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3" r:id="rId2"/>
    <p:sldId id="257" r:id="rId3"/>
    <p:sldId id="264" r:id="rId4"/>
    <p:sldId id="258" r:id="rId5"/>
    <p:sldId id="266" r:id="rId6"/>
    <p:sldId id="265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4" r:id="rId16"/>
    <p:sldId id="293" r:id="rId17"/>
    <p:sldId id="267" r:id="rId18"/>
    <p:sldId id="259" r:id="rId19"/>
    <p:sldId id="295" r:id="rId20"/>
    <p:sldId id="269" r:id="rId21"/>
    <p:sldId id="296" r:id="rId22"/>
    <p:sldId id="261" r:id="rId23"/>
    <p:sldId id="268" r:id="rId24"/>
    <p:sldId id="277" r:id="rId25"/>
    <p:sldId id="276" r:id="rId26"/>
    <p:sldId id="274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7E9"/>
    <a:srgbClr val="BF0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66" d="100"/>
          <a:sy n="66" d="100"/>
        </p:scale>
        <p:origin x="-28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35F3-2146-4DAE-8218-709897C90791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561E0-5F5C-42FB-AE14-64B67D1E6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034B25-E865-44E1-AFA4-24A435E1F5D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B103C-A20D-44B4-BBF5-568F7A39A9BB}" type="slidenum">
              <a:rPr lang="en-US"/>
              <a:pPr/>
              <a:t>26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2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6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4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8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3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3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1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62A1-A295-4C3D-AC7C-E097E9AFA2A2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8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audio" Target="E:/TOI%20PEK%20(H)/Ngoi%20truong%20cua%20em%20-%20Xuan%20mai.mp3" TargetMode="External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wmf"/><Relationship Id="rId4" Type="http://schemas.openxmlformats.org/officeDocument/2006/relationships/image" Target="../media/image1.gif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5.wav"/><Relationship Id="rId7" Type="http://schemas.openxmlformats.org/officeDocument/2006/relationships/image" Target="../media/image2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audio" Target="../media/audio6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E:/TOI%20PEK%20(H)/Ngoi%20truong%20cua%20em%20-%20Xuan%20mai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4343400" y="49530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188467" y="2628014"/>
            <a:ext cx="6645276" cy="1263650"/>
            <a:chOff x="336" y="1647"/>
            <a:chExt cx="4186" cy="796"/>
          </a:xfrm>
        </p:grpSpPr>
        <p:sp>
          <p:nvSpPr>
            <p:cNvPr id="4100" name="Text Box 7"/>
            <p:cNvSpPr txBox="1">
              <a:spLocks noChangeArrowheads="1"/>
            </p:cNvSpPr>
            <p:nvPr/>
          </p:nvSpPr>
          <p:spPr bwMode="auto">
            <a:xfrm>
              <a:off x="336" y="2251"/>
              <a:ext cx="40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40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4102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730" y="1647"/>
              <a:ext cx="379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kern="1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en-US" sz="3600" b="1" kern="1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Arial"/>
                </a:rPr>
                <a:t> PHÂN MÔN</a:t>
              </a:r>
              <a:r>
                <a:rPr lang="en-US" sz="3600" b="1" kern="1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Arial"/>
                </a:rPr>
                <a:t>: LUYỆN TỪ VÀ CÂU </a:t>
              </a:r>
            </a:p>
          </p:txBody>
        </p:sp>
      </p:grpSp>
      <p:pic>
        <p:nvPicPr>
          <p:cNvPr id="4105" name="Picture 20" descr="367022b87o22zeg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4572000"/>
            <a:ext cx="19240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1" descr="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11525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2" descr="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0"/>
            <a:ext cx="11525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9" name="Group 13"/>
          <p:cNvGrpSpPr>
            <a:grpSpLocks noChangeAspect="1"/>
          </p:cNvGrpSpPr>
          <p:nvPr/>
        </p:nvGrpSpPr>
        <p:grpSpPr bwMode="auto">
          <a:xfrm>
            <a:off x="30163" y="-23380"/>
            <a:ext cx="9190037" cy="6858000"/>
            <a:chOff x="0" y="0"/>
            <a:chExt cx="5726" cy="4271"/>
          </a:xfrm>
        </p:grpSpPr>
        <p:pic>
          <p:nvPicPr>
            <p:cNvPr id="4110" name="Picture 15" descr="XMSTRER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678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5" descr="XMSTRER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" y="486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5" descr="XMSTRER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87" y="-1763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7" descr="CRNRC4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0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8" descr="CRNRC40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9" descr="CRNRC40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3558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0" descr="CRNRC40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20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5" descr="XMSTRER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65" y="2270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8" name="Ngoi truong cua em - Xuan mai.mp3" descr="Ngoi truong cua em - Xuan mai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-39069" y="685799"/>
            <a:ext cx="9296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30163" y="3907189"/>
            <a:ext cx="9296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600" b="1" smtClean="0">
                <a:solidFill>
                  <a:srgbClr val="FF0000"/>
                </a:solidFill>
                <a:cs typeface="Times New Roman" pitchFamily="18" charset="0"/>
              </a:rPr>
              <a:t>CÂU HỎI VÀ DẤU CHẤM HỎI</a:t>
            </a:r>
            <a:endParaRPr lang="en-US" sz="2600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06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indefinite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8058" fill="hold"/>
                                        <p:tgtEl>
                                          <p:spTgt spid="4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325" y="1219200"/>
            <a:ext cx="4816475" cy="4419600"/>
          </a:xfrm>
          <a:prstGeom prst="rect">
            <a:avLst/>
          </a:prstGeom>
          <a:noFill/>
          <a:ln w="101600" cmpd="tri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4724400" y="228600"/>
            <a:ext cx="4129087" cy="1981200"/>
          </a:xfrm>
          <a:prstGeom prst="cloudCallout">
            <a:avLst>
              <a:gd name="adj1" fmla="val -29781"/>
              <a:gd name="adj2" fmla="val 8924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</a:t>
            </a:r>
          </a:p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đi chơi không?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0289E-6 L -0.0283 0.09988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5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2313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6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278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7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9232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9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1048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0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5267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1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7967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62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378032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55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1694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56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659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57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8613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59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0429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60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4648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61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7348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62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316119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0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463" y="29972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2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42926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23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4064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24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17018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5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-8382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6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55880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0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25" y="31496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2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44450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23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5588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4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18542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25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-6858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6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57404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29" descr="suy nghi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6288" y="1160463"/>
            <a:ext cx="508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loud Callout 31"/>
          <p:cNvSpPr/>
          <p:nvPr/>
        </p:nvSpPr>
        <p:spPr>
          <a:xfrm>
            <a:off x="228600" y="304800"/>
            <a:ext cx="4129087" cy="1676400"/>
          </a:xfrm>
          <a:prstGeom prst="cloudCallout">
            <a:avLst>
              <a:gd name="adj1" fmla="val 67150"/>
              <a:gd name="adj2" fmla="val 607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</p:spTree>
  </p:cSld>
  <p:clrMapOvr>
    <a:masterClrMapping/>
  </p:clrMapOvr>
  <p:transition spd="slow">
    <p:checke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551238" y="109855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bài tập này chưa</a:t>
            </a:r>
          </a:p>
        </p:txBody>
      </p:sp>
      <p:pic>
        <p:nvPicPr>
          <p:cNvPr id="6" name="Picture 5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530" y="2577060"/>
            <a:ext cx="2895600" cy="20574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83370"/>
            <a:ext cx="2895600" cy="19812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3117850" y="3235325"/>
            <a:ext cx="586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muốn uống nước không?</a:t>
            </a:r>
          </a:p>
        </p:txBody>
      </p:sp>
      <p:pic>
        <p:nvPicPr>
          <p:cNvPr id="9" name="Picture 8" descr="co gia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85740"/>
            <a:ext cx="2895600" cy="19812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3276600" y="5588000"/>
            <a:ext cx="586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  <p:sp>
        <p:nvSpPr>
          <p:cNvPr id="12" name="Oval 11"/>
          <p:cNvSpPr/>
          <p:nvPr/>
        </p:nvSpPr>
        <p:spPr>
          <a:xfrm>
            <a:off x="3810000" y="1066800"/>
            <a:ext cx="762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95663" y="3200400"/>
            <a:ext cx="868362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35450" y="5548313"/>
            <a:ext cx="762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370263" y="3236913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Con muốn uống nước không?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219575" y="5594350"/>
            <a:ext cx="469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Em đã hiểu bài chưa?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81600" y="1098550"/>
            <a:ext cx="533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29" descr="zeichen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1438" y="25463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748088" y="1095375"/>
            <a:ext cx="4937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Bạn làm bài tập này chưa?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733800" y="1090613"/>
            <a:ext cx="990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Bạn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381375" y="3228975"/>
            <a:ext cx="962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Con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219575" y="5591175"/>
            <a:ext cx="96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Em</a:t>
            </a:r>
          </a:p>
        </p:txBody>
      </p:sp>
      <p:pic>
        <p:nvPicPr>
          <p:cNvPr id="23" name="Picture 4" descr="d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1513" y="4724400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1665 L -0.28333 -0.3308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0417 L 0.32605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  <p:bldP spid="13" grpId="0" animBg="1"/>
      <p:bldP spid="14" grpId="0" animBg="1"/>
      <p:bldP spid="15" grpId="0" build="allAtOnce"/>
      <p:bldP spid="15" grpId="1" build="allAtOnce"/>
      <p:bldP spid="15" grpId="2" build="allAtOnce"/>
      <p:bldP spid="16" grpId="0" build="allAtOnce"/>
      <p:bldP spid="16" grpId="1" build="allAtOnce"/>
      <p:bldP spid="16" grpId="2" build="allAtOnce"/>
      <p:bldP spid="18" grpId="0"/>
      <p:bldP spid="18" grpId="1"/>
      <p:bldP spid="17" grpId="0" build="allAtOnce"/>
      <p:bldP spid="17" grpId="1" build="allAtOnce"/>
      <p:bldP spid="20" grpId="0" build="allAtOnce"/>
      <p:bldP spid="21" grpId="0" build="allAtOnce"/>
      <p:bldP spid="21" grpId="1" build="allAtOnce"/>
      <p:bldP spid="22" grpId="0" build="allAtOnce"/>
      <p:bldP spid="22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457200" y="2362200"/>
            <a:ext cx="8305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6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6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 descr="12f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76200"/>
            <a:ext cx="381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152400"/>
            <a:ext cx="375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-76200"/>
            <a:ext cx="3752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12f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477000"/>
            <a:ext cx="3752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Copy of tn_rastenia-0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6975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12ff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3000" y="1295400"/>
            <a:ext cx="381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21" y="272320"/>
            <a:ext cx="3048000" cy="30342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uy nghi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480" y="3506450"/>
            <a:ext cx="3120572" cy="30342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1479550"/>
            <a:ext cx="60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43288" y="1493838"/>
            <a:ext cx="571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 đi chơi không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24225" y="4953000"/>
            <a:ext cx="586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443288" y="1492250"/>
            <a:ext cx="5927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Mình có nên đi chơi không?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73450" y="1431925"/>
            <a:ext cx="1233488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98838" y="4876800"/>
            <a:ext cx="1233487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90888" y="4941888"/>
            <a:ext cx="5927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Mình đã đọc quyển sách này ở đâu rồi?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429000" y="1484313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124200" y="4953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1.04046E-6 L 0.3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2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-6.93642E-7 L -0.60069 0.014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 build="allAtOnce"/>
      <p:bldP spid="9" grpId="1" build="allAtOnce"/>
      <p:bldP spid="9" grpId="2" build="allAtOnce"/>
      <p:bldP spid="10" grpId="0" animBg="1"/>
      <p:bldP spid="11" grpId="0" animBg="1"/>
      <p:bldP spid="12" grpId="0" build="allAtOnce"/>
      <p:bldP spid="12" grpId="1" build="allAtOnce"/>
      <p:bldP spid="12" grpId="2" build="allAtOnce"/>
      <p:bldP spid="13" grpId="0" build="allAtOnce"/>
      <p:bldP spid="13" grpId="1" build="allAtOnce"/>
      <p:bldP spid="14" grpId="0" build="allAtOnce"/>
      <p:bldP spid="14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533400" y="1490662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khác,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 descr="12f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76200"/>
            <a:ext cx="381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152400"/>
            <a:ext cx="375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-76200"/>
            <a:ext cx="3752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12f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477000"/>
            <a:ext cx="3752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Copy of tn_rastenia-0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6975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12ff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3000" y="1295400"/>
            <a:ext cx="381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23256" y="2152471"/>
            <a:ext cx="75492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những câu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 để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hỏi mình.</a:t>
            </a:r>
            <a:endParaRPr lang="en-US" sz="4000">
              <a:solidFill>
                <a:srgbClr val="FF0000"/>
              </a:solidFill>
            </a:endParaRPr>
          </a:p>
          <a:p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3400" y="381000"/>
            <a:ext cx="3505200" cy="1066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</a:t>
            </a: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này chưa?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0" y="3886200"/>
            <a:ext cx="1752600" cy="2590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 muốn uống nước không?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34200" y="2209800"/>
            <a:ext cx="1676400" cy="22860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10200" y="381000"/>
            <a:ext cx="3048000" cy="1066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 </a:t>
            </a: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chơi không?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000" y="2362200"/>
            <a:ext cx="1905000" cy="31242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  <p:sp>
        <p:nvSpPr>
          <p:cNvPr id="17" name="Oval 16"/>
          <p:cNvSpPr/>
          <p:nvPr/>
        </p:nvSpPr>
        <p:spPr>
          <a:xfrm>
            <a:off x="2757488" y="928688"/>
            <a:ext cx="836612" cy="503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07250" y="3810000"/>
            <a:ext cx="93186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8663" y="4419600"/>
            <a:ext cx="11445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2288" y="900113"/>
            <a:ext cx="1160462" cy="563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79838" y="5899150"/>
            <a:ext cx="1219200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72288" y="473075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828800" y="3200400"/>
            <a:ext cx="22098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WordArt 30"/>
          <p:cNvSpPr>
            <a:spLocks noChangeArrowheads="1" noChangeShapeType="1" noTextEdit="1"/>
          </p:cNvSpPr>
          <p:nvPr/>
        </p:nvSpPr>
        <p:spPr bwMode="auto">
          <a:xfrm>
            <a:off x="3352800" y="2052638"/>
            <a:ext cx="2819400" cy="1101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Từ nghi vấn</a:t>
            </a: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3290888" y="1400175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5410200" y="869950"/>
            <a:ext cx="1766888" cy="13398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 flipV="1">
            <a:off x="5334000" y="3124200"/>
            <a:ext cx="1981200" cy="808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7" name="Elbow Connector 46"/>
          <p:cNvCxnSpPr/>
          <p:nvPr/>
        </p:nvCxnSpPr>
        <p:spPr>
          <a:xfrm rot="5400000" flipH="1" flipV="1">
            <a:off x="2667000" y="4359275"/>
            <a:ext cx="2895600" cy="457200"/>
          </a:xfrm>
          <a:prstGeom prst="bentConnector3">
            <a:avLst>
              <a:gd name="adj1" fmla="val 88309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18" grpId="0" animBg="1"/>
      <p:bldP spid="23" grpId="0" animBg="1"/>
      <p:bldP spid="24" grpId="0" animBg="1"/>
      <p:bldP spid="24" grpId="1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GHI </a:t>
            </a:r>
            <a:r>
              <a:rPr lang="en-US" sz="36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NHỚ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371600"/>
            <a:ext cx="8763000" cy="403187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     1. Câu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hỏi (còn gọi là câu nghi vấn) dùng để hỏi về những điều chưa biết.</a:t>
            </a:r>
          </a:p>
          <a:p>
            <a:pPr marL="0" indent="0"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     2. Phần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lớn câu hỏi dùng để hỏi người khác, nhưng cũng có những câu để tự hỏi mình.</a:t>
            </a:r>
          </a:p>
          <a:p>
            <a:pPr marL="0" indent="0"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     3. Câu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hỏi thường có các từ nghi vấn (ai, gì, nào, 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sao, không,…).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Khi viết, cuối câu hỏi có dấu chấm 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hỏi (?).</a:t>
            </a: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6200" y="633405"/>
            <a:ext cx="89404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Tìm </a:t>
            </a: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câu hỏi trong các bài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Thưa </a:t>
            </a:r>
            <a:r>
              <a:rPr lang="en-US" sz="3200" b="1" i="1" smtClean="0">
                <a:solidFill>
                  <a:srgbClr val="1207E9"/>
                </a:solidFill>
                <a:latin typeface="Times New Roman" pitchFamily="18" charset="0"/>
              </a:rPr>
              <a:t>chuyện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với mẹ, Hai bàn tay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và ghi vào bảng có mẫu như sau</a:t>
            </a:r>
            <a:r>
              <a:rPr lang="en-US" sz="2800" b="1" smtClean="0">
                <a:solidFill>
                  <a:srgbClr val="003300"/>
                </a:solidFill>
                <a:latin typeface="Times New Roman" pitchFamily="18" charset="0"/>
              </a:rPr>
              <a:t>:</a:t>
            </a:r>
            <a:endParaRPr lang="en-US" sz="28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1</a:t>
            </a: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091508"/>
              </p:ext>
            </p:extLst>
          </p:nvPr>
        </p:nvGraphicFramePr>
        <p:xfrm>
          <a:off x="133456" y="1811615"/>
          <a:ext cx="8877300" cy="4663440"/>
        </p:xfrm>
        <a:graphic>
          <a:graphicData uri="http://schemas.openxmlformats.org/drawingml/2006/table">
            <a:tbl>
              <a:tblPr/>
              <a:tblGrid>
                <a:gridCol w="4133744"/>
                <a:gridCol w="1752600"/>
                <a:gridCol w="1676400"/>
                <a:gridCol w="1314556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nghi vấn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Bài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 chuyện với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1) Con vừa bảo gì?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Bài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…………………………....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4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6200" y="76200"/>
            <a:ext cx="89404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400" b="1" smtClean="0">
                <a:solidFill>
                  <a:srgbClr val="003300"/>
                </a:solidFill>
                <a:latin typeface="Times New Roman" pitchFamily="18" charset="0"/>
              </a:rPr>
              <a:t>     Tìm </a:t>
            </a:r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câu hỏi trong các bài </a:t>
            </a:r>
            <a:r>
              <a:rPr lang="en-US" sz="2400" b="1" i="1">
                <a:solidFill>
                  <a:srgbClr val="1207E9"/>
                </a:solidFill>
                <a:latin typeface="Times New Roman" pitchFamily="18" charset="0"/>
              </a:rPr>
              <a:t>Thưa </a:t>
            </a:r>
            <a:r>
              <a:rPr lang="en-US" sz="2400" b="1" i="1" smtClean="0">
                <a:solidFill>
                  <a:srgbClr val="1207E9"/>
                </a:solidFill>
                <a:latin typeface="Times New Roman" pitchFamily="18" charset="0"/>
              </a:rPr>
              <a:t>chuyện </a:t>
            </a:r>
            <a:r>
              <a:rPr lang="en-US" sz="2400" b="1" i="1">
                <a:solidFill>
                  <a:srgbClr val="1207E9"/>
                </a:solidFill>
                <a:latin typeface="Times New Roman" pitchFamily="18" charset="0"/>
              </a:rPr>
              <a:t>với mẹ, Hai bàn tay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và ghi vào bảng có mẫu như sau</a:t>
            </a:r>
            <a:r>
              <a:rPr lang="en-US" sz="2000" b="1" smtClean="0">
                <a:solidFill>
                  <a:srgbClr val="003300"/>
                </a:solidFill>
                <a:latin typeface="Times New Roman" pitchFamily="18" charset="0"/>
              </a:rPr>
              <a:t>:</a:t>
            </a:r>
            <a:endParaRPr lang="en-US" sz="2000" b="1">
              <a:solidFill>
                <a:srgbClr val="003300"/>
              </a:solidFill>
              <a:latin typeface="Times New Roman" pitchFamily="18" charset="0"/>
            </a:endParaRP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796857"/>
              </p:ext>
            </p:extLst>
          </p:nvPr>
        </p:nvGraphicFramePr>
        <p:xfrm>
          <a:off x="133456" y="990600"/>
          <a:ext cx="8877300" cy="5593080"/>
        </p:xfrm>
        <a:graphic>
          <a:graphicData uri="http://schemas.openxmlformats.org/drawingml/2006/table">
            <a:tbl>
              <a:tblPr/>
              <a:tblGrid>
                <a:gridCol w="4133744"/>
                <a:gridCol w="1447800"/>
                <a:gridCol w="1752600"/>
                <a:gridCol w="1543156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nghi vấn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Bài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 chuyện với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1) Con vừa bảo gì?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Ai xui con thế?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mẹ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thế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Bài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Anh có yêu nước không?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Anh có thể giữ bí mật không?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Anh có muốn đi với tôi không?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Nhưng chúng ta lấy đâu ra tiền?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Anh sẽ đi với tôi chứ?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 Hồ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có...không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có...không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có...không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9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1554063"/>
            <a:ext cx="8229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</a:rPr>
              <a:t>thử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</a:rPr>
              <a:t>thách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ý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chí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nghị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lực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endParaRPr lang="en-US" sz="3200" b="1" dirty="0" smtClean="0">
              <a:solidFill>
                <a:srgbClr val="00B0F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       A.   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</a:rPr>
              <a:t>nan</a:t>
            </a:r>
            <a:endParaRPr lang="en-US" sz="32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       B.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</a:rPr>
              <a:t>uyết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</a:rPr>
              <a:t>chí</a:t>
            </a:r>
            <a:endParaRPr lang="en-US" sz="32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       C.   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</a:rPr>
              <a:t>kiên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</a:rPr>
              <a:t>trì</a:t>
            </a:r>
            <a:endParaRPr lang="en-US" sz="32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       D.   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</a:rPr>
              <a:t>chông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</a:rPr>
              <a:t>gai</a:t>
            </a:r>
            <a:endParaRPr lang="en-US" sz="32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1437" y="2732810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15291" y="4942610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7062" y="533400"/>
            <a:ext cx="2329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ÔN BÀI CŨ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4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</a:t>
            </a:r>
            <a:r>
              <a:rPr lang="en-US" sz="3600" b="1" kern="1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3600" b="1" kern="1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 Box 126"/>
          <p:cNvSpPr txBox="1">
            <a:spLocks noChangeArrowheads="1"/>
          </p:cNvSpPr>
          <p:nvPr/>
        </p:nvSpPr>
        <p:spPr bwMode="auto">
          <a:xfrm>
            <a:off x="228600" y="646549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smtClean="0">
                <a:latin typeface="Times New Roman" pitchFamily="18" charset="0"/>
              </a:rPr>
              <a:t>    Chọn </a:t>
            </a:r>
            <a:r>
              <a:rPr lang="en-US" sz="3200" b="1">
                <a:latin typeface="Times New Roman" pitchFamily="18" charset="0"/>
              </a:rPr>
              <a:t>khoảng 3 câu trong </a:t>
            </a:r>
            <a:r>
              <a:rPr lang="en-US" sz="3200" b="1" smtClean="0">
                <a:latin typeface="Times New Roman" pitchFamily="18" charset="0"/>
              </a:rPr>
              <a:t>bài</a:t>
            </a:r>
            <a:r>
              <a:rPr lang="en-US" sz="3200" b="1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1207E9"/>
                </a:solidFill>
                <a:latin typeface="Times New Roman" pitchFamily="18" charset="0"/>
              </a:rPr>
              <a:t>Văn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hay chữ tốt.</a:t>
            </a:r>
            <a:r>
              <a:rPr lang="en-US" sz="32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Đặt câu hỏi để trao đổi với bạn về các nội dung liên quan đến từng câu.</a:t>
            </a: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685800" y="2293154"/>
            <a:ext cx="83058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M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: Thưở đi học, Cao Bá Quát viết chữ rất xấu nên nhiều bài văn dù hay vẫn bị thầy cho điểm kém.</a:t>
            </a:r>
          </a:p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</a:rPr>
              <a:t>Câu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   </a:t>
            </a: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 - Thuở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đi học, chữ Cao Bá Quát thế nào?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    -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Chữ ai xấu?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    -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Vì sao Cao Bá Quát thường bị điểm kém?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    -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Vì sao nhiều bài văn của Cao Ba Quát dù hay </a:t>
            </a: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vẫn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bị điểm kém?</a:t>
            </a:r>
          </a:p>
        </p:txBody>
      </p:sp>
    </p:spTree>
    <p:extLst>
      <p:ext uri="{BB962C8B-B14F-4D97-AF65-F5344CB8AC3E}">
        <p14:creationId xmlns:p14="http://schemas.microsoft.com/office/powerpoint/2010/main" val="314925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228600" y="228600"/>
            <a:ext cx="8305800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</a:rPr>
              <a:t>Từ nhỏ, ông đã dốc sức luyện chữ sao cho đẹp</a:t>
            </a: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.</a:t>
            </a:r>
            <a:endParaRPr lang="en-US" sz="2800" b="1">
              <a:solidFill>
                <a:srgbClr val="1207E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</a:rPr>
              <a:t>Câu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1. Cao Bá Quát dốc sức làm gì?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2. Vì sao Cao Bá Quát dốc sức luyện chữ?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3. Từ khi nào, Cao Bá quát dốc sức luyện chữ?</a:t>
            </a:r>
            <a:endParaRPr lang="en-US" sz="2800" b="1">
              <a:solidFill>
                <a:srgbClr val="1207E9"/>
              </a:solidFill>
              <a:latin typeface="Times New Roman" pitchFamily="18" charset="0"/>
            </a:endParaRPr>
          </a:p>
        </p:txBody>
      </p:sp>
      <p:sp>
        <p:nvSpPr>
          <p:cNvPr id="3" name="Text Box 127"/>
          <p:cNvSpPr txBox="1">
            <a:spLocks noChangeArrowheads="1"/>
          </p:cNvSpPr>
          <p:nvPr/>
        </p:nvSpPr>
        <p:spPr bwMode="auto">
          <a:xfrm>
            <a:off x="228600" y="3124200"/>
            <a:ext cx="8686800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S</a:t>
            </a:r>
            <a:r>
              <a:rPr lang="en-US" sz="2800" b="1" smtClean="0">
                <a:latin typeface="Times New Roman" pitchFamily="18" charset="0"/>
              </a:rPr>
              <a:t>áng sáng, ông cầm que vạch len cột nhà luyện chữ cho cứng cáp</a:t>
            </a: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.</a:t>
            </a:r>
            <a:endParaRPr lang="en-US" sz="2800" b="1">
              <a:solidFill>
                <a:srgbClr val="1207E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</a:rPr>
              <a:t>Câu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1. Cao Bá Quát luyện chữ vào thời gian nào?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2. Ông cầm que vạch lên cột để làm gì?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3. Để luyện chữ cho cứng cáp, Cao Bá quát đã làm gì?</a:t>
            </a:r>
            <a:endParaRPr lang="en-US" sz="2800" b="1">
              <a:solidFill>
                <a:srgbClr val="1207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8838" y="1264693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Em hãy đặt một 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câu hỏi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để tự hỏi mình.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0916" y="1981200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M: 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Mình đã đọc truyện này ở đâu rồi ấy nhỉ?</a:t>
            </a:r>
          </a:p>
        </p:txBody>
      </p:sp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</a:t>
            </a:r>
            <a:r>
              <a:rPr lang="en-US" sz="3600" b="1" kern="1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3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Chọn đúng hay sai với các câu sau.</a:t>
            </a:r>
            <a:endParaRPr lang="en-US" sz="3200" b="1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1000" y="2438399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1000" y="32004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81000" y="4104382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1000" y="49530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2374611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Câu hỏi còn gọi là câu nghi vấn.</a:t>
            </a: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312420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Câu hỏi dùng để hỏi những điều đã biết.</a:t>
            </a: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35651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296" y="3075296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88324" y="4028182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Cuối câu hỏi thường có dấu chấm hỏi.</a:t>
            </a: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00964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66800" y="4790182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Câu  hỏi thường có các từ nghi vấn (ai, gì, nào, sao, không, chứ, thế, đâu,…).</a:t>
            </a: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86736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5438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Chiếc nón kỳ diệu</a:t>
            </a:r>
          </a:p>
        </p:txBody>
      </p:sp>
      <p:sp>
        <p:nvSpPr>
          <p:cNvPr id="51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970213" y="5923128"/>
            <a:ext cx="2438400" cy="53340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Play</a:t>
            </a:r>
            <a:endParaRPr lang="vi-VN" sz="2800">
              <a:latin typeface="Tahoma" pitchFamily="34" charset="0"/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03007"/>
            <a:ext cx="3197226" cy="31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211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6200" y="457200"/>
            <a:ext cx="32766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935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1446672" y="6172272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2" name="SG_submit"/>
          <p:cNvSpPr>
            <a:spLocks noChangeArrowheads="1"/>
          </p:cNvSpPr>
          <p:nvPr/>
        </p:nvSpPr>
        <p:spPr bwMode="auto">
          <a:xfrm>
            <a:off x="223028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63" name="SG_submit"/>
          <p:cNvSpPr>
            <a:spLocks noChangeArrowheads="1"/>
          </p:cNvSpPr>
          <p:nvPr/>
        </p:nvSpPr>
        <p:spPr bwMode="auto">
          <a:xfrm>
            <a:off x="300194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379123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4567456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166" name="SG_submit"/>
          <p:cNvSpPr>
            <a:spLocks noChangeArrowheads="1"/>
          </p:cNvSpPr>
          <p:nvPr/>
        </p:nvSpPr>
        <p:spPr bwMode="auto">
          <a:xfrm>
            <a:off x="534196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611760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68" name="SG_submit"/>
          <p:cNvSpPr>
            <a:spLocks noChangeArrowheads="1"/>
          </p:cNvSpPr>
          <p:nvPr/>
        </p:nvSpPr>
        <p:spPr bwMode="auto">
          <a:xfrm>
            <a:off x="6934200" y="6248400"/>
            <a:ext cx="685800" cy="533400"/>
          </a:xfrm>
          <a:prstGeom prst="bevel">
            <a:avLst>
              <a:gd name="adj" fmla="val 9942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9" name="SG_submit"/>
          <p:cNvSpPr>
            <a:spLocks noChangeArrowheads="1"/>
          </p:cNvSpPr>
          <p:nvPr/>
        </p:nvSpPr>
        <p:spPr bwMode="auto">
          <a:xfrm>
            <a:off x="6890984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170" name="SG_submit"/>
          <p:cNvSpPr>
            <a:spLocks noChangeArrowheads="1"/>
          </p:cNvSpPr>
          <p:nvPr/>
        </p:nvSpPr>
        <p:spPr bwMode="auto">
          <a:xfrm>
            <a:off x="767459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845820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4174506" y="152399"/>
            <a:ext cx="4516747" cy="238011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4: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Câu hỏi dùng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  để làm 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  <a:p>
            <a:endParaRPr lang="en-US" sz="3200" b="1">
              <a:solidFill>
                <a:srgbClr val="008000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4114800" y="2521631"/>
            <a:ext cx="4944918" cy="2362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A. Để hỏi những điều đã biết. 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B. Để hỏi những điều chưa biết.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C. </a:t>
            </a: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Để kể về sự việc. 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0270" name="Picture 30" descr="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 descr="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Line 3"/>
          <p:cNvSpPr>
            <a:spLocks noChangeShapeType="1"/>
          </p:cNvSpPr>
          <p:nvPr/>
        </p:nvSpPr>
        <p:spPr bwMode="auto">
          <a:xfrm flipV="1">
            <a:off x="1676400" y="3505200"/>
            <a:ext cx="1588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4"/>
          <p:cNvSpPr txBox="1">
            <a:spLocks noChangeArrowheads="1"/>
          </p:cNvSpPr>
          <p:nvPr/>
        </p:nvSpPr>
        <p:spPr bwMode="auto">
          <a:xfrm>
            <a:off x="762000" y="4191000"/>
            <a:ext cx="18351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1143000" y="4216400"/>
            <a:ext cx="12192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Start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4174506" y="152398"/>
            <a:ext cx="4800600" cy="236220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7: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Cuối câu hỏi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  thường có dấu gì?</a:t>
            </a:r>
            <a:r>
              <a:rPr lang="en-US" sz="3600" b="1" smtClean="0">
                <a:solidFill>
                  <a:srgbClr val="FF3300"/>
                </a:solidFill>
              </a:rPr>
              <a:t> </a:t>
            </a:r>
            <a:endParaRPr lang="en-US" sz="3600" b="1">
              <a:solidFill>
                <a:srgbClr val="008000"/>
              </a:solidFill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4298289" y="2552700"/>
            <a:ext cx="48006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 b="1" smtClean="0">
                <a:solidFill>
                  <a:srgbClr val="FF0000"/>
                </a:solidFill>
              </a:rPr>
              <a:t> Dấu chấm </a:t>
            </a:r>
            <a:endParaRPr lang="en-US" sz="36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smtClean="0">
                <a:solidFill>
                  <a:srgbClr val="FF0000"/>
                </a:solidFill>
              </a:rPr>
              <a:t>Dấu phẩy</a:t>
            </a:r>
            <a:endParaRPr lang="en-US" sz="36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smtClean="0">
                <a:solidFill>
                  <a:srgbClr val="FF0000"/>
                </a:solidFill>
              </a:rPr>
              <a:t>Dấu chấm hỏi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4085771" y="152399"/>
            <a:ext cx="4639129" cy="234405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1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: Câu hỏi dùng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           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4288971" y="2312988"/>
            <a:ext cx="4686135" cy="2438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smtClean="0">
                <a:solidFill>
                  <a:srgbClr val="FF0000"/>
                </a:solidFill>
              </a:rPr>
              <a:t>Hỏi người khác</a:t>
            </a:r>
            <a:endParaRPr lang="en-US" sz="3200" b="1">
              <a:solidFill>
                <a:srgbClr val="FF0000"/>
              </a:solidFill>
            </a:endParaRP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B. </a:t>
            </a:r>
            <a:r>
              <a:rPr lang="en-US" sz="3200" b="1" smtClean="0">
                <a:solidFill>
                  <a:srgbClr val="FF0000"/>
                </a:solidFill>
              </a:rPr>
              <a:t>Tự hỏi mình</a:t>
            </a:r>
            <a:endParaRPr lang="en-US" sz="3200" b="1">
              <a:solidFill>
                <a:srgbClr val="FF0000"/>
              </a:solidFill>
            </a:endParaRP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C. </a:t>
            </a:r>
            <a:r>
              <a:rPr lang="en-US" sz="3200" b="1" smtClean="0">
                <a:solidFill>
                  <a:srgbClr val="FF0000"/>
                </a:solidFill>
              </a:rPr>
              <a:t>Cả A và B đều đúng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10279" name="Picture 39" descr="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3733800" y="152399"/>
            <a:ext cx="5241306" cy="2369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5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nào sau đây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      là câu hỏi?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3733800" y="2770414"/>
            <a:ext cx="5292271" cy="190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Các em làm bài xong chưa?</a:t>
            </a:r>
            <a:endParaRPr lang="en-US" sz="28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Các em chăm học quá!</a:t>
            </a:r>
            <a:endParaRPr lang="en-US" sz="2800" b="1">
              <a:solidFill>
                <a:srgbClr val="FF0000"/>
              </a:solidFill>
            </a:endParaRP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</a:t>
            </a:r>
            <a:r>
              <a:rPr lang="en-US" sz="2800" b="1" smtClean="0">
                <a:solidFill>
                  <a:srgbClr val="FF0000"/>
                </a:solidFill>
              </a:rPr>
              <a:t>Các em làm bài tập.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3651579" y="304800"/>
            <a:ext cx="5374492" cy="221309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10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hỏi còn gọi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           là câu 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4174506" y="2726419"/>
            <a:ext cx="39624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Câu kể.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.  Câu nghi vấn.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Câu cảm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88" name="AutoShape 4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758825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73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 animBg="1"/>
      <p:bldP spid="10269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2" name="Picture 1" descr="Picture9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4933" name="WordArt 5"/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64770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7981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1207E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 chúc các thầy cô giáo mạnh khỏe!</a:t>
            </a:r>
          </a:p>
        </p:txBody>
      </p:sp>
      <p:sp>
        <p:nvSpPr>
          <p:cNvPr id="124934" name="WordArt 6"/>
          <p:cNvSpPr>
            <a:spLocks noChangeArrowheads="1" noChangeShapeType="1" noTextEdit="1"/>
          </p:cNvSpPr>
          <p:nvPr/>
        </p:nvSpPr>
        <p:spPr bwMode="auto">
          <a:xfrm>
            <a:off x="2209800" y="4875213"/>
            <a:ext cx="5257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</a:p>
        </p:txBody>
      </p:sp>
      <p:pic>
        <p:nvPicPr>
          <p:cNvPr id="6" name="Ngoi truong cua em - Xuan mai.mp3" descr="Ngoi truong cua em - Xuan mai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t n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8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4933" grpId="0"/>
      <p:bldP spid="1249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2104413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 smtClean="0">
                <a:solidFill>
                  <a:srgbClr val="003300"/>
                </a:solidFill>
                <a:latin typeface="Times New Roman" pitchFamily="18" charset="0"/>
              </a:rPr>
              <a:t>Em đã chuẩn bị bài hôm nay chưa?</a:t>
            </a: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141514" y="1143000"/>
            <a:ext cx="9296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600" b="1" smtClean="0">
                <a:solidFill>
                  <a:srgbClr val="FF0000"/>
                </a:solidFill>
                <a:cs typeface="Times New Roman" pitchFamily="18" charset="0"/>
              </a:rPr>
              <a:t>CÂU HỎI VÀ DẤU CHẤM HỎI</a:t>
            </a:r>
            <a:endParaRPr lang="en-US" sz="2600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6418" y="2209800"/>
            <a:ext cx="8229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    Ghi lại 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 câu hỏi trong bài tập đọc 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 tìm đường lên các vì sao”</a:t>
            </a:r>
          </a:p>
        </p:txBody>
      </p:sp>
    </p:spTree>
    <p:extLst>
      <p:ext uri="{BB962C8B-B14F-4D97-AF65-F5344CB8AC3E}">
        <p14:creationId xmlns:p14="http://schemas.microsoft.com/office/powerpoint/2010/main" val="24930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763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                  các 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 hỏi trong bài tập đọc </a:t>
            </a:r>
          </a:p>
          <a:p>
            <a:pPr>
              <a:spcBef>
                <a:spcPct val="50000"/>
              </a:spcBef>
            </a:pPr>
            <a:r>
              <a:rPr lang="en-US" sz="36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“</a:t>
            </a: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 tìm đường lên các vì sao”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88473" y="1985413"/>
            <a:ext cx="19881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Ghi 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600" b="1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7985" y="1981200"/>
            <a:ext cx="2763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 smtClean="0">
                <a:solidFill>
                  <a:srgbClr val="1207E9"/>
                </a:solidFill>
                <a:latin typeface="Times New Roman" pitchFamily="18" charset="0"/>
              </a:rPr>
              <a:t>Gạch chân</a:t>
            </a:r>
            <a:endParaRPr lang="en-US" sz="3200" b="1">
              <a:solidFill>
                <a:srgbClr val="1207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" y="2325231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Cậu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 thế nào mà mua được nhiều sách và dụng cụ thí nghiệm như thế?</a:t>
            </a:r>
          </a:p>
        </p:txBody>
      </p:sp>
      <p:graphicFrame>
        <p:nvGraphicFramePr>
          <p:cNvPr id="3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250470"/>
              </p:ext>
            </p:extLst>
          </p:nvPr>
        </p:nvGraphicFramePr>
        <p:xfrm>
          <a:off x="50326" y="295362"/>
          <a:ext cx="8877300" cy="4206240"/>
        </p:xfrm>
        <a:graphic>
          <a:graphicData uri="http://schemas.openxmlformats.org/drawingml/2006/table">
            <a:tbl>
              <a:tblPr/>
              <a:tblGrid>
                <a:gridCol w="2857500"/>
                <a:gridCol w="2057400"/>
                <a:gridCol w="1828800"/>
                <a:gridCol w="2133600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hiệu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801231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1. Vì sao quả bóng không có cánh mà vẫn bay được?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2744" y="13716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8022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Tự hỏi mình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914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</a:t>
            </a:r>
          </a:p>
          <a:p>
            <a:endParaRPr lang="en-US" sz="2400" b="1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0192" y="27620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</a:p>
          <a:p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3043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người bạn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4096" y="302525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14" name="Text Box 126"/>
          <p:cNvSpPr txBox="1">
            <a:spLocks noChangeArrowheads="1"/>
          </p:cNvSpPr>
          <p:nvPr/>
        </p:nvSpPr>
        <p:spPr bwMode="auto">
          <a:xfrm>
            <a:off x="152400" y="466516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latin typeface="Times New Roman" pitchFamily="18" charset="0"/>
              </a:rPr>
              <a:t>    - Câu hỏi dùng để làm gì?</a:t>
            </a:r>
          </a:p>
        </p:txBody>
      </p:sp>
      <p:sp>
        <p:nvSpPr>
          <p:cNvPr id="15" name="Text Box 126"/>
          <p:cNvSpPr txBox="1">
            <a:spLocks noChangeArrowheads="1"/>
          </p:cNvSpPr>
          <p:nvPr/>
        </p:nvSpPr>
        <p:spPr bwMode="auto">
          <a:xfrm>
            <a:off x="152400" y="5206425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latin typeface="Times New Roman" pitchFamily="18" charset="0"/>
              </a:rPr>
              <a:t>    - Câu hỏi dùng để hỏi ai?</a:t>
            </a:r>
          </a:p>
        </p:txBody>
      </p:sp>
      <p:sp>
        <p:nvSpPr>
          <p:cNvPr id="16" name="Text Box 126"/>
          <p:cNvSpPr txBox="1">
            <a:spLocks noChangeArrowheads="1"/>
          </p:cNvSpPr>
          <p:nvPr/>
        </p:nvSpPr>
        <p:spPr bwMode="auto">
          <a:xfrm>
            <a:off x="381000" y="5715000"/>
            <a:ext cx="8215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latin typeface="Times New Roman" pitchFamily="18" charset="0"/>
              </a:rPr>
              <a:t>  - Dấu hiệu nào giúp em nhận ra câu hỏi?</a:t>
            </a:r>
          </a:p>
        </p:txBody>
      </p:sp>
    </p:spTree>
    <p:extLst>
      <p:ext uri="{BB962C8B-B14F-4D97-AF65-F5344CB8AC3E}">
        <p14:creationId xmlns:p14="http://schemas.microsoft.com/office/powerpoint/2010/main" val="6298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056" y="1828800"/>
            <a:ext cx="5468114" cy="3419953"/>
          </a:xfrm>
          <a:prstGeom prst="rect">
            <a:avLst/>
          </a:prstGeom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0000FF"/>
            </a:extrusionClr>
          </a:sp3d>
        </p:spPr>
      </p:pic>
      <p:sp>
        <p:nvSpPr>
          <p:cNvPr id="16" name="Rounded Rectangular Callout 15"/>
          <p:cNvSpPr/>
          <p:nvPr/>
        </p:nvSpPr>
        <p:spPr>
          <a:xfrm>
            <a:off x="2667000" y="563563"/>
            <a:ext cx="3124200" cy="1219200"/>
          </a:xfrm>
          <a:prstGeom prst="wedgeRoundRectCallout">
            <a:avLst>
              <a:gd name="adj1" fmla="val -13248"/>
              <a:gd name="adj2" fmla="val 15337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này chưa?</a:t>
            </a:r>
          </a:p>
        </p:txBody>
      </p:sp>
      <p:pic>
        <p:nvPicPr>
          <p:cNvPr id="6148" name="Picture 8" descr="Picture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Picture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86740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27746E-6 L 0.00191 0.11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43000"/>
            <a:ext cx="5257800" cy="4191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</p:pic>
      <p:sp>
        <p:nvSpPr>
          <p:cNvPr id="15" name="Cloud Callout 14"/>
          <p:cNvSpPr/>
          <p:nvPr/>
        </p:nvSpPr>
        <p:spPr>
          <a:xfrm>
            <a:off x="2819400" y="257175"/>
            <a:ext cx="2895600" cy="1447800"/>
          </a:xfrm>
          <a:prstGeom prst="cloudCallout">
            <a:avLst>
              <a:gd name="adj1" fmla="val -12044"/>
              <a:gd name="adj2" fmla="val 10228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muốn uống nước không?</a:t>
            </a:r>
          </a:p>
        </p:txBody>
      </p:sp>
      <p:pic>
        <p:nvPicPr>
          <p:cNvPr id="7172" name="Picture 64" descr="1181071cimzwdep7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89096">
            <a:off x="8488363" y="-334963"/>
            <a:ext cx="59848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4" descr="1181071cimzwdep7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89096">
            <a:off x="392113" y="5256212"/>
            <a:ext cx="59848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081 L 0.00417 0.137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5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 gi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1000"/>
            <a:ext cx="4800600" cy="6096000"/>
          </a:xfrm>
          <a:prstGeom prst="ellipse">
            <a:avLst/>
          </a:prstGeom>
          <a:ln w="63500" cap="rnd">
            <a:solidFill>
              <a:srgbClr val="FF0000"/>
            </a:solidFill>
            <a:prstDash val="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Callout 6"/>
          <p:cNvSpPr/>
          <p:nvPr/>
        </p:nvSpPr>
        <p:spPr>
          <a:xfrm>
            <a:off x="6002338" y="304800"/>
            <a:ext cx="2057400" cy="1447800"/>
          </a:xfrm>
          <a:prstGeom prst="wedgeEllipseCallout">
            <a:avLst>
              <a:gd name="adj1" fmla="val -150523"/>
              <a:gd name="adj2" fmla="val 21085"/>
            </a:avLst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  <p:pic>
        <p:nvPicPr>
          <p:cNvPr id="8196" name="Picture 64" descr="1181071cimzwdep7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174777">
            <a:off x="8420100" y="4729163"/>
            <a:ext cx="5984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4" descr="1181071cimzwdep7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174777">
            <a:off x="352425" y="-509588"/>
            <a:ext cx="59848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09827E-6 L -0.12135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85&quot;/&gt;&lt;/object&gt;&lt;object type=&quot;3&quot; unique_id=&quot;10010&quot;&gt;&lt;property id=&quot;20148&quot; value=&quot;5&quot;/&gt;&lt;property id=&quot;20300&quot; value=&quot;Slide 8&quot;/&gt;&lt;property id=&quot;20307&quot; value=&quot;286&quot;/&gt;&lt;/object&gt;&lt;object type=&quot;3&quot; unique_id=&quot;10011&quot;&gt;&lt;property id=&quot;20148&quot; value=&quot;5&quot;/&gt;&lt;property id=&quot;20300&quot; value=&quot;Slide 9&quot;/&gt;&lt;property id=&quot;20307&quot; value=&quot;287&quot;/&gt;&lt;/object&gt;&lt;object type=&quot;3&quot; unique_id=&quot;10012&quot;&gt;&lt;property id=&quot;20148&quot; value=&quot;5&quot;/&gt;&lt;property id=&quot;20300&quot; value=&quot;Slide 10&quot;/&gt;&lt;property id=&quot;20307&quot; value=&quot;288&quot;/&gt;&lt;/object&gt;&lt;object type=&quot;3&quot; unique_id=&quot;10013&quot;&gt;&lt;property id=&quot;20148&quot; value=&quot;5&quot;/&gt;&lt;property id=&quot;20300&quot; value=&quot;Slide 11&quot;/&gt;&lt;property id=&quot;20307&quot; value=&quot;289&quot;/&gt;&lt;/object&gt;&lt;object type=&quot;3&quot; unique_id=&quot;10014&quot;&gt;&lt;property id=&quot;20148&quot; value=&quot;5&quot;/&gt;&lt;property id=&quot;20300&quot; value=&quot;Slide 12&quot;/&gt;&lt;property id=&quot;20307&quot; value=&quot;290&quot;/&gt;&lt;/object&gt;&lt;object type=&quot;3&quot; unique_id=&quot;10015&quot;&gt;&lt;property id=&quot;20148&quot; value=&quot;5&quot;/&gt;&lt;property id=&quot;20300&quot; value=&quot;Slide 13&quot;/&gt;&lt;property id=&quot;20307&quot; value=&quot;291&quot;/&gt;&lt;/object&gt;&lt;object type=&quot;3&quot; unique_id=&quot;10016&quot;&gt;&lt;property id=&quot;20148&quot; value=&quot;5&quot;/&gt;&lt;property id=&quot;20300&quot; value=&quot;Slide 14&quot;/&gt;&lt;property id=&quot;20307&quot; value=&quot;292&quot;/&gt;&lt;/object&gt;&lt;object type=&quot;3&quot; unique_id=&quot;10017&quot;&gt;&lt;property id=&quot;20148&quot; value=&quot;5&quot;/&gt;&lt;property id=&quot;20300&quot; value=&quot;Slide 15&quot;/&gt;&lt;property id=&quot;20307&quot; value=&quot;294&quot;/&gt;&lt;/object&gt;&lt;object type=&quot;3&quot; unique_id=&quot;10018&quot;&gt;&lt;property id=&quot;20148&quot; value=&quot;5&quot;/&gt;&lt;property id=&quot;20300&quot; value=&quot;Slide 16&quot;/&gt;&lt;property id=&quot;20307&quot; value=&quot;293&quot;/&gt;&lt;/object&gt;&lt;object type=&quot;3&quot; unique_id=&quot;10019&quot;&gt;&lt;property id=&quot;20148&quot; value=&quot;5&quot;/&gt;&lt;property id=&quot;20300&quot; value=&quot;Slide 17&quot;/&gt;&lt;property id=&quot;20307&quot; value=&quot;267&quot;/&gt;&lt;/object&gt;&lt;object type=&quot;3&quot; unique_id=&quot;10020&quot;&gt;&lt;property id=&quot;20148&quot; value=&quot;5&quot;/&gt;&lt;property id=&quot;20300&quot; value=&quot;Slide 18&quot;/&gt;&lt;property id=&quot;20307&quot; value=&quot;259&quot;/&gt;&lt;/object&gt;&lt;object type=&quot;3&quot; unique_id=&quot;10021&quot;&gt;&lt;property id=&quot;20148&quot; value=&quot;5&quot;/&gt;&lt;property id=&quot;20300&quot; value=&quot;Slide 19&quot;/&gt;&lt;property id=&quot;20307&quot; value=&quot;269&quot;/&gt;&lt;/object&gt;&lt;object type=&quot;3&quot; unique_id=&quot;10022&quot;&gt;&lt;property id=&quot;20148&quot; value=&quot;5&quot;/&gt;&lt;property id=&quot;20300&quot; value=&quot;Slide 20&quot;/&gt;&lt;property id=&quot;20307&quot; value=&quot;261&quot;/&gt;&lt;/object&gt;&lt;object type=&quot;3&quot; unique_id=&quot;10023&quot;&gt;&lt;property id=&quot;20148&quot; value=&quot;5&quot;/&gt;&lt;property id=&quot;20300&quot; value=&quot;Slide 21&quot;/&gt;&lt;property id=&quot;20307&quot; value=&quot;268&quot;/&gt;&lt;/object&gt;&lt;object type=&quot;3&quot; unique_id=&quot;10024&quot;&gt;&lt;property id=&quot;20148&quot; value=&quot;5&quot;/&gt;&lt;property id=&quot;20300&quot; value=&quot;Slide 22&quot;/&gt;&lt;property id=&quot;20307&quot; value=&quot;277&quot;/&gt;&lt;/object&gt;&lt;object type=&quot;3&quot; unique_id=&quot;10025&quot;&gt;&lt;property id=&quot;20148&quot; value=&quot;5&quot;/&gt;&lt;property id=&quot;20300&quot; value=&quot;Slide 23&quot;/&gt;&lt;property id=&quot;20307&quot; value=&quot;276&quot;/&gt;&lt;/object&gt;&lt;object type=&quot;3&quot; unique_id=&quot;10026&quot;&gt;&lt;property id=&quot;20148&quot; value=&quot;5&quot;/&gt;&lt;property id=&quot;20300&quot; value=&quot;Slide 24&quot;/&gt;&lt;property id=&quot;20307&quot; value=&quot;282&quot;/&gt;&lt;/object&gt;&lt;object type=&quot;3&quot; unique_id=&quot;10027&quot;&gt;&lt;property id=&quot;20148&quot; value=&quot;5&quot;/&gt;&lt;property id=&quot;20300&quot; value=&quot;Slide 25&quot;/&gt;&lt;property id=&quot;20307&quot; value=&quot;274&quot;/&gt;&lt;/object&gt;&lt;object type=&quot;3&quot; unique_id=&quot;10028&quot;&gt;&lt;property id=&quot;20148&quot; value=&quot;5&quot;/&gt;&lt;property id=&quot;20300&quot; value=&quot;Slide 26&quot;/&gt;&lt;property id=&quot;20307&quot; value=&quot;283&quot;/&gt;&lt;/object&gt;&lt;object type=&quot;3&quot; unique_id=&quot;10029&quot;&gt;&lt;property id=&quot;20148&quot; value=&quot;5&quot;/&gt;&lt;property id=&quot;20300&quot; value=&quot;Slide 27&quot;/&gt;&lt;property id=&quot;20307&quot; value=&quot;284&quot;/&gt;&lt;/object&gt;&lt;/object&gt;&lt;object type=&quot;8&quot; unique_id=&quot;1005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1260</Words>
  <Application>Microsoft Office PowerPoint</Application>
  <PresentationFormat>On-screen Show (4:3)</PresentationFormat>
  <Paragraphs>252</Paragraphs>
  <Slides>26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45</cp:revision>
  <dcterms:created xsi:type="dcterms:W3CDTF">2015-11-24T00:55:40Z</dcterms:created>
  <dcterms:modified xsi:type="dcterms:W3CDTF">2020-11-24T05:46:55Z</dcterms:modified>
</cp:coreProperties>
</file>