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2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1310292322_wallpap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29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5438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Môn: </a:t>
            </a:r>
            <a:r>
              <a:rPr lang="vi-VN" sz="32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Tiếng Việt </a:t>
            </a:r>
            <a:endParaRPr lang="vi-VN" sz="32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2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 </a:t>
            </a:r>
            <a:r>
              <a:rPr lang="vi-VN" sz="32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4- Tuần 18</a:t>
            </a:r>
          </a:p>
          <a:p>
            <a:pPr algn="ctr"/>
            <a:r>
              <a:rPr lang="vi-VN" sz="32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 5</a:t>
            </a:r>
            <a:endParaRPr lang="vi-VN" sz="32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0"/>
          <p:cNvSpPr>
            <a:spLocks noChangeArrowheads="1" noChangeShapeType="1" noTextEdit="1"/>
          </p:cNvSpPr>
          <p:nvPr/>
        </p:nvSpPr>
        <p:spPr bwMode="auto">
          <a:xfrm>
            <a:off x="1447800" y="782638"/>
            <a:ext cx="6342063" cy="1187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PHÒNG GIÁO DỤC VÀ ĐÀO TẠO QUẬN LONG BIÊN</a:t>
            </a:r>
          </a:p>
          <a:p>
            <a:pPr algn="ctr"/>
            <a:r>
              <a:rPr lang="vi-VN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41188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smtClean="0">
                <a:solidFill>
                  <a:srgbClr val="0000FF"/>
                </a:solidFill>
                <a:latin typeface="+mj-lt"/>
              </a:rPr>
              <a:t>1. Ôn luyện Tập đọc và học thuộc lòng</a:t>
            </a:r>
            <a:endParaRPr lang="vi-VN" sz="320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447800"/>
            <a:ext cx="8136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0000FF"/>
                </a:solidFill>
                <a:latin typeface="+mj-lt"/>
              </a:rPr>
              <a:t>2</a:t>
            </a:r>
            <a:r>
              <a:rPr lang="vi-VN" sz="3200" smtClean="0">
                <a:solidFill>
                  <a:srgbClr val="0000FF"/>
                </a:solidFill>
                <a:latin typeface="+mj-lt"/>
              </a:rPr>
              <a:t>. Tìm danh từ, động từ, tính từ trong các câu sau. Đặt câu hỏi cho các bộ phận được in đậm.</a:t>
            </a:r>
            <a:endParaRPr lang="vi-VN" sz="320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0438" y="2819400"/>
            <a:ext cx="81366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smtClean="0">
                <a:latin typeface="+mj-lt"/>
              </a:rPr>
              <a:t>     Buổi chiều, xe </a:t>
            </a:r>
            <a:r>
              <a:rPr lang="vi-VN" sz="3200" b="1" smtClean="0">
                <a:latin typeface="+mj-lt"/>
              </a:rPr>
              <a:t>dừng lại ở một thị trấn nhỏ</a:t>
            </a:r>
            <a:r>
              <a:rPr lang="vi-VN" sz="3200" smtClean="0">
                <a:latin typeface="+mj-lt"/>
              </a:rPr>
              <a:t>. Nắng phố huyện </a:t>
            </a:r>
            <a:r>
              <a:rPr lang="vi-VN" sz="3200" b="1" smtClean="0">
                <a:latin typeface="+mj-lt"/>
              </a:rPr>
              <a:t>vàng hoe</a:t>
            </a:r>
            <a:r>
              <a:rPr lang="vi-VN" sz="3200" smtClean="0">
                <a:latin typeface="+mj-lt"/>
              </a:rPr>
              <a:t>. </a:t>
            </a:r>
            <a:r>
              <a:rPr lang="vi-VN" sz="3200" b="1" smtClean="0">
                <a:latin typeface="+mj-lt"/>
              </a:rPr>
              <a:t>Những em bé Hmông mắt một mí, những em bé Tu Dí, Phù Lá cổ đeo móng hổ, quần áo sặc sỡ </a:t>
            </a:r>
            <a:r>
              <a:rPr lang="vi-VN" sz="3200" smtClean="0">
                <a:latin typeface="+mj-lt"/>
              </a:rPr>
              <a:t>đang chơi đùa trước sân.</a:t>
            </a:r>
          </a:p>
          <a:p>
            <a:pPr algn="just"/>
            <a:r>
              <a:rPr lang="vi-VN" sz="3200">
                <a:latin typeface="+mj-lt"/>
              </a:rPr>
              <a:t> </a:t>
            </a:r>
            <a:r>
              <a:rPr lang="vi-VN" sz="3200" smtClean="0">
                <a:latin typeface="+mj-lt"/>
              </a:rPr>
              <a:t>                                           </a:t>
            </a:r>
            <a:r>
              <a:rPr lang="vi-VN" sz="2000" smtClean="0">
                <a:latin typeface="+mj-lt"/>
              </a:rPr>
              <a:t>Theo NGUYỄN PHAN HÁCH</a:t>
            </a:r>
            <a:endParaRPr lang="vi-VN" sz="32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978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399"/>
            <a:ext cx="8458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3200" smtClean="0">
                <a:latin typeface="+mj-lt"/>
              </a:rPr>
              <a:t>     Buổi chiều, xe </a:t>
            </a:r>
            <a:r>
              <a:rPr lang="vi-VN" sz="3200" b="1" smtClean="0">
                <a:latin typeface="+mj-lt"/>
              </a:rPr>
              <a:t>dừng lại ở một thị trấn nhỏ</a:t>
            </a:r>
            <a:r>
              <a:rPr lang="vi-VN" sz="3200" smtClean="0">
                <a:latin typeface="+mj-lt"/>
              </a:rPr>
              <a:t>. Nắng phố huyện </a:t>
            </a:r>
            <a:r>
              <a:rPr lang="vi-VN" sz="3200" b="1" smtClean="0">
                <a:latin typeface="+mj-lt"/>
              </a:rPr>
              <a:t>vàng hoe</a:t>
            </a:r>
            <a:r>
              <a:rPr lang="vi-VN" sz="3200" smtClean="0">
                <a:latin typeface="+mj-lt"/>
              </a:rPr>
              <a:t>. </a:t>
            </a:r>
            <a:r>
              <a:rPr lang="vi-VN" sz="3200" b="1" smtClean="0">
                <a:latin typeface="+mj-lt"/>
              </a:rPr>
              <a:t>Những em bé Hmông mắt một mí, những em bé Tu Dí, Phù Lá cổ đeo móng hổ, quần áo sặc sỡ </a:t>
            </a:r>
            <a:r>
              <a:rPr lang="vi-VN" sz="3200" smtClean="0">
                <a:latin typeface="+mj-lt"/>
              </a:rPr>
              <a:t>đang chơi đùa trước sân.</a:t>
            </a:r>
          </a:p>
          <a:p>
            <a:pPr algn="just">
              <a:lnSpc>
                <a:spcPct val="200000"/>
              </a:lnSpc>
            </a:pPr>
            <a:r>
              <a:rPr lang="vi-VN" sz="3200">
                <a:latin typeface="+mj-lt"/>
              </a:rPr>
              <a:t> </a:t>
            </a:r>
            <a:r>
              <a:rPr lang="vi-VN" sz="3200" smtClean="0">
                <a:latin typeface="+mj-lt"/>
              </a:rPr>
              <a:t>                                           </a:t>
            </a:r>
            <a:endParaRPr lang="vi-VN" sz="3200">
              <a:latin typeface="+mj-lt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914400" y="1371600"/>
            <a:ext cx="76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2405743"/>
            <a:ext cx="76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5686" y="5334000"/>
            <a:ext cx="66402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324598" y="4332516"/>
            <a:ext cx="1219202" cy="1088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4343398"/>
            <a:ext cx="76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30086" y="3396343"/>
            <a:ext cx="113211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" y="3352800"/>
            <a:ext cx="59871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2405743"/>
            <a:ext cx="1143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24600" y="2362200"/>
            <a:ext cx="914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71800" y="1371600"/>
            <a:ext cx="4572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57600" y="1404258"/>
            <a:ext cx="1295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477000" y="1387928"/>
            <a:ext cx="1219200" cy="1633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001000" y="1404257"/>
            <a:ext cx="609600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36915" y="4343400"/>
            <a:ext cx="598714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918857" y="3352800"/>
            <a:ext cx="914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029200" y="3396343"/>
            <a:ext cx="914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237514" y="3352800"/>
            <a:ext cx="1143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543800" y="3363686"/>
            <a:ext cx="4572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153400" y="3352800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438399" y="4332516"/>
            <a:ext cx="1143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984170" y="4343400"/>
            <a:ext cx="914400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349829" y="2427515"/>
            <a:ext cx="631371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209800" y="2416629"/>
            <a:ext cx="76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336470" y="2427516"/>
            <a:ext cx="1295400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52501" y="1404258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500258" y="2405743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25293" y="2362200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90750" y="2445098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439636" y="2445099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1759" y="2416629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59337" y="1404258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797628" y="1404258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29893" y="3418115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84170" y="3396343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36915" y="3363686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53787" y="3376804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77737" y="4419600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1758" y="4343400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543800" y="3363686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25292" y="3352800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67001" y="4410946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15686" y="5334000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883229" y="1371600"/>
            <a:ext cx="76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907722" y="1404258"/>
            <a:ext cx="713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FF0000"/>
                </a:solidFill>
                <a:latin typeface="+mj-lt"/>
              </a:rPr>
              <a:t>DT</a:t>
            </a:r>
            <a:endParaRPr lang="vi-VN" sz="24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558642" y="4386943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002060"/>
                </a:solidFill>
                <a:latin typeface="+mj-lt"/>
              </a:rPr>
              <a:t>ĐT</a:t>
            </a:r>
            <a:endParaRPr lang="vi-VN" sz="240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58985" y="1404258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002060"/>
                </a:solidFill>
                <a:latin typeface="+mj-lt"/>
              </a:rPr>
              <a:t>ĐT</a:t>
            </a:r>
            <a:endParaRPr lang="vi-VN" sz="240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158843" y="3396343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solidFill>
                  <a:srgbClr val="002060"/>
                </a:solidFill>
                <a:latin typeface="+mj-lt"/>
              </a:rPr>
              <a:t>ĐT</a:t>
            </a:r>
            <a:endParaRPr lang="vi-VN" sz="240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065813" y="4386942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rgbClr val="7030A0"/>
                </a:solidFill>
                <a:latin typeface="+mj-lt"/>
              </a:rPr>
              <a:t>T</a:t>
            </a:r>
            <a:r>
              <a:rPr lang="vi-VN" sz="2400" smtClean="0">
                <a:solidFill>
                  <a:srgbClr val="7030A0"/>
                </a:solidFill>
                <a:latin typeface="+mj-lt"/>
              </a:rPr>
              <a:t>T</a:t>
            </a:r>
            <a:endParaRPr lang="vi-VN" sz="240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657600" y="2392625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rgbClr val="7030A0"/>
                </a:solidFill>
                <a:latin typeface="+mj-lt"/>
              </a:rPr>
              <a:t>T</a:t>
            </a:r>
            <a:r>
              <a:rPr lang="vi-VN" sz="2400" smtClean="0">
                <a:solidFill>
                  <a:srgbClr val="7030A0"/>
                </a:solidFill>
                <a:latin typeface="+mj-lt"/>
              </a:rPr>
              <a:t>T</a:t>
            </a:r>
            <a:endParaRPr lang="vi-VN" sz="240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011886" y="1393860"/>
            <a:ext cx="751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rgbClr val="7030A0"/>
                </a:solidFill>
                <a:latin typeface="+mj-lt"/>
              </a:rPr>
              <a:t>T</a:t>
            </a:r>
            <a:r>
              <a:rPr lang="vi-VN" sz="2400" smtClean="0">
                <a:solidFill>
                  <a:srgbClr val="7030A0"/>
                </a:solidFill>
                <a:latin typeface="+mj-lt"/>
              </a:rPr>
              <a:t>T</a:t>
            </a:r>
            <a:endParaRPr lang="vi-VN" sz="240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755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9" grpId="0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6283"/>
              </p:ext>
            </p:extLst>
          </p:nvPr>
        </p:nvGraphicFramePr>
        <p:xfrm>
          <a:off x="533400" y="304800"/>
          <a:ext cx="7620000" cy="6553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919831"/>
                <a:gridCol w="2700169"/>
              </a:tblGrid>
              <a:tr h="12280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Buổi chiều, xe </a:t>
                      </a:r>
                      <a:r>
                        <a:rPr lang="vi-VN" sz="2800" b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dừng lại ở một thị trấn nhỏ. </a:t>
                      </a:r>
                      <a:endParaRPr lang="vi-VN" sz="2800" b="1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80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b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Nắng phố huyện </a:t>
                      </a:r>
                      <a:r>
                        <a:rPr lang="vi-VN" sz="2800" b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vàng hoe</a:t>
                      </a: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vi-VN" sz="280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450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Những em bé Hmông mắt một mí, những em bé Tu Dí, Phù Lá cổ đeo móng hổ, quần áo sặc sỡ </a:t>
                      </a:r>
                      <a:r>
                        <a:rPr lang="vi-VN" sz="280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đang chơi đùa trước sân</a:t>
                      </a:r>
                      <a:r>
                        <a:rPr lang="vi-VN" sz="280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vi-VN" sz="280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62600" y="457200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+mj-lt"/>
              </a:rPr>
              <a:t>Buổi chiều, xe làm gì?</a:t>
            </a:r>
            <a:endParaRPr lang="vi-VN" sz="28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4038600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+mj-lt"/>
              </a:rPr>
              <a:t>Ai đang chơi đùa trước sân?</a:t>
            </a:r>
            <a:endParaRPr lang="vi-VN" sz="28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29943" y="1694336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+mj-lt"/>
              </a:rPr>
              <a:t>Nắng phố huyện thế nào?</a:t>
            </a:r>
            <a:endParaRPr lang="vi-VN" sz="280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755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280025"/>
            <a:ext cx="1905000" cy="157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cloud &amp; sky 2"/>
          <p:cNvPicPr>
            <a:picLocks noChangeAspect="1" noChangeArrowheads="1"/>
          </p:cNvPicPr>
          <p:nvPr/>
        </p:nvPicPr>
        <p:blipFill>
          <a:blip r:embed="rId3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2202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clouds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29718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fake bird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4572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 descr="1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21336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WordArt 10"/>
          <p:cNvSpPr>
            <a:spLocks noChangeArrowheads="1" noChangeShapeType="1" noTextEdit="1"/>
          </p:cNvSpPr>
          <p:nvPr/>
        </p:nvSpPr>
        <p:spPr bwMode="auto">
          <a:xfrm>
            <a:off x="685800" y="1219200"/>
            <a:ext cx="7315200" cy="4800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CÁC EM!</a:t>
            </a:r>
          </a:p>
        </p:txBody>
      </p:sp>
    </p:spTree>
    <p:extLst>
      <p:ext uri="{BB962C8B-B14F-4D97-AF65-F5344CB8AC3E}">
        <p14:creationId xmlns:p14="http://schemas.microsoft.com/office/powerpoint/2010/main" val="130968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/object&gt;&lt;object type=&quot;8&quot; unique_id=&quot;1001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266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MTC</cp:lastModifiedBy>
  <cp:revision>9</cp:revision>
  <dcterms:created xsi:type="dcterms:W3CDTF">2006-08-16T00:00:00Z</dcterms:created>
  <dcterms:modified xsi:type="dcterms:W3CDTF">2020-01-02T04:01:49Z</dcterms:modified>
</cp:coreProperties>
</file>