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sldIdLst>
    <p:sldId id="256" r:id="rId2"/>
    <p:sldId id="280" r:id="rId3"/>
    <p:sldId id="269" r:id="rId4"/>
    <p:sldId id="266" r:id="rId5"/>
    <p:sldId id="281" r:id="rId6"/>
    <p:sldId id="282" r:id="rId7"/>
    <p:sldId id="261" r:id="rId8"/>
    <p:sldId id="283" r:id="rId9"/>
    <p:sldId id="284" r:id="rId10"/>
    <p:sldId id="276" r:id="rId11"/>
    <p:sldId id="274" r:id="rId12"/>
  </p:sldIdLst>
  <p:sldSz cx="9144000" cy="6858000" type="screen4x3"/>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4676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p:scale>
          <a:sx n="80" d="100"/>
          <a:sy n="80" d="100"/>
        </p:scale>
        <p:origin x="-21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730465-D64E-40B2-AAAD-ADC4A96600E5}" type="datetimeFigureOut">
              <a:rPr lang="en-US" smtClean="0"/>
              <a:pPr/>
              <a:t>03/12/2019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EEF613-4FD1-4170-A09C-126BDD3E8F10}" type="slidenum">
              <a:rPr lang="en-US" smtClean="0"/>
              <a:pPr/>
              <a:t>‹#›</a:t>
            </a:fld>
            <a:endParaRPr lang="en-US"/>
          </a:p>
        </p:txBody>
      </p:sp>
    </p:spTree>
    <p:extLst>
      <p:ext uri="{BB962C8B-B14F-4D97-AF65-F5344CB8AC3E}">
        <p14:creationId xmlns:p14="http://schemas.microsoft.com/office/powerpoint/2010/main" val="4138020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EEF613-4FD1-4170-A09C-126BDD3E8F10}" type="slidenum">
              <a:rPr lang="en-US" smtClean="0"/>
              <a:pPr/>
              <a:t>3</a:t>
            </a:fld>
            <a:endParaRPr lang="en-US"/>
          </a:p>
        </p:txBody>
      </p:sp>
    </p:spTree>
    <p:extLst>
      <p:ext uri="{BB962C8B-B14F-4D97-AF65-F5344CB8AC3E}">
        <p14:creationId xmlns:p14="http://schemas.microsoft.com/office/powerpoint/2010/main" val="3757699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45C95D-D7E9-4E56-A51A-A9A580558093}" type="datetimeFigureOut">
              <a:rPr lang="en-US" smtClean="0"/>
              <a:pPr/>
              <a:t>03/12/2019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4365A-4F0F-4094-ACB0-C6949C71435F}" type="slidenum">
              <a:rPr lang="en-US" smtClean="0"/>
              <a:pPr/>
              <a:t>‹#›</a:t>
            </a:fld>
            <a:endParaRPr lang="en-US"/>
          </a:p>
        </p:txBody>
      </p:sp>
    </p:spTree>
    <p:extLst>
      <p:ext uri="{BB962C8B-B14F-4D97-AF65-F5344CB8AC3E}">
        <p14:creationId xmlns:p14="http://schemas.microsoft.com/office/powerpoint/2010/main" val="832790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45C95D-D7E9-4E56-A51A-A9A580558093}" type="datetimeFigureOut">
              <a:rPr lang="en-US" smtClean="0"/>
              <a:pPr/>
              <a:t>03/12/2019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4365A-4F0F-4094-ACB0-C6949C71435F}" type="slidenum">
              <a:rPr lang="en-US" smtClean="0"/>
              <a:pPr/>
              <a:t>‹#›</a:t>
            </a:fld>
            <a:endParaRPr lang="en-US"/>
          </a:p>
        </p:txBody>
      </p:sp>
    </p:spTree>
    <p:extLst>
      <p:ext uri="{BB962C8B-B14F-4D97-AF65-F5344CB8AC3E}">
        <p14:creationId xmlns:p14="http://schemas.microsoft.com/office/powerpoint/2010/main" val="464924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45C95D-D7E9-4E56-A51A-A9A580558093}" type="datetimeFigureOut">
              <a:rPr lang="en-US" smtClean="0"/>
              <a:pPr/>
              <a:t>03/12/2019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4365A-4F0F-4094-ACB0-C6949C71435F}" type="slidenum">
              <a:rPr lang="en-US" smtClean="0"/>
              <a:pPr/>
              <a:t>‹#›</a:t>
            </a:fld>
            <a:endParaRPr lang="en-US"/>
          </a:p>
        </p:txBody>
      </p:sp>
    </p:spTree>
    <p:extLst>
      <p:ext uri="{BB962C8B-B14F-4D97-AF65-F5344CB8AC3E}">
        <p14:creationId xmlns:p14="http://schemas.microsoft.com/office/powerpoint/2010/main" val="2293189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45C95D-D7E9-4E56-A51A-A9A580558093}" type="datetimeFigureOut">
              <a:rPr lang="en-US" smtClean="0"/>
              <a:pPr/>
              <a:t>03/12/2019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4365A-4F0F-4094-ACB0-C6949C71435F}" type="slidenum">
              <a:rPr lang="en-US" smtClean="0"/>
              <a:pPr/>
              <a:t>‹#›</a:t>
            </a:fld>
            <a:endParaRPr lang="en-US"/>
          </a:p>
        </p:txBody>
      </p:sp>
    </p:spTree>
    <p:extLst>
      <p:ext uri="{BB962C8B-B14F-4D97-AF65-F5344CB8AC3E}">
        <p14:creationId xmlns:p14="http://schemas.microsoft.com/office/powerpoint/2010/main" val="2356948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45C95D-D7E9-4E56-A51A-A9A580558093}" type="datetimeFigureOut">
              <a:rPr lang="en-US" smtClean="0"/>
              <a:pPr/>
              <a:t>03/12/2019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4365A-4F0F-4094-ACB0-C6949C71435F}" type="slidenum">
              <a:rPr lang="en-US" smtClean="0"/>
              <a:pPr/>
              <a:t>‹#›</a:t>
            </a:fld>
            <a:endParaRPr lang="en-US"/>
          </a:p>
        </p:txBody>
      </p:sp>
    </p:spTree>
    <p:extLst>
      <p:ext uri="{BB962C8B-B14F-4D97-AF65-F5344CB8AC3E}">
        <p14:creationId xmlns:p14="http://schemas.microsoft.com/office/powerpoint/2010/main" val="3865592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245C95D-D7E9-4E56-A51A-A9A580558093}" type="datetimeFigureOut">
              <a:rPr lang="en-US" smtClean="0"/>
              <a:pPr/>
              <a:t>03/12/2019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64365A-4F0F-4094-ACB0-C6949C71435F}" type="slidenum">
              <a:rPr lang="en-US" smtClean="0"/>
              <a:pPr/>
              <a:t>‹#›</a:t>
            </a:fld>
            <a:endParaRPr lang="en-US"/>
          </a:p>
        </p:txBody>
      </p:sp>
    </p:spTree>
    <p:extLst>
      <p:ext uri="{BB962C8B-B14F-4D97-AF65-F5344CB8AC3E}">
        <p14:creationId xmlns:p14="http://schemas.microsoft.com/office/powerpoint/2010/main" val="3942033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45C95D-D7E9-4E56-A51A-A9A580558093}" type="datetimeFigureOut">
              <a:rPr lang="en-US" smtClean="0"/>
              <a:pPr/>
              <a:t>03/12/2019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64365A-4F0F-4094-ACB0-C6949C71435F}" type="slidenum">
              <a:rPr lang="en-US" smtClean="0"/>
              <a:pPr/>
              <a:t>‹#›</a:t>
            </a:fld>
            <a:endParaRPr lang="en-US"/>
          </a:p>
        </p:txBody>
      </p:sp>
    </p:spTree>
    <p:extLst>
      <p:ext uri="{BB962C8B-B14F-4D97-AF65-F5344CB8AC3E}">
        <p14:creationId xmlns:p14="http://schemas.microsoft.com/office/powerpoint/2010/main" val="795510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245C95D-D7E9-4E56-A51A-A9A580558093}" type="datetimeFigureOut">
              <a:rPr lang="en-US" smtClean="0"/>
              <a:pPr/>
              <a:t>03/12/2019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64365A-4F0F-4094-ACB0-C6949C71435F}" type="slidenum">
              <a:rPr lang="en-US" smtClean="0"/>
              <a:pPr/>
              <a:t>‹#›</a:t>
            </a:fld>
            <a:endParaRPr lang="en-US"/>
          </a:p>
        </p:txBody>
      </p:sp>
    </p:spTree>
    <p:extLst>
      <p:ext uri="{BB962C8B-B14F-4D97-AF65-F5344CB8AC3E}">
        <p14:creationId xmlns:p14="http://schemas.microsoft.com/office/powerpoint/2010/main" val="1281701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45C95D-D7E9-4E56-A51A-A9A580558093}" type="datetimeFigureOut">
              <a:rPr lang="en-US" smtClean="0"/>
              <a:pPr/>
              <a:t>03/12/2019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64365A-4F0F-4094-ACB0-C6949C71435F}" type="slidenum">
              <a:rPr lang="en-US" smtClean="0"/>
              <a:pPr/>
              <a:t>‹#›</a:t>
            </a:fld>
            <a:endParaRPr lang="en-US"/>
          </a:p>
        </p:txBody>
      </p:sp>
    </p:spTree>
    <p:extLst>
      <p:ext uri="{BB962C8B-B14F-4D97-AF65-F5344CB8AC3E}">
        <p14:creationId xmlns:p14="http://schemas.microsoft.com/office/powerpoint/2010/main" val="2342804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45C95D-D7E9-4E56-A51A-A9A580558093}" type="datetimeFigureOut">
              <a:rPr lang="en-US" smtClean="0"/>
              <a:pPr/>
              <a:t>03/12/2019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64365A-4F0F-4094-ACB0-C6949C71435F}" type="slidenum">
              <a:rPr lang="en-US" smtClean="0"/>
              <a:pPr/>
              <a:t>‹#›</a:t>
            </a:fld>
            <a:endParaRPr lang="en-US"/>
          </a:p>
        </p:txBody>
      </p:sp>
    </p:spTree>
    <p:extLst>
      <p:ext uri="{BB962C8B-B14F-4D97-AF65-F5344CB8AC3E}">
        <p14:creationId xmlns:p14="http://schemas.microsoft.com/office/powerpoint/2010/main" val="659900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45C95D-D7E9-4E56-A51A-A9A580558093}" type="datetimeFigureOut">
              <a:rPr lang="en-US" smtClean="0"/>
              <a:pPr/>
              <a:t>03/12/2019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64365A-4F0F-4094-ACB0-C6949C71435F}" type="slidenum">
              <a:rPr lang="en-US" smtClean="0"/>
              <a:pPr/>
              <a:t>‹#›</a:t>
            </a:fld>
            <a:endParaRPr lang="en-US"/>
          </a:p>
        </p:txBody>
      </p:sp>
    </p:spTree>
    <p:extLst>
      <p:ext uri="{BB962C8B-B14F-4D97-AF65-F5344CB8AC3E}">
        <p14:creationId xmlns:p14="http://schemas.microsoft.com/office/powerpoint/2010/main" val="938909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45C95D-D7E9-4E56-A51A-A9A580558093}" type="datetimeFigureOut">
              <a:rPr lang="en-US" smtClean="0"/>
              <a:pPr/>
              <a:t>03/12/2019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64365A-4F0F-4094-ACB0-C6949C71435F}" type="slidenum">
              <a:rPr lang="en-US" smtClean="0"/>
              <a:pPr/>
              <a:t>‹#›</a:t>
            </a:fld>
            <a:endParaRPr lang="en-US"/>
          </a:p>
        </p:txBody>
      </p:sp>
    </p:spTree>
    <p:extLst>
      <p:ext uri="{BB962C8B-B14F-4D97-AF65-F5344CB8AC3E}">
        <p14:creationId xmlns:p14="http://schemas.microsoft.com/office/powerpoint/2010/main" val="209483832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gif"/><Relationship Id="rId1" Type="http://schemas.openxmlformats.org/officeDocument/2006/relationships/slideLayout" Target="../slideLayouts/slideLayout1.xml"/><Relationship Id="rId4" Type="http://schemas.openxmlformats.org/officeDocument/2006/relationships/image" Target="../media/image5.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457200"/>
            <a:ext cx="7848600" cy="990600"/>
          </a:xfrm>
        </p:spPr>
        <p:txBody>
          <a:bodyPr anchor="t">
            <a:normAutofit/>
          </a:bodyPr>
          <a:lstStyle/>
          <a:p>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PHÒNG GIÁO DỤC VÀ ĐÀO TẠO QUẬN LONG BIÊN</a:t>
            </a:r>
            <a:b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b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TRƯỜNG TIỂU HỌC ÁI MỘ B</a:t>
            </a:r>
            <a:endParaRPr lang="en-US"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pic>
        <p:nvPicPr>
          <p:cNvPr id="23" name="Picture 2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381000"/>
            <a:ext cx="2344056" cy="1874788"/>
          </a:xfrm>
          <a:prstGeom prst="rect">
            <a:avLst/>
          </a:prstGeom>
        </p:spPr>
      </p:pic>
      <p:pic>
        <p:nvPicPr>
          <p:cNvPr id="31" name="Picture 30"/>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rot="5400000">
            <a:off x="7319962" y="1707506"/>
            <a:ext cx="3228975" cy="419100"/>
          </a:xfrm>
          <a:prstGeom prst="rect">
            <a:avLst/>
          </a:prstGeom>
        </p:spPr>
      </p:pic>
      <p:pic>
        <p:nvPicPr>
          <p:cNvPr id="1025" name="Picture 10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2324104" y="6486525"/>
            <a:ext cx="6019797" cy="371475"/>
          </a:xfrm>
          <a:prstGeom prst="rect">
            <a:avLst/>
          </a:prstGeom>
        </p:spPr>
      </p:pic>
      <p:pic>
        <p:nvPicPr>
          <p:cNvPr id="1032" name="Picture 1031"/>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1752602" y="120727"/>
            <a:ext cx="3581401" cy="419100"/>
          </a:xfrm>
          <a:prstGeom prst="rect">
            <a:avLst/>
          </a:prstGeom>
        </p:spPr>
      </p:pic>
      <p:pic>
        <p:nvPicPr>
          <p:cNvPr id="1033" name="Picture 1032"/>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5029202" y="120727"/>
            <a:ext cx="3899556" cy="419100"/>
          </a:xfrm>
          <a:prstGeom prst="rect">
            <a:avLst/>
          </a:prstGeom>
        </p:spPr>
      </p:pic>
      <p:pic>
        <p:nvPicPr>
          <p:cNvPr id="1034" name="Picture 1033"/>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rot="5400000">
            <a:off x="-1404941" y="2687643"/>
            <a:ext cx="3228975" cy="419100"/>
          </a:xfrm>
          <a:prstGeom prst="rect">
            <a:avLst/>
          </a:prstGeom>
        </p:spPr>
      </p:pic>
      <p:pic>
        <p:nvPicPr>
          <p:cNvPr id="3" name="Picture 2"/>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rot="5400000">
            <a:off x="7308796" y="4396522"/>
            <a:ext cx="3228975" cy="419100"/>
          </a:xfrm>
          <a:prstGeom prst="rect">
            <a:avLst/>
          </a:prstGeom>
        </p:spPr>
      </p:pic>
      <p:sp>
        <p:nvSpPr>
          <p:cNvPr id="10" name="Rectangle 9"/>
          <p:cNvSpPr/>
          <p:nvPr/>
        </p:nvSpPr>
        <p:spPr>
          <a:xfrm>
            <a:off x="1066800" y="2215277"/>
            <a:ext cx="6702016" cy="2585323"/>
          </a:xfrm>
          <a:prstGeom prst="rect">
            <a:avLst/>
          </a:prstGeom>
          <a:noFill/>
        </p:spPr>
        <p:txBody>
          <a:bodyPr wrap="square" lIns="91440" tIns="45720" rIns="91440" bIns="45720">
            <a:spAutoFit/>
          </a:bodyPr>
          <a:lstStyle/>
          <a:p>
            <a:pPr algn="ctr"/>
            <a:r>
              <a:rPr lang="en-US" sz="5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Chính</a:t>
            </a: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5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tả</a:t>
            </a:r>
            <a:endPar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a:p>
            <a:pPr algn="ctr"/>
            <a:r>
              <a:rPr lang="en-US" sz="5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Người</a:t>
            </a: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5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tìm</a:t>
            </a: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5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đường</a:t>
            </a: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5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lên</a:t>
            </a: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5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các</a:t>
            </a: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5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vì</a:t>
            </a: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5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sao</a:t>
            </a:r>
            <a:endParaRPr lang="en-U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6359119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Effect transition="in" filter="fade">
                                      <p:cBhvr>
                                        <p:cTn id="1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457200" y="1794749"/>
            <a:ext cx="6096000" cy="1077218"/>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US" sz="3200" dirty="0" err="1">
                <a:latin typeface="Times New Roman" pitchFamily="18" charset="0"/>
                <a:cs typeface="Times New Roman" pitchFamily="18" charset="0"/>
              </a:rPr>
              <a:t>Không</a:t>
            </a:r>
            <a:r>
              <a:rPr lang="en-US" sz="3200" dirty="0">
                <a:latin typeface="Times New Roman" pitchFamily="18" charset="0"/>
                <a:cs typeface="Times New Roman" pitchFamily="18" charset="0"/>
              </a:rPr>
              <a:t> </a:t>
            </a:r>
            <a:r>
              <a:rPr lang="en-US" sz="3200" err="1">
                <a:latin typeface="Times New Roman" pitchFamily="18" charset="0"/>
                <a:cs typeface="Times New Roman" pitchFamily="18" charset="0"/>
              </a:rPr>
              <a:t>giữ</a:t>
            </a:r>
            <a:r>
              <a:rPr lang="en-US" sz="3200">
                <a:latin typeface="Times New Roman" pitchFamily="18" charset="0"/>
                <a:cs typeface="Times New Roman" pitchFamily="18" charset="0"/>
              </a:rPr>
              <a:t> </a:t>
            </a:r>
            <a:r>
              <a:rPr lang="en-US" sz="3200" smtClean="0">
                <a:latin typeface="Times New Roman" pitchFamily="18" charset="0"/>
                <a:cs typeface="Times New Roman" pitchFamily="18" charset="0"/>
              </a:rPr>
              <a:t>vững </a:t>
            </a:r>
            <a:r>
              <a:rPr lang="en-US" sz="3200" dirty="0" err="1">
                <a:latin typeface="Times New Roman" pitchFamily="18" charset="0"/>
                <a:cs typeface="Times New Roman" pitchFamily="18" charset="0"/>
              </a:rPr>
              <a:t>được</a:t>
            </a:r>
            <a:r>
              <a:rPr lang="en-US" sz="3200" dirty="0">
                <a:latin typeface="Times New Roman" pitchFamily="18" charset="0"/>
                <a:cs typeface="Times New Roman" pitchFamily="18" charset="0"/>
              </a:rPr>
              <a:t> ý </a:t>
            </a:r>
            <a:r>
              <a:rPr lang="en-US" sz="3200" dirty="0" err="1">
                <a:latin typeface="Times New Roman" pitchFamily="18" charset="0"/>
                <a:cs typeface="Times New Roman" pitchFamily="18" charset="0"/>
              </a:rPr>
              <a:t>chí</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thiếu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kiến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trì</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trước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khăn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trở</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ngại</a:t>
            </a:r>
            <a:r>
              <a:rPr lang="en-US" sz="3200" dirty="0">
                <a:latin typeface="Times New Roman" pitchFamily="18" charset="0"/>
                <a:cs typeface="Times New Roman" pitchFamily="18" charset="0"/>
              </a:rPr>
              <a:t>.</a:t>
            </a:r>
          </a:p>
        </p:txBody>
      </p:sp>
      <p:sp>
        <p:nvSpPr>
          <p:cNvPr id="26" name="Rectangle 25"/>
          <p:cNvSpPr/>
          <p:nvPr/>
        </p:nvSpPr>
        <p:spPr>
          <a:xfrm>
            <a:off x="609600" y="5000271"/>
            <a:ext cx="5943600" cy="107721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en-US" sz="3200" dirty="0" err="1">
                <a:latin typeface="Times New Roman" pitchFamily="18" charset="0"/>
                <a:cs typeface="Times New Roman" pitchFamily="18" charset="0"/>
              </a:rPr>
              <a:t>Không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theo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được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đúng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đường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đúng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hướng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phải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a:t>
            </a:r>
            <a:r>
              <a:rPr lang="en-US" sz="3200" dirty="0">
                <a:latin typeface="Times New Roman" pitchFamily="18" charset="0"/>
                <a:cs typeface="Times New Roman" pitchFamily="18" charset="0"/>
              </a:rPr>
              <a:t>.</a:t>
            </a:r>
          </a:p>
        </p:txBody>
      </p:sp>
      <p:sp>
        <p:nvSpPr>
          <p:cNvPr id="27" name="Rectangle 26"/>
          <p:cNvSpPr/>
          <p:nvPr/>
        </p:nvSpPr>
        <p:spPr>
          <a:xfrm>
            <a:off x="495300" y="3429000"/>
            <a:ext cx="6057900" cy="107721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3200" dirty="0" err="1">
                <a:latin typeface="Times New Roman" pitchFamily="18" charset="0"/>
                <a:cs typeface="Times New Roman" pitchFamily="18" charset="0"/>
              </a:rPr>
              <a:t>Mục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đích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cao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nhất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tốt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đẹp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nhất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người</a:t>
            </a:r>
            <a:r>
              <a:rPr lang="en-US" sz="3200" dirty="0">
                <a:latin typeface="Times New Roman" pitchFamily="18" charset="0"/>
                <a:cs typeface="Times New Roman" pitchFamily="18" charset="0"/>
              </a:rPr>
              <a:t> ta </a:t>
            </a:r>
            <a:r>
              <a:rPr lang="en-US" sz="3200" dirty="0" err="1">
                <a:latin typeface="Times New Roman" pitchFamily="18" charset="0"/>
                <a:cs typeface="Times New Roman" pitchFamily="18" charset="0"/>
              </a:rPr>
              <a:t>phấn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đấu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để</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đạt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tới</a:t>
            </a:r>
            <a:endParaRPr lang="en-US" sz="3200" dirty="0">
              <a:latin typeface="Times New Roman" pitchFamily="18" charset="0"/>
              <a:cs typeface="Times New Roman" pitchFamily="18" charset="0"/>
            </a:endParaRPr>
          </a:p>
        </p:txBody>
      </p:sp>
      <p:sp>
        <p:nvSpPr>
          <p:cNvPr id="24" name="Rectangle 23"/>
          <p:cNvSpPr/>
          <p:nvPr/>
        </p:nvSpPr>
        <p:spPr>
          <a:xfrm>
            <a:off x="214313" y="381000"/>
            <a:ext cx="8458200" cy="1200329"/>
          </a:xfrm>
          <a:prstGeom prst="rect">
            <a:avLst/>
          </a:prstGeom>
          <a:noFill/>
        </p:spPr>
        <p:txBody>
          <a:bodyPr wrap="square" lIns="91440" tIns="45720" rIns="91440" bIns="45720">
            <a:spAutoFit/>
          </a:bodyPr>
          <a:lstStyle/>
          <a:p>
            <a:pPr algn="just"/>
            <a:r>
              <a:rPr lang="en-US" sz="3600" b="1"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3</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a.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Tìm</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các</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từ</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bắt</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đầu</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bằng</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i="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l </a:t>
            </a:r>
            <a:r>
              <a:rPr lang="en-US" sz="3600" b="1"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hoặc</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i="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n</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có</a:t>
            </a:r>
            <a:r>
              <a:rPr lang="en-US" sz="3600" b="1"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nghĩa</a:t>
            </a:r>
            <a:r>
              <a:rPr lang="en-US" sz="3600" b="1"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như</a:t>
            </a:r>
            <a:r>
              <a:rPr lang="en-US" sz="3600" b="1"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sau</a:t>
            </a:r>
            <a:r>
              <a:rPr lang="en-US" sz="3600" b="1"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a:t>
            </a:r>
            <a:endPar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2" name="TextBox 1"/>
          <p:cNvSpPr txBox="1"/>
          <p:nvPr/>
        </p:nvSpPr>
        <p:spPr>
          <a:xfrm>
            <a:off x="7162800" y="1905000"/>
            <a:ext cx="1949777" cy="584775"/>
          </a:xfrm>
          <a:prstGeom prst="rect">
            <a:avLst/>
          </a:prstGeom>
          <a:noFill/>
        </p:spPr>
        <p:txBody>
          <a:bodyPr wrap="square" rtlCol="0">
            <a:spAutoFit/>
          </a:bodyPr>
          <a:lstStyle/>
          <a:p>
            <a:r>
              <a:rPr lang="en-US" sz="3200" b="1">
                <a:solidFill>
                  <a:srgbClr val="FF0000"/>
                </a:solidFill>
                <a:latin typeface="Times New Roman" pitchFamily="18" charset="0"/>
                <a:cs typeface="Times New Roman" pitchFamily="18" charset="0"/>
              </a:rPr>
              <a:t>n</a:t>
            </a:r>
            <a:r>
              <a:rPr lang="en-US" sz="3200" b="1" smtClean="0">
                <a:solidFill>
                  <a:srgbClr val="FF0000"/>
                </a:solidFill>
                <a:latin typeface="Times New Roman" pitchFamily="18" charset="0"/>
                <a:cs typeface="Times New Roman" pitchFamily="18" charset="0"/>
              </a:rPr>
              <a:t>ản chí</a:t>
            </a:r>
            <a:endParaRPr lang="en-US" sz="3200" b="1">
              <a:solidFill>
                <a:srgbClr val="FF0000"/>
              </a:solidFill>
              <a:latin typeface="Times New Roman" pitchFamily="18" charset="0"/>
              <a:cs typeface="Times New Roman" pitchFamily="18" charset="0"/>
            </a:endParaRPr>
          </a:p>
        </p:txBody>
      </p:sp>
      <p:sp>
        <p:nvSpPr>
          <p:cNvPr id="22" name="TextBox 21"/>
          <p:cNvSpPr txBox="1"/>
          <p:nvPr/>
        </p:nvSpPr>
        <p:spPr>
          <a:xfrm>
            <a:off x="7124700" y="3764400"/>
            <a:ext cx="1949777" cy="584775"/>
          </a:xfrm>
          <a:prstGeom prst="rect">
            <a:avLst/>
          </a:prstGeom>
          <a:noFill/>
        </p:spPr>
        <p:txBody>
          <a:bodyPr wrap="square" rtlCol="0">
            <a:spAutoFit/>
          </a:bodyPr>
          <a:lstStyle/>
          <a:p>
            <a:r>
              <a:rPr lang="en-US" sz="3200" b="1">
                <a:solidFill>
                  <a:srgbClr val="FF0000"/>
                </a:solidFill>
                <a:latin typeface="Times New Roman" pitchFamily="18" charset="0"/>
                <a:cs typeface="Times New Roman" pitchFamily="18" charset="0"/>
              </a:rPr>
              <a:t>l</a:t>
            </a:r>
            <a:r>
              <a:rPr lang="en-US" sz="3200" b="1" smtClean="0">
                <a:solidFill>
                  <a:srgbClr val="FF0000"/>
                </a:solidFill>
                <a:latin typeface="Times New Roman" pitchFamily="18" charset="0"/>
                <a:cs typeface="Times New Roman" pitchFamily="18" charset="0"/>
              </a:rPr>
              <a:t>ý tưởng</a:t>
            </a:r>
            <a:endParaRPr lang="en-US" sz="3200" b="1">
              <a:solidFill>
                <a:srgbClr val="FF0000"/>
              </a:solidFill>
              <a:latin typeface="Times New Roman" pitchFamily="18" charset="0"/>
              <a:cs typeface="Times New Roman" pitchFamily="18" charset="0"/>
            </a:endParaRPr>
          </a:p>
        </p:txBody>
      </p:sp>
      <p:sp>
        <p:nvSpPr>
          <p:cNvPr id="28" name="TextBox 27"/>
          <p:cNvSpPr txBox="1"/>
          <p:nvPr/>
        </p:nvSpPr>
        <p:spPr>
          <a:xfrm>
            <a:off x="6934200" y="5246492"/>
            <a:ext cx="1949777" cy="584775"/>
          </a:xfrm>
          <a:prstGeom prst="rect">
            <a:avLst/>
          </a:prstGeom>
          <a:noFill/>
        </p:spPr>
        <p:txBody>
          <a:bodyPr wrap="square" rtlCol="0">
            <a:spAutoFit/>
          </a:bodyPr>
          <a:lstStyle/>
          <a:p>
            <a:r>
              <a:rPr lang="en-US" sz="3200" b="1">
                <a:solidFill>
                  <a:srgbClr val="FF0000"/>
                </a:solidFill>
                <a:latin typeface="Times New Roman" pitchFamily="18" charset="0"/>
                <a:cs typeface="Times New Roman" pitchFamily="18" charset="0"/>
              </a:rPr>
              <a:t>l</a:t>
            </a:r>
            <a:r>
              <a:rPr lang="en-US" sz="3200" b="1" smtClean="0">
                <a:solidFill>
                  <a:srgbClr val="FF0000"/>
                </a:solidFill>
                <a:latin typeface="Times New Roman" pitchFamily="18" charset="0"/>
                <a:cs typeface="Times New Roman" pitchFamily="18" charset="0"/>
              </a:rPr>
              <a:t>ạc lối</a:t>
            </a:r>
            <a:endParaRPr lang="en-US" sz="32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52415934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circle(in)">
                                      <p:cBhvr>
                                        <p:cTn id="12" dur="20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circle(in)">
                                      <p:cBhvr>
                                        <p:cTn id="17" dur="2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2" grpId="0"/>
      <p:bldP spid="2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 name="Picture 10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800000">
            <a:off x="2667000" y="6506975"/>
            <a:ext cx="5577840" cy="344201"/>
          </a:xfrm>
          <a:prstGeom prst="rect">
            <a:avLst/>
          </a:prstGeom>
        </p:spPr>
      </p:pic>
      <p:pic>
        <p:nvPicPr>
          <p:cNvPr id="31" name="Picture 30"/>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rot="5400000">
            <a:off x="7319962" y="1707506"/>
            <a:ext cx="3228975" cy="419100"/>
          </a:xfrm>
          <a:prstGeom prst="rect">
            <a:avLst/>
          </a:prstGeom>
        </p:spPr>
      </p:pic>
      <p:pic>
        <p:nvPicPr>
          <p:cNvPr id="1032" name="Picture 1031"/>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1752602" y="120727"/>
            <a:ext cx="3581401" cy="419100"/>
          </a:xfrm>
          <a:prstGeom prst="rect">
            <a:avLst/>
          </a:prstGeom>
        </p:spPr>
      </p:pic>
      <p:pic>
        <p:nvPicPr>
          <p:cNvPr id="1033" name="Picture 1032"/>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5029202" y="120727"/>
            <a:ext cx="3899556" cy="419100"/>
          </a:xfrm>
          <a:prstGeom prst="rect">
            <a:avLst/>
          </a:prstGeom>
        </p:spPr>
      </p:pic>
      <p:pic>
        <p:nvPicPr>
          <p:cNvPr id="1034" name="Picture 1033"/>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rot="5400000">
            <a:off x="-1404938" y="1791026"/>
            <a:ext cx="3228975" cy="419100"/>
          </a:xfrm>
          <a:prstGeom prst="rect">
            <a:avLst/>
          </a:prstGeom>
        </p:spPr>
      </p:pic>
      <p:pic>
        <p:nvPicPr>
          <p:cNvPr id="11" name="Picture 10"/>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rot="5400000">
            <a:off x="-1404938" y="4116427"/>
            <a:ext cx="3228975" cy="419100"/>
          </a:xfrm>
          <a:prstGeom prst="rect">
            <a:avLst/>
          </a:prstGeom>
        </p:spPr>
      </p:pic>
      <p:sp>
        <p:nvSpPr>
          <p:cNvPr id="24" name="Rectangle 23"/>
          <p:cNvSpPr/>
          <p:nvPr/>
        </p:nvSpPr>
        <p:spPr>
          <a:xfrm>
            <a:off x="685800" y="1676400"/>
            <a:ext cx="8097088" cy="4038600"/>
          </a:xfrm>
          <a:prstGeom prst="rect">
            <a:avLst/>
          </a:prstGeom>
          <a:noFill/>
        </p:spPr>
        <p:txBody>
          <a:bodyPr wrap="none" lIns="91440" tIns="45720" rIns="91440" bIns="45720">
            <a:prstTxWarp prst="textArchUp">
              <a:avLst/>
            </a:prstTxWarp>
            <a:spAutoFit/>
          </a:bodyPr>
          <a:lstStyle/>
          <a:p>
            <a:pPr algn="ctr"/>
            <a:r>
              <a:rPr lang="vi-VN" sz="4000" b="1" dirty="0">
                <a:ln w="10541" cmpd="sng">
                  <a:solidFill>
                    <a:schemeClr val="accent1">
                      <a:shade val="88000"/>
                      <a:satMod val="110000"/>
                    </a:schemeClr>
                  </a:solidFill>
                  <a:prstDash val="solid"/>
                </a:ln>
                <a:solidFill>
                  <a:srgbClr val="C00000"/>
                </a:solidFill>
                <a:latin typeface="+mj-lt"/>
              </a:rPr>
              <a:t>Chúc các em ngày càng </a:t>
            </a:r>
            <a:r>
              <a:rPr lang="vi-VN" sz="4000" b="1" dirty="0" smtClean="0">
                <a:ln w="10541" cmpd="sng">
                  <a:solidFill>
                    <a:schemeClr val="accent1">
                      <a:shade val="88000"/>
                      <a:satMod val="110000"/>
                    </a:schemeClr>
                  </a:solidFill>
                  <a:prstDash val="solid"/>
                </a:ln>
                <a:solidFill>
                  <a:srgbClr val="C00000"/>
                </a:solidFill>
                <a:latin typeface="+mj-lt"/>
              </a:rPr>
              <a:t>chă</a:t>
            </a:r>
            <a:r>
              <a:rPr lang="en-US" sz="4000" b="1" dirty="0" smtClean="0">
                <a:ln w="10541" cmpd="sng">
                  <a:solidFill>
                    <a:schemeClr val="accent1">
                      <a:shade val="88000"/>
                      <a:satMod val="110000"/>
                    </a:schemeClr>
                  </a:solidFill>
                  <a:prstDash val="solid"/>
                </a:ln>
                <a:solidFill>
                  <a:srgbClr val="C00000"/>
                </a:solidFill>
                <a:latin typeface="+mj-lt"/>
              </a:rPr>
              <a:t>m</a:t>
            </a:r>
            <a:r>
              <a:rPr lang="vi-VN" sz="4000" b="1" dirty="0" smtClean="0">
                <a:ln w="10541" cmpd="sng">
                  <a:solidFill>
                    <a:schemeClr val="accent1">
                      <a:shade val="88000"/>
                      <a:satMod val="110000"/>
                    </a:schemeClr>
                  </a:solidFill>
                  <a:prstDash val="solid"/>
                </a:ln>
                <a:solidFill>
                  <a:srgbClr val="C00000"/>
                </a:solidFill>
                <a:latin typeface="+mj-lt"/>
              </a:rPr>
              <a:t> </a:t>
            </a:r>
            <a:r>
              <a:rPr lang="vi-VN" sz="4000" b="1" dirty="0">
                <a:ln w="10541" cmpd="sng">
                  <a:solidFill>
                    <a:schemeClr val="accent1">
                      <a:shade val="88000"/>
                      <a:satMod val="110000"/>
                    </a:schemeClr>
                  </a:solidFill>
                  <a:prstDash val="solid"/>
                </a:ln>
                <a:solidFill>
                  <a:srgbClr val="C00000"/>
                </a:solidFill>
                <a:latin typeface="+mj-lt"/>
              </a:rPr>
              <a:t>ngoan</a:t>
            </a:r>
            <a:endParaRPr lang="en-US" sz="4000" b="1" dirty="0">
              <a:ln w="10541" cmpd="sng">
                <a:solidFill>
                  <a:schemeClr val="accent1">
                    <a:shade val="88000"/>
                    <a:satMod val="110000"/>
                  </a:schemeClr>
                </a:solidFill>
                <a:prstDash val="solid"/>
              </a:ln>
              <a:solidFill>
                <a:srgbClr val="C00000"/>
              </a:solidFill>
              <a:latin typeface="+mj-lt"/>
            </a:endParaRPr>
          </a:p>
        </p:txBody>
      </p:sp>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8294630">
            <a:off x="3046686" y="2909662"/>
            <a:ext cx="762000" cy="2457450"/>
          </a:xfrm>
          <a:prstGeom prst="rect">
            <a:avLst/>
          </a:prstGeom>
        </p:spPr>
      </p:pic>
      <p:pic>
        <p:nvPicPr>
          <p:cNvPr id="27" name="Picture 2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811548">
            <a:off x="4953003" y="2720111"/>
            <a:ext cx="762000" cy="2457450"/>
          </a:xfrm>
          <a:prstGeom prst="rect">
            <a:avLst/>
          </a:prstGeom>
        </p:spPr>
      </p:pic>
      <p:pic>
        <p:nvPicPr>
          <p:cNvPr id="30" name="Picture 2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65010" y="2386339"/>
            <a:ext cx="762000" cy="2457450"/>
          </a:xfrm>
          <a:prstGeom prst="rect">
            <a:avLst/>
          </a:prstGeom>
        </p:spPr>
      </p:pic>
      <p:pic>
        <p:nvPicPr>
          <p:cNvPr id="1024" name="Picture 10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6200000">
            <a:off x="2964550" y="3570424"/>
            <a:ext cx="762000" cy="2457450"/>
          </a:xfrm>
          <a:prstGeom prst="rect">
            <a:avLst/>
          </a:prstGeom>
        </p:spPr>
      </p:pic>
      <p:pic>
        <p:nvPicPr>
          <p:cNvPr id="1026" name="Picture 10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5400000">
            <a:off x="5223579" y="3570424"/>
            <a:ext cx="762000" cy="2457450"/>
          </a:xfrm>
          <a:prstGeom prst="rect">
            <a:avLst/>
          </a:prstGeom>
        </p:spPr>
      </p:pic>
    </p:spTree>
    <p:extLst>
      <p:ext uri="{BB962C8B-B14F-4D97-AF65-F5344CB8AC3E}">
        <p14:creationId xmlns:p14="http://schemas.microsoft.com/office/powerpoint/2010/main" val="2354567703"/>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BÀI CŨ</a:t>
            </a:r>
            <a:br>
              <a:rPr lang="en-US" sz="4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br>
            <a:r>
              <a:rPr lang="en-US"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Điền</a:t>
            </a: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b="1" i="1" dirty="0" err="1" smtClean="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ch</a:t>
            </a: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hoặc</a:t>
            </a: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b="1" i="1" dirty="0" err="1" smtClean="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tr</a:t>
            </a: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vào</a:t>
            </a: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chỗ</a:t>
            </a: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trống</a:t>
            </a:r>
            <a:endParaRPr lang="en-US" sz="480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3" name="Content Placeholder 2"/>
          <p:cNvSpPr>
            <a:spLocks noGrp="1"/>
          </p:cNvSpPr>
          <p:nvPr>
            <p:ph idx="1"/>
          </p:nvPr>
        </p:nvSpPr>
        <p:spPr>
          <a:xfrm>
            <a:off x="457200" y="1752600"/>
            <a:ext cx="8229600" cy="2895600"/>
          </a:xfrm>
        </p:spPr>
        <p:txBody>
          <a:bodyPr>
            <a:normAutofit/>
          </a:bodyPr>
          <a:lstStyle/>
          <a:p>
            <a:pPr algn="just">
              <a:buNone/>
            </a:pP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Bạch</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Thái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Bưởi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luôn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có</a:t>
            </a:r>
            <a:r>
              <a:rPr lang="en-US" sz="4000" dirty="0" smtClean="0">
                <a:latin typeface="Times New Roman" pitchFamily="18" charset="0"/>
                <a:cs typeface="Times New Roman" pitchFamily="18" charset="0"/>
              </a:rPr>
              <a:t> ý …í </a:t>
            </a:r>
            <a:r>
              <a:rPr lang="en-US" sz="4000" dirty="0" err="1" smtClean="0">
                <a:latin typeface="Times New Roman" pitchFamily="18" charset="0"/>
                <a:cs typeface="Times New Roman" pitchFamily="18" charset="0"/>
              </a:rPr>
              <a:t>vươn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lên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không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bao</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giờ</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buồn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nản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án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chường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ước</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thất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bại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Vì</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vậy</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ông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đã</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thành</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đạt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trên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thương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ường</a:t>
            </a:r>
            <a:r>
              <a:rPr lang="en-US" sz="4000" dirty="0" smtClean="0">
                <a:latin typeface="Times New Roman" pitchFamily="18" charset="0"/>
                <a:cs typeface="Times New Roman" pitchFamily="18" charset="0"/>
              </a:rPr>
              <a:t>.</a:t>
            </a:r>
            <a:endParaRPr lang="en-US" sz="4000" dirty="0">
              <a:latin typeface="Times New Roman" pitchFamily="18" charset="0"/>
              <a:cs typeface="Times New Roman" pitchFamily="18" charset="0"/>
            </a:endParaRPr>
          </a:p>
        </p:txBody>
      </p:sp>
      <p:sp>
        <p:nvSpPr>
          <p:cNvPr id="4" name="TextBox 3"/>
          <p:cNvSpPr txBox="1"/>
          <p:nvPr/>
        </p:nvSpPr>
        <p:spPr>
          <a:xfrm>
            <a:off x="7786914" y="1734456"/>
            <a:ext cx="697627" cy="707886"/>
          </a:xfrm>
          <a:prstGeom prst="rect">
            <a:avLst/>
          </a:prstGeom>
          <a:noFill/>
        </p:spPr>
        <p:txBody>
          <a:bodyPr wrap="none" rtlCol="0">
            <a:spAutoFit/>
          </a:bodyPr>
          <a:lstStyle/>
          <a:p>
            <a:r>
              <a:rPr lang="en-US" sz="4000" b="1" dirty="0" err="1" smtClean="0">
                <a:solidFill>
                  <a:srgbClr val="FF0000"/>
                </a:solidFill>
                <a:latin typeface="Times New Roman" pitchFamily="18" charset="0"/>
                <a:cs typeface="Times New Roman" pitchFamily="18" charset="0"/>
              </a:rPr>
              <a:t>ch</a:t>
            </a:r>
            <a:endParaRPr lang="en-US" sz="4000" b="1" dirty="0">
              <a:solidFill>
                <a:srgbClr val="FF0000"/>
              </a:solidFill>
              <a:latin typeface="Times New Roman" pitchFamily="18" charset="0"/>
              <a:cs typeface="Times New Roman" pitchFamily="18" charset="0"/>
            </a:endParaRPr>
          </a:p>
        </p:txBody>
      </p:sp>
      <p:sp>
        <p:nvSpPr>
          <p:cNvPr id="5" name="TextBox 4"/>
          <p:cNvSpPr txBox="1"/>
          <p:nvPr/>
        </p:nvSpPr>
        <p:spPr>
          <a:xfrm>
            <a:off x="809172" y="2942772"/>
            <a:ext cx="697627" cy="707886"/>
          </a:xfrm>
          <a:prstGeom prst="rect">
            <a:avLst/>
          </a:prstGeom>
          <a:noFill/>
        </p:spPr>
        <p:txBody>
          <a:bodyPr wrap="none" rtlCol="0">
            <a:spAutoFit/>
          </a:bodyPr>
          <a:lstStyle/>
          <a:p>
            <a:r>
              <a:rPr lang="en-US" sz="4000" b="1" dirty="0" err="1" smtClean="0">
                <a:solidFill>
                  <a:srgbClr val="FF0000"/>
                </a:solidFill>
                <a:latin typeface="Times New Roman" pitchFamily="18" charset="0"/>
                <a:cs typeface="Times New Roman" pitchFamily="18" charset="0"/>
              </a:rPr>
              <a:t>ch</a:t>
            </a:r>
            <a:endParaRPr lang="en-US" sz="4000" b="1" dirty="0">
              <a:solidFill>
                <a:srgbClr val="FF0000"/>
              </a:solidFill>
              <a:latin typeface="Times New Roman" pitchFamily="18" charset="0"/>
              <a:cs typeface="Times New Roman" pitchFamily="18" charset="0"/>
            </a:endParaRPr>
          </a:p>
        </p:txBody>
      </p:sp>
      <p:sp>
        <p:nvSpPr>
          <p:cNvPr id="6" name="TextBox 5"/>
          <p:cNvSpPr txBox="1"/>
          <p:nvPr/>
        </p:nvSpPr>
        <p:spPr>
          <a:xfrm>
            <a:off x="3733800" y="2949714"/>
            <a:ext cx="583814" cy="707886"/>
          </a:xfrm>
          <a:prstGeom prst="rect">
            <a:avLst/>
          </a:prstGeom>
          <a:noFill/>
        </p:spPr>
        <p:txBody>
          <a:bodyPr wrap="none" rtlCol="0">
            <a:spAutoFit/>
          </a:bodyPr>
          <a:lstStyle/>
          <a:p>
            <a:r>
              <a:rPr lang="en-US" sz="4000" b="1" dirty="0" err="1" smtClean="0">
                <a:solidFill>
                  <a:srgbClr val="FF0000"/>
                </a:solidFill>
                <a:latin typeface="Times New Roman" pitchFamily="18" charset="0"/>
                <a:cs typeface="Times New Roman" pitchFamily="18" charset="0"/>
              </a:rPr>
              <a:t>tr</a:t>
            </a:r>
            <a:endParaRPr lang="en-US" sz="4000" b="1" dirty="0">
              <a:solidFill>
                <a:srgbClr val="FF0000"/>
              </a:solidFill>
              <a:latin typeface="Times New Roman" pitchFamily="18" charset="0"/>
              <a:cs typeface="Times New Roman" pitchFamily="18" charset="0"/>
            </a:endParaRPr>
          </a:p>
        </p:txBody>
      </p:sp>
      <p:sp>
        <p:nvSpPr>
          <p:cNvPr id="7" name="TextBox 6"/>
          <p:cNvSpPr txBox="1"/>
          <p:nvPr/>
        </p:nvSpPr>
        <p:spPr>
          <a:xfrm>
            <a:off x="6858000" y="3548742"/>
            <a:ext cx="583814" cy="707886"/>
          </a:xfrm>
          <a:prstGeom prst="rect">
            <a:avLst/>
          </a:prstGeom>
          <a:noFill/>
        </p:spPr>
        <p:txBody>
          <a:bodyPr wrap="none" rtlCol="0">
            <a:spAutoFit/>
          </a:bodyPr>
          <a:lstStyle/>
          <a:p>
            <a:r>
              <a:rPr lang="en-US" sz="4000" b="1" dirty="0" err="1" smtClean="0">
                <a:solidFill>
                  <a:srgbClr val="FF0000"/>
                </a:solidFill>
                <a:latin typeface="Times New Roman" pitchFamily="18" charset="0"/>
                <a:cs typeface="Times New Roman" pitchFamily="18" charset="0"/>
              </a:rPr>
              <a:t>tr</a:t>
            </a:r>
            <a:endParaRPr lang="en-US" sz="40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dissolv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30"/>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rot="5400000">
            <a:off x="7319962" y="1707506"/>
            <a:ext cx="3228975" cy="419100"/>
          </a:xfrm>
          <a:prstGeom prst="rect">
            <a:avLst/>
          </a:prstGeom>
        </p:spPr>
      </p:pic>
      <p:pic>
        <p:nvPicPr>
          <p:cNvPr id="1025" name="Picture 10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2324104" y="6486525"/>
            <a:ext cx="6019797" cy="371475"/>
          </a:xfrm>
          <a:prstGeom prst="rect">
            <a:avLst/>
          </a:prstGeom>
        </p:spPr>
      </p:pic>
      <p:pic>
        <p:nvPicPr>
          <p:cNvPr id="1028" name="Picture 1027"/>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rot="5400000">
            <a:off x="7314270" y="4302131"/>
            <a:ext cx="3228975" cy="419100"/>
          </a:xfrm>
          <a:prstGeom prst="rect">
            <a:avLst/>
          </a:prstGeom>
        </p:spPr>
      </p:pic>
      <p:pic>
        <p:nvPicPr>
          <p:cNvPr id="1032" name="Picture 1031"/>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1752602" y="120727"/>
            <a:ext cx="3581401" cy="419100"/>
          </a:xfrm>
          <a:prstGeom prst="rect">
            <a:avLst/>
          </a:prstGeom>
        </p:spPr>
      </p:pic>
      <p:pic>
        <p:nvPicPr>
          <p:cNvPr id="1033" name="Picture 1032"/>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5029202" y="120727"/>
            <a:ext cx="3899556" cy="419100"/>
          </a:xfrm>
          <a:prstGeom prst="rect">
            <a:avLst/>
          </a:prstGeom>
        </p:spPr>
      </p:pic>
      <p:pic>
        <p:nvPicPr>
          <p:cNvPr id="1034" name="Picture 1033"/>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rot="5400000">
            <a:off x="-1413760" y="1752728"/>
            <a:ext cx="3228975" cy="419100"/>
          </a:xfrm>
          <a:prstGeom prst="rect">
            <a:avLst/>
          </a:prstGeom>
        </p:spPr>
      </p:pic>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7656" y="1443397"/>
            <a:ext cx="8131551" cy="4925152"/>
          </a:xfrm>
          <a:prstGeom prst="rect">
            <a:avLst/>
          </a:prstGeom>
          <a:ln>
            <a:noFill/>
          </a:ln>
          <a:effectLst>
            <a:softEdge rad="112500"/>
          </a:effectLst>
        </p:spPr>
      </p:pic>
      <p:pic>
        <p:nvPicPr>
          <p:cNvPr id="4" name="Picture 3"/>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rot="5400000">
            <a:off x="-1417750" y="4425912"/>
            <a:ext cx="3228975" cy="419100"/>
          </a:xfrm>
          <a:prstGeom prst="rect">
            <a:avLst/>
          </a:prstGeom>
        </p:spPr>
      </p:pic>
      <p:sp>
        <p:nvSpPr>
          <p:cNvPr id="12" name="Rectangle 11"/>
          <p:cNvSpPr/>
          <p:nvPr/>
        </p:nvSpPr>
        <p:spPr>
          <a:xfrm>
            <a:off x="1066800" y="228600"/>
            <a:ext cx="6702016" cy="1200329"/>
          </a:xfrm>
          <a:prstGeom prst="rect">
            <a:avLst/>
          </a:prstGeom>
          <a:noFill/>
        </p:spPr>
        <p:txBody>
          <a:bodyPr wrap="square" lIns="91440" tIns="45720" rIns="91440" bIns="45720">
            <a:spAutoFit/>
          </a:bodyPr>
          <a:lstStyle/>
          <a:p>
            <a:pPr algn="ctr"/>
            <a:r>
              <a:rPr lang="en-US"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Chính</a:t>
            </a: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tả</a:t>
            </a:r>
            <a:endPar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a:p>
            <a:pPr algn="ctr"/>
            <a:r>
              <a:rPr lang="en-US"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Người</a:t>
            </a: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tìm</a:t>
            </a: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đường</a:t>
            </a: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lên</a:t>
            </a: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các</a:t>
            </a: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vì</a:t>
            </a: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sao</a:t>
            </a:r>
            <a:endParaRPr lang="en-US"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84582022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
                                          </p:val>
                                        </p:tav>
                                        <p:tav tm="100000">
                                          <p:val>
                                            <p:strVal val="#ppt_w"/>
                                          </p:val>
                                        </p:tav>
                                      </p:tavLst>
                                    </p:anim>
                                    <p:anim calcmode="lin" valueType="num">
                                      <p:cBhvr>
                                        <p:cTn id="15" dur="500" fill="hold"/>
                                        <p:tgtEl>
                                          <p:spTgt spid="2"/>
                                        </p:tgtEl>
                                        <p:attrNameLst>
                                          <p:attrName>ppt_h</p:attrName>
                                        </p:attrNameLst>
                                      </p:cBhvr>
                                      <p:tavLst>
                                        <p:tav tm="0">
                                          <p:val>
                                            <p:fltVal val="0"/>
                                          </p:val>
                                        </p:tav>
                                        <p:tav tm="100000">
                                          <p:val>
                                            <p:strVal val="#ppt_h"/>
                                          </p:val>
                                        </p:tav>
                                      </p:tavLst>
                                    </p:anim>
                                    <p:animEffect transition="in" filter="fade">
                                      <p:cBhvr>
                                        <p:cTn id="1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3000" y="1015425"/>
            <a:ext cx="7200901" cy="584775"/>
          </a:xfrm>
          <a:prstGeom prst="rect">
            <a:avLst/>
          </a:prstGeom>
          <a:noFill/>
        </p:spPr>
        <p:txBody>
          <a:bodyPr wrap="square" rtlCol="0">
            <a:spAutoFit/>
          </a:bodyPr>
          <a:lstStyle/>
          <a:p>
            <a:pPr algn="ctr"/>
            <a:r>
              <a:rPr lang="en-US" sz="3200" b="1" dirty="0" err="1" smtClean="0">
                <a:solidFill>
                  <a:prstClr val="black"/>
                </a:solidFill>
                <a:latin typeface="Times New Roman" pitchFamily="18" charset="0"/>
                <a:cs typeface="Times New Roman" pitchFamily="18" charset="0"/>
              </a:rPr>
              <a:t>Người</a:t>
            </a:r>
            <a:r>
              <a:rPr lang="en-US" sz="3200" b="1" dirty="0" smtClean="0">
                <a:solidFill>
                  <a:prstClr val="black"/>
                </a:solidFill>
                <a:latin typeface="Times New Roman" pitchFamily="18" charset="0"/>
                <a:cs typeface="Times New Roman" pitchFamily="18" charset="0"/>
              </a:rPr>
              <a:t> </a:t>
            </a:r>
            <a:r>
              <a:rPr lang="en-US" sz="3200" b="1" dirty="0" err="1" smtClean="0">
                <a:solidFill>
                  <a:prstClr val="black"/>
                </a:solidFill>
                <a:latin typeface="Times New Roman" pitchFamily="18" charset="0"/>
                <a:cs typeface="Times New Roman" pitchFamily="18" charset="0"/>
              </a:rPr>
              <a:t>tìm</a:t>
            </a:r>
            <a:r>
              <a:rPr lang="en-US" sz="3200" b="1" dirty="0" smtClean="0">
                <a:solidFill>
                  <a:prstClr val="black"/>
                </a:solidFill>
                <a:latin typeface="Times New Roman" pitchFamily="18" charset="0"/>
                <a:cs typeface="Times New Roman" pitchFamily="18" charset="0"/>
              </a:rPr>
              <a:t> </a:t>
            </a:r>
            <a:r>
              <a:rPr lang="en-US" sz="3200" b="1" dirty="0" err="1" smtClean="0">
                <a:solidFill>
                  <a:prstClr val="black"/>
                </a:solidFill>
                <a:latin typeface="Times New Roman" pitchFamily="18" charset="0"/>
                <a:cs typeface="Times New Roman" pitchFamily="18" charset="0"/>
              </a:rPr>
              <a:t>đường</a:t>
            </a:r>
            <a:r>
              <a:rPr lang="en-US" sz="3200" b="1" dirty="0" smtClean="0">
                <a:solidFill>
                  <a:prstClr val="black"/>
                </a:solidFill>
                <a:latin typeface="Times New Roman" pitchFamily="18" charset="0"/>
                <a:cs typeface="Times New Roman" pitchFamily="18" charset="0"/>
              </a:rPr>
              <a:t> </a:t>
            </a:r>
            <a:r>
              <a:rPr lang="en-US" sz="3200" b="1" dirty="0" err="1" smtClean="0">
                <a:solidFill>
                  <a:prstClr val="black"/>
                </a:solidFill>
                <a:latin typeface="Times New Roman" pitchFamily="18" charset="0"/>
                <a:cs typeface="Times New Roman" pitchFamily="18" charset="0"/>
              </a:rPr>
              <a:t>lên</a:t>
            </a:r>
            <a:r>
              <a:rPr lang="en-US" sz="3200" b="1" dirty="0" smtClean="0">
                <a:solidFill>
                  <a:prstClr val="black"/>
                </a:solidFill>
                <a:latin typeface="Times New Roman" pitchFamily="18" charset="0"/>
                <a:cs typeface="Times New Roman" pitchFamily="18" charset="0"/>
              </a:rPr>
              <a:t> </a:t>
            </a:r>
            <a:r>
              <a:rPr lang="en-US" sz="3200" b="1" dirty="0" err="1" smtClean="0">
                <a:solidFill>
                  <a:prstClr val="black"/>
                </a:solidFill>
                <a:latin typeface="Times New Roman" pitchFamily="18" charset="0"/>
                <a:cs typeface="Times New Roman" pitchFamily="18" charset="0"/>
              </a:rPr>
              <a:t>các</a:t>
            </a:r>
            <a:r>
              <a:rPr lang="en-US" sz="3200" b="1" dirty="0" smtClean="0">
                <a:solidFill>
                  <a:prstClr val="black"/>
                </a:solidFill>
                <a:latin typeface="Times New Roman" pitchFamily="18" charset="0"/>
                <a:cs typeface="Times New Roman" pitchFamily="18" charset="0"/>
              </a:rPr>
              <a:t> </a:t>
            </a:r>
            <a:r>
              <a:rPr lang="en-US" sz="3200" b="1" dirty="0" err="1" smtClean="0">
                <a:solidFill>
                  <a:prstClr val="black"/>
                </a:solidFill>
                <a:latin typeface="Times New Roman" pitchFamily="18" charset="0"/>
                <a:cs typeface="Times New Roman" pitchFamily="18" charset="0"/>
              </a:rPr>
              <a:t>vì</a:t>
            </a:r>
            <a:r>
              <a:rPr lang="en-US" sz="3200" b="1" dirty="0" smtClean="0">
                <a:solidFill>
                  <a:prstClr val="black"/>
                </a:solidFill>
                <a:latin typeface="Times New Roman" pitchFamily="18" charset="0"/>
                <a:cs typeface="Times New Roman" pitchFamily="18" charset="0"/>
              </a:rPr>
              <a:t> </a:t>
            </a:r>
            <a:r>
              <a:rPr lang="en-US" sz="3200" b="1" dirty="0" err="1" smtClean="0">
                <a:solidFill>
                  <a:prstClr val="black"/>
                </a:solidFill>
                <a:latin typeface="Times New Roman" pitchFamily="18" charset="0"/>
                <a:cs typeface="Times New Roman" pitchFamily="18" charset="0"/>
              </a:rPr>
              <a:t>sao</a:t>
            </a:r>
            <a:endParaRPr lang="en-US" sz="3200" dirty="0">
              <a:solidFill>
                <a:prstClr val="black"/>
              </a:solidFill>
              <a:latin typeface="Times New Roman" pitchFamily="18" charset="0"/>
              <a:cs typeface="Times New Roman" pitchFamily="18" charset="0"/>
            </a:endParaRPr>
          </a:p>
        </p:txBody>
      </p:sp>
      <p:sp>
        <p:nvSpPr>
          <p:cNvPr id="2" name="TextBox 1"/>
          <p:cNvSpPr txBox="1"/>
          <p:nvPr/>
        </p:nvSpPr>
        <p:spPr>
          <a:xfrm>
            <a:off x="381000" y="2049482"/>
            <a:ext cx="8090557" cy="3970318"/>
          </a:xfrm>
          <a:prstGeom prst="rect">
            <a:avLst/>
          </a:prstGeom>
          <a:noFill/>
        </p:spPr>
        <p:txBody>
          <a:bodyPr wrap="square" rtlCol="0">
            <a:spAutoFit/>
          </a:bodyPr>
          <a:lstStyle/>
          <a:p>
            <a:pPr algn="just"/>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Từ</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nhỏ</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đã</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mơ</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ước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được</a:t>
            </a:r>
            <a:r>
              <a:rPr lang="en-US" sz="2800" dirty="0" smtClean="0">
                <a:latin typeface="Times New Roman" pitchFamily="18" charset="0"/>
                <a:cs typeface="Times New Roman" pitchFamily="18" charset="0"/>
              </a:rPr>
              <a:t> bay </a:t>
            </a:r>
            <a:r>
              <a:rPr lang="en-US" sz="2800" dirty="0" err="1" smtClean="0">
                <a:latin typeface="Times New Roman" pitchFamily="18" charset="0"/>
                <a:cs typeface="Times New Roman" pitchFamily="18" charset="0"/>
              </a:rPr>
              <a:t>lên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bầu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Có</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lần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ông</a:t>
            </a:r>
            <a:r>
              <a:rPr lang="en-US" sz="2800" dirty="0">
                <a:latin typeface="Times New Roman" pitchFamily="18" charset="0"/>
                <a:cs typeface="Times New Roman" pitchFamily="18" charset="0"/>
              </a:rPr>
              <a:t> </a:t>
            </a:r>
            <a:r>
              <a:rPr lang="en-US" sz="2800" b="1"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nhảy</a:t>
            </a:r>
            <a:r>
              <a:rPr lang="en-US" sz="2800" dirty="0" smtClean="0">
                <a:latin typeface="Times New Roman" pitchFamily="18" charset="0"/>
                <a:cs typeface="Times New Roman" pitchFamily="18" charset="0"/>
              </a:rPr>
              <a:t> qua </a:t>
            </a:r>
            <a:r>
              <a:rPr lang="en-US" sz="2800" dirty="0" err="1" smtClean="0">
                <a:latin typeface="Times New Roman" pitchFamily="18" charset="0"/>
                <a:cs typeface="Times New Roman" pitchFamily="18" charset="0"/>
              </a:rPr>
              <a:t>cửa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sổ</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để</a:t>
            </a:r>
            <a:r>
              <a:rPr lang="en-US" sz="2800" dirty="0" smtClean="0">
                <a:latin typeface="Times New Roman" pitchFamily="18" charset="0"/>
                <a:cs typeface="Times New Roman" pitchFamily="18" charset="0"/>
              </a:rPr>
              <a:t> bay </a:t>
            </a:r>
            <a:r>
              <a:rPr lang="en-US" sz="2800" dirty="0" err="1" smtClean="0">
                <a:latin typeface="Times New Roman" pitchFamily="18" charset="0"/>
                <a:cs typeface="Times New Roman" pitchFamily="18" charset="0"/>
              </a:rPr>
              <a:t>theo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những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cánh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chim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Kết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quả</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ông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bị</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ngã</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gãy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chân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Nhưng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lại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làm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nảy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ra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trong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đầu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óc</a:t>
            </a: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của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ông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lúc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một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câu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hỏi</a:t>
            </a: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Vì</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sao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quả</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bóng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không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có</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cánh</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vẫn</a:t>
            </a:r>
            <a:r>
              <a:rPr lang="en-US" sz="2800" dirty="0" smtClean="0">
                <a:latin typeface="Times New Roman" pitchFamily="18" charset="0"/>
                <a:cs typeface="Times New Roman" pitchFamily="18" charset="0"/>
              </a:rPr>
              <a:t> bay </a:t>
            </a:r>
            <a:r>
              <a:rPr lang="en-US" sz="2800" dirty="0" err="1" smtClean="0">
                <a:latin typeface="Times New Roman" pitchFamily="18" charset="0"/>
                <a:cs typeface="Times New Roman" pitchFamily="18" charset="0"/>
              </a:rPr>
              <a:t>được</a:t>
            </a:r>
            <a:r>
              <a:rPr lang="en-US" sz="2800" dirty="0" smtClean="0">
                <a:latin typeface="Times New Roman" pitchFamily="18" charset="0"/>
                <a:cs typeface="Times New Roman" pitchFamily="18" charset="0"/>
              </a:rPr>
              <a:t>?”</a:t>
            </a:r>
          </a:p>
          <a:p>
            <a:pPr algn="just"/>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Để</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tìm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điều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bí</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mật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đó</a:t>
            </a:r>
            <a:r>
              <a:rPr lang="en-US" sz="2800" dirty="0" smtClean="0">
                <a:latin typeface="Times New Roman" pitchFamily="18" charset="0"/>
                <a:cs typeface="Times New Roman" pitchFamily="18" charset="0"/>
              </a:rPr>
              <a:t>, Xi-</a:t>
            </a:r>
            <a:r>
              <a:rPr lang="en-US" sz="2800" dirty="0" err="1" smtClean="0">
                <a:latin typeface="Times New Roman" pitchFamily="18" charset="0"/>
                <a:cs typeface="Times New Roman" pitchFamily="18" charset="0"/>
              </a:rPr>
              <a:t>ôn</a:t>
            </a:r>
            <a:r>
              <a:rPr lang="en-US" sz="2800" dirty="0" smtClean="0">
                <a:latin typeface="Times New Roman" pitchFamily="18" charset="0"/>
                <a:cs typeface="Times New Roman" pitchFamily="18" charset="0"/>
              </a:rPr>
              <a:t>-</a:t>
            </a:r>
            <a:r>
              <a:rPr lang="en-US" sz="2800" dirty="0" err="1" smtClean="0">
                <a:latin typeface="Times New Roman" pitchFamily="18" charset="0"/>
                <a:cs typeface="Times New Roman" pitchFamily="18" charset="0"/>
              </a:rPr>
              <a:t>cốp-xki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đọc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không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biết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bao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nhiêu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sách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Nghĩ</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ra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điều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gì</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ông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lại</a:t>
            </a:r>
            <a:r>
              <a:rPr lang="en-US" sz="2800" dirty="0" smtClean="0">
                <a:latin typeface="Times New Roman" pitchFamily="18" charset="0"/>
                <a:cs typeface="Times New Roman" pitchFamily="18" charset="0"/>
              </a:rPr>
              <a:t> 	</a:t>
            </a:r>
          </a:p>
          <a:p>
            <a:pPr algn="just"/>
            <a:r>
              <a:rPr lang="en-US" sz="2800" dirty="0" err="1" smtClean="0">
                <a:latin typeface="Times New Roman" pitchFamily="18" charset="0"/>
                <a:cs typeface="Times New Roman" pitchFamily="18" charset="0"/>
              </a:rPr>
              <a:t>làm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thí</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nghiệm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có</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khi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đến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hàng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trăm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lần</a:t>
            </a:r>
            <a:r>
              <a:rPr lang="en-US" sz="2800" dirty="0">
                <a:latin typeface="Times New Roman" pitchFamily="18" charset="0"/>
                <a:cs typeface="Times New Roman" pitchFamily="18" charset="0"/>
              </a:rPr>
              <a:t>.</a:t>
            </a:r>
          </a:p>
        </p:txBody>
      </p:sp>
      <p:sp>
        <p:nvSpPr>
          <p:cNvPr id="7" name="Rectangle 6"/>
          <p:cNvSpPr/>
          <p:nvPr/>
        </p:nvSpPr>
        <p:spPr>
          <a:xfrm>
            <a:off x="2046110" y="2049482"/>
            <a:ext cx="2239716" cy="523220"/>
          </a:xfrm>
          <a:prstGeom prst="rect">
            <a:avLst/>
          </a:prstGeom>
        </p:spPr>
        <p:txBody>
          <a:bodyPr wrap="none">
            <a:spAutoFit/>
          </a:bodyPr>
          <a:lstStyle/>
          <a:p>
            <a:pPr algn="just"/>
            <a:r>
              <a:rPr lang="en-US" sz="2800" dirty="0">
                <a:solidFill>
                  <a:prstClr val="black"/>
                </a:solidFill>
                <a:latin typeface="Times New Roman" pitchFamily="18" charset="0"/>
                <a:cs typeface="Times New Roman" pitchFamily="18" charset="0"/>
              </a:rPr>
              <a:t>Xi-</a:t>
            </a:r>
            <a:r>
              <a:rPr lang="en-US" sz="2800" dirty="0" err="1">
                <a:solidFill>
                  <a:prstClr val="black"/>
                </a:solidFill>
                <a:latin typeface="Times New Roman" pitchFamily="18" charset="0"/>
                <a:cs typeface="Times New Roman" pitchFamily="18" charset="0"/>
              </a:rPr>
              <a:t>ôn</a:t>
            </a:r>
            <a:r>
              <a:rPr lang="en-US" sz="2800" dirty="0">
                <a:solidFill>
                  <a:prstClr val="black"/>
                </a:solidFill>
                <a:latin typeface="Times New Roman" pitchFamily="18" charset="0"/>
                <a:cs typeface="Times New Roman" pitchFamily="18" charset="0"/>
              </a:rPr>
              <a:t>-</a:t>
            </a:r>
            <a:r>
              <a:rPr lang="en-US" sz="2800" dirty="0" err="1">
                <a:solidFill>
                  <a:prstClr val="black"/>
                </a:solidFill>
                <a:latin typeface="Times New Roman" pitchFamily="18" charset="0"/>
                <a:cs typeface="Times New Roman" pitchFamily="18" charset="0"/>
              </a:rPr>
              <a:t>cốp-xki</a:t>
            </a:r>
            <a:endParaRPr lang="en-US" dirty="0"/>
          </a:p>
        </p:txBody>
      </p:sp>
      <p:sp>
        <p:nvSpPr>
          <p:cNvPr id="9" name="Rectangle 8"/>
          <p:cNvSpPr/>
          <p:nvPr/>
        </p:nvSpPr>
        <p:spPr>
          <a:xfrm>
            <a:off x="2930719" y="2472463"/>
            <a:ext cx="1260281" cy="523220"/>
          </a:xfrm>
          <a:prstGeom prst="rect">
            <a:avLst/>
          </a:prstGeom>
        </p:spPr>
        <p:txBody>
          <a:bodyPr wrap="none">
            <a:spAutoFit/>
          </a:bodyPr>
          <a:lstStyle/>
          <a:p>
            <a:pPr algn="just"/>
            <a:r>
              <a:rPr lang="en-US" sz="2800" dirty="0" err="1">
                <a:solidFill>
                  <a:prstClr val="black"/>
                </a:solidFill>
                <a:latin typeface="Times New Roman" pitchFamily="18" charset="0"/>
                <a:cs typeface="Times New Roman" pitchFamily="18" charset="0"/>
              </a:rPr>
              <a:t>dại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dột</a:t>
            </a:r>
            <a:r>
              <a:rPr lang="en-US" sz="2800" dirty="0">
                <a:solidFill>
                  <a:prstClr val="black"/>
                </a:solidFill>
                <a:latin typeface="Times New Roman" pitchFamily="18" charset="0"/>
                <a:cs typeface="Times New Roman" pitchFamily="18" charset="0"/>
              </a:rPr>
              <a:t> </a:t>
            </a:r>
            <a:endParaRPr lang="en-US" dirty="0"/>
          </a:p>
        </p:txBody>
      </p:sp>
      <p:sp>
        <p:nvSpPr>
          <p:cNvPr id="10" name="Rectangle 9"/>
          <p:cNvSpPr/>
          <p:nvPr/>
        </p:nvSpPr>
        <p:spPr>
          <a:xfrm>
            <a:off x="1492176" y="3348882"/>
            <a:ext cx="973343" cy="523220"/>
          </a:xfrm>
          <a:prstGeom prst="rect">
            <a:avLst/>
          </a:prstGeom>
        </p:spPr>
        <p:txBody>
          <a:bodyPr wrap="none">
            <a:spAutoFit/>
          </a:bodyPr>
          <a:lstStyle/>
          <a:p>
            <a:pPr algn="just"/>
            <a:r>
              <a:rPr lang="en-US" sz="2800" dirty="0" err="1">
                <a:solidFill>
                  <a:prstClr val="black"/>
                </a:solidFill>
                <a:latin typeface="Times New Roman" pitchFamily="18" charset="0"/>
                <a:cs typeface="Times New Roman" pitchFamily="18" charset="0"/>
              </a:rPr>
              <a:t>rủi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ro</a:t>
            </a:r>
            <a:endParaRPr lang="en-US" dirty="0"/>
          </a:p>
        </p:txBody>
      </p:sp>
      <p:sp>
        <p:nvSpPr>
          <p:cNvPr id="12" name="Rectangle 11"/>
          <p:cNvSpPr/>
          <p:nvPr/>
        </p:nvSpPr>
        <p:spPr>
          <a:xfrm>
            <a:off x="6322132" y="3348882"/>
            <a:ext cx="1460656" cy="523220"/>
          </a:xfrm>
          <a:prstGeom prst="rect">
            <a:avLst/>
          </a:prstGeom>
        </p:spPr>
        <p:txBody>
          <a:bodyPr wrap="none">
            <a:spAutoFit/>
          </a:bodyPr>
          <a:lstStyle/>
          <a:p>
            <a:pPr algn="just"/>
            <a:r>
              <a:rPr lang="en-US" sz="2800" dirty="0" smtClean="0">
                <a:solidFill>
                  <a:prstClr val="black"/>
                </a:solidFill>
                <a:latin typeface="Times New Roman" pitchFamily="18" charset="0"/>
                <a:cs typeface="Times New Roman" pitchFamily="18" charset="0"/>
              </a:rPr>
              <a:t> non</a:t>
            </a:r>
            <a:r>
              <a:rPr lang="en-US" sz="2800" b="1" dirty="0" smtClean="0">
                <a:solidFill>
                  <a:prstClr val="black"/>
                </a:solidFill>
                <a:latin typeface="Times New Roman" pitchFamily="18" charset="0"/>
                <a:cs typeface="Times New Roman" pitchFamily="18" charset="0"/>
              </a:rPr>
              <a:t> </a:t>
            </a:r>
            <a:r>
              <a:rPr lang="en-US" sz="2800" dirty="0" err="1" smtClean="0">
                <a:solidFill>
                  <a:prstClr val="black"/>
                </a:solidFill>
                <a:latin typeface="Times New Roman" pitchFamily="18" charset="0"/>
                <a:cs typeface="Times New Roman" pitchFamily="18" charset="0"/>
              </a:rPr>
              <a:t>nớt</a:t>
            </a:r>
            <a:r>
              <a:rPr lang="en-US" sz="2800" dirty="0" smtClean="0">
                <a:solidFill>
                  <a:prstClr val="black"/>
                </a:solidFill>
                <a:latin typeface="Times New Roman" pitchFamily="18" charset="0"/>
                <a:cs typeface="Times New Roman" pitchFamily="18" charset="0"/>
              </a:rPr>
              <a:t> </a:t>
            </a:r>
            <a:endParaRPr lang="en-US" dirty="0"/>
          </a:p>
        </p:txBody>
      </p:sp>
      <p:sp>
        <p:nvSpPr>
          <p:cNvPr id="4" name="Rectangle 3"/>
          <p:cNvSpPr/>
          <p:nvPr/>
        </p:nvSpPr>
        <p:spPr>
          <a:xfrm>
            <a:off x="1570094" y="3773031"/>
            <a:ext cx="1529586" cy="523220"/>
          </a:xfrm>
          <a:prstGeom prst="rect">
            <a:avLst/>
          </a:prstGeom>
        </p:spPr>
        <p:txBody>
          <a:bodyPr wrap="none">
            <a:spAutoFit/>
          </a:bodyPr>
          <a:lstStyle/>
          <a:p>
            <a:pPr algn="just"/>
            <a:r>
              <a:rPr lang="en-US" sz="2800" dirty="0" err="1">
                <a:solidFill>
                  <a:prstClr val="black"/>
                </a:solidFill>
                <a:latin typeface="Times New Roman" pitchFamily="18" charset="0"/>
                <a:cs typeface="Times New Roman" pitchFamily="18" charset="0"/>
              </a:rPr>
              <a:t>bấy</a:t>
            </a:r>
            <a:r>
              <a:rPr lang="en-US" sz="2800" dirty="0">
                <a:solidFill>
                  <a:prstClr val="black"/>
                </a:solidFill>
                <a:latin typeface="Times New Roman" pitchFamily="18" charset="0"/>
                <a:cs typeface="Times New Roman" pitchFamily="18" charset="0"/>
              </a:rPr>
              <a:t> </a:t>
            </a:r>
            <a:r>
              <a:rPr lang="en-US" sz="2800" dirty="0" err="1" smtClean="0">
                <a:solidFill>
                  <a:prstClr val="black"/>
                </a:solidFill>
                <a:latin typeface="Times New Roman" pitchFamily="18" charset="0"/>
                <a:cs typeface="Times New Roman" pitchFamily="18" charset="0"/>
              </a:rPr>
              <a:t>giờ</a:t>
            </a:r>
            <a:r>
              <a:rPr lang="en-US" sz="2800" dirty="0" smtClean="0">
                <a:solidFill>
                  <a:prstClr val="black"/>
                </a:solidFill>
                <a:latin typeface="Times New Roman" pitchFamily="18" charset="0"/>
                <a:cs typeface="Times New Roman" pitchFamily="18" charset="0"/>
              </a:rPr>
              <a:t>   </a:t>
            </a:r>
            <a:endParaRPr lang="en-US" dirty="0"/>
          </a:p>
        </p:txBody>
      </p:sp>
      <p:sp>
        <p:nvSpPr>
          <p:cNvPr id="13" name="Rectangle 12"/>
          <p:cNvSpPr/>
          <p:nvPr/>
        </p:nvSpPr>
        <p:spPr>
          <a:xfrm>
            <a:off x="7044205" y="5049174"/>
            <a:ext cx="1160895" cy="523220"/>
          </a:xfrm>
          <a:prstGeom prst="rect">
            <a:avLst/>
          </a:prstGeom>
        </p:spPr>
        <p:txBody>
          <a:bodyPr wrap="none">
            <a:spAutoFit/>
          </a:bodyPr>
          <a:lstStyle/>
          <a:p>
            <a:pPr algn="just"/>
            <a:r>
              <a:rPr lang="en-US" sz="2800" dirty="0" err="1">
                <a:solidFill>
                  <a:prstClr val="black"/>
                </a:solidFill>
                <a:latin typeface="Times New Roman" pitchFamily="18" charset="0"/>
                <a:cs typeface="Times New Roman" pitchFamily="18" charset="0"/>
              </a:rPr>
              <a:t>hì</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hục</a:t>
            </a:r>
            <a:r>
              <a:rPr lang="en-US" sz="2800" dirty="0">
                <a:solidFill>
                  <a:prstClr val="black"/>
                </a:solidFill>
                <a:latin typeface="Times New Roman" pitchFamily="18" charset="0"/>
                <a:cs typeface="Times New Roman" pitchFamily="18" charset="0"/>
              </a:rPr>
              <a:t> </a:t>
            </a:r>
            <a:endParaRPr lang="en-US" dirty="0"/>
          </a:p>
        </p:txBody>
      </p:sp>
      <p:sp>
        <p:nvSpPr>
          <p:cNvPr id="22" name="Rectangle 21"/>
          <p:cNvSpPr/>
          <p:nvPr/>
        </p:nvSpPr>
        <p:spPr>
          <a:xfrm>
            <a:off x="228600" y="381000"/>
            <a:ext cx="3148619" cy="707886"/>
          </a:xfrm>
          <a:prstGeom prst="rect">
            <a:avLst/>
          </a:prstGeom>
          <a:noFill/>
        </p:spPr>
        <p:txBody>
          <a:bodyPr wrap="none" lIns="91440" tIns="45720" rIns="91440" bIns="45720">
            <a:spAutoFit/>
          </a:bodyPr>
          <a:lstStyle/>
          <a:p>
            <a:pPr algn="ctr"/>
            <a:r>
              <a:rPr lang="en-US"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1. </a:t>
            </a:r>
            <a:r>
              <a:rPr lang="en-US" sz="40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Nghe</a:t>
            </a:r>
            <a:r>
              <a:rPr lang="en-US"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 </a:t>
            </a:r>
            <a:r>
              <a:rPr lang="en-US" sz="40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viết</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32675231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500" fill="hold"/>
                                        <p:tgtEl>
                                          <p:spTgt spid="22"/>
                                        </p:tgtEl>
                                        <p:attrNameLst>
                                          <p:attrName>ppt_w</p:attrName>
                                        </p:attrNameLst>
                                      </p:cBhvr>
                                      <p:tavLst>
                                        <p:tav tm="0">
                                          <p:val>
                                            <p:fltVal val="0"/>
                                          </p:val>
                                        </p:tav>
                                        <p:tav tm="100000">
                                          <p:val>
                                            <p:strVal val="#ppt_w"/>
                                          </p:val>
                                        </p:tav>
                                      </p:tavLst>
                                    </p:anim>
                                    <p:anim calcmode="lin" valueType="num">
                                      <p:cBhvr>
                                        <p:cTn id="8" dur="500" fill="hold"/>
                                        <p:tgtEl>
                                          <p:spTgt spid="22"/>
                                        </p:tgtEl>
                                        <p:attrNameLst>
                                          <p:attrName>ppt_h</p:attrName>
                                        </p:attrNameLst>
                                      </p:cBhvr>
                                      <p:tavLst>
                                        <p:tav tm="0">
                                          <p:val>
                                            <p:fltVal val="0"/>
                                          </p:val>
                                        </p:tav>
                                        <p:tav tm="100000">
                                          <p:val>
                                            <p:strVal val="#ppt_h"/>
                                          </p:val>
                                        </p:tav>
                                      </p:tavLst>
                                    </p:anim>
                                    <p:animEffect transition="in" filter="fade">
                                      <p:cBhvr>
                                        <p:cTn id="9" dur="500"/>
                                        <p:tgtEl>
                                          <p:spTgt spid="22"/>
                                        </p:tgtEl>
                                      </p:cBhvr>
                                    </p:animEffect>
                                  </p:childTnLst>
                                </p:cTn>
                              </p:par>
                            </p:childTnLst>
                          </p:cTn>
                        </p:par>
                      </p:childTnLst>
                    </p:cTn>
                  </p:par>
                  <p:par>
                    <p:cTn id="10" fill="hold">
                      <p:stCondLst>
                        <p:cond delay="indefinite"/>
                      </p:stCondLst>
                      <p:childTnLst>
                        <p:par>
                          <p:cTn id="11" fill="hold">
                            <p:stCondLst>
                              <p:cond delay="0"/>
                            </p:stCondLst>
                            <p:childTnLst>
                              <p:par>
                                <p:cTn id="12" presetID="15" presetClass="emph" presetSubtype="0" grpId="0" nodeType="clickEffect">
                                  <p:stCondLst>
                                    <p:cond delay="0"/>
                                  </p:stCondLst>
                                  <p:iterate type="lt">
                                    <p:tmAbs val="25"/>
                                  </p:iterate>
                                  <p:childTnLst>
                                    <p:set>
                                      <p:cBhvr override="childStyle">
                                        <p:cTn id="13" dur="indefinite"/>
                                        <p:tgtEl>
                                          <p:spTgt spid="7"/>
                                        </p:tgtEl>
                                        <p:attrNameLst>
                                          <p:attrName>style.fontWeight</p:attrName>
                                        </p:attrNameLst>
                                      </p:cBhvr>
                                      <p:to>
                                        <p:strVal val="bold"/>
                                      </p:to>
                                    </p:set>
                                  </p:childTnLst>
                                </p:cTn>
                              </p:par>
                            </p:childTnLst>
                          </p:cTn>
                        </p:par>
                      </p:childTnLst>
                    </p:cTn>
                  </p:par>
                  <p:par>
                    <p:cTn id="14" fill="hold">
                      <p:stCondLst>
                        <p:cond delay="indefinite"/>
                      </p:stCondLst>
                      <p:childTnLst>
                        <p:par>
                          <p:cTn id="15" fill="hold">
                            <p:stCondLst>
                              <p:cond delay="0"/>
                            </p:stCondLst>
                            <p:childTnLst>
                              <p:par>
                                <p:cTn id="16" presetID="15" presetClass="emph" presetSubtype="0" grpId="0" nodeType="clickEffect">
                                  <p:stCondLst>
                                    <p:cond delay="0"/>
                                  </p:stCondLst>
                                  <p:iterate type="lt">
                                    <p:tmAbs val="25"/>
                                  </p:iterate>
                                  <p:childTnLst>
                                    <p:set>
                                      <p:cBhvr override="childStyle">
                                        <p:cTn id="17" dur="indefinite"/>
                                        <p:tgtEl>
                                          <p:spTgt spid="9"/>
                                        </p:tgtEl>
                                        <p:attrNameLst>
                                          <p:attrName>style.fontWeight</p:attrName>
                                        </p:attrNameLst>
                                      </p:cBhvr>
                                      <p:to>
                                        <p:strVal val="bold"/>
                                      </p:to>
                                    </p:set>
                                  </p:childTnLst>
                                </p:cTn>
                              </p:par>
                            </p:childTnLst>
                          </p:cTn>
                        </p:par>
                      </p:childTnLst>
                    </p:cTn>
                  </p:par>
                  <p:par>
                    <p:cTn id="18" fill="hold">
                      <p:stCondLst>
                        <p:cond delay="indefinite"/>
                      </p:stCondLst>
                      <p:childTnLst>
                        <p:par>
                          <p:cTn id="19" fill="hold">
                            <p:stCondLst>
                              <p:cond delay="0"/>
                            </p:stCondLst>
                            <p:childTnLst>
                              <p:par>
                                <p:cTn id="20" presetID="15" presetClass="emph" presetSubtype="0" nodeType="clickEffect">
                                  <p:stCondLst>
                                    <p:cond delay="0"/>
                                  </p:stCondLst>
                                  <p:iterate type="lt">
                                    <p:tmAbs val="25"/>
                                  </p:iterate>
                                  <p:childTnLst>
                                    <p:set>
                                      <p:cBhvr override="childStyle">
                                        <p:cTn id="21" dur="indefinite"/>
                                        <p:tgtEl>
                                          <p:spTgt spid="10">
                                            <p:txEl>
                                              <p:pRg st="0" end="0"/>
                                            </p:txEl>
                                          </p:spTgt>
                                        </p:tgtEl>
                                        <p:attrNameLst>
                                          <p:attrName>style.fontWeight</p:attrName>
                                        </p:attrNameLst>
                                      </p:cBhvr>
                                      <p:to>
                                        <p:strVal val="bold"/>
                                      </p:to>
                                    </p:set>
                                  </p:childTnLst>
                                </p:cTn>
                              </p:par>
                            </p:childTnLst>
                          </p:cTn>
                        </p:par>
                      </p:childTnLst>
                    </p:cTn>
                  </p:par>
                  <p:par>
                    <p:cTn id="22" fill="hold">
                      <p:stCondLst>
                        <p:cond delay="indefinite"/>
                      </p:stCondLst>
                      <p:childTnLst>
                        <p:par>
                          <p:cTn id="23" fill="hold">
                            <p:stCondLst>
                              <p:cond delay="0"/>
                            </p:stCondLst>
                            <p:childTnLst>
                              <p:par>
                                <p:cTn id="24" presetID="15" presetClass="emph" presetSubtype="0" nodeType="clickEffect">
                                  <p:stCondLst>
                                    <p:cond delay="0"/>
                                  </p:stCondLst>
                                  <p:iterate type="lt">
                                    <p:tmAbs val="25"/>
                                  </p:iterate>
                                  <p:childTnLst>
                                    <p:set>
                                      <p:cBhvr override="childStyle">
                                        <p:cTn id="25" dur="indefinite"/>
                                        <p:tgtEl>
                                          <p:spTgt spid="12">
                                            <p:txEl>
                                              <p:pRg st="0" end="0"/>
                                            </p:txEl>
                                          </p:spTgt>
                                        </p:tgtEl>
                                        <p:attrNameLst>
                                          <p:attrName>style.fontWeight</p:attrName>
                                        </p:attrNameLst>
                                      </p:cBhvr>
                                      <p:to>
                                        <p:strVal val="bold"/>
                                      </p:to>
                                    </p:set>
                                  </p:childTnLst>
                                </p:cTn>
                              </p:par>
                            </p:childTnLst>
                          </p:cTn>
                        </p:par>
                      </p:childTnLst>
                    </p:cTn>
                  </p:par>
                  <p:par>
                    <p:cTn id="26" fill="hold">
                      <p:stCondLst>
                        <p:cond delay="indefinite"/>
                      </p:stCondLst>
                      <p:childTnLst>
                        <p:par>
                          <p:cTn id="27" fill="hold">
                            <p:stCondLst>
                              <p:cond delay="0"/>
                            </p:stCondLst>
                            <p:childTnLst>
                              <p:par>
                                <p:cTn id="28" presetID="15" presetClass="emph" presetSubtype="0" nodeType="clickEffect">
                                  <p:stCondLst>
                                    <p:cond delay="0"/>
                                  </p:stCondLst>
                                  <p:iterate type="lt">
                                    <p:tmAbs val="25"/>
                                  </p:iterate>
                                  <p:childTnLst>
                                    <p:set>
                                      <p:cBhvr override="childStyle">
                                        <p:cTn id="29" dur="indefinite"/>
                                        <p:tgtEl>
                                          <p:spTgt spid="4">
                                            <p:txEl>
                                              <p:pRg st="0" end="0"/>
                                            </p:txEl>
                                          </p:spTgt>
                                        </p:tgtEl>
                                        <p:attrNameLst>
                                          <p:attrName>style.fontWeight</p:attrName>
                                        </p:attrNameLst>
                                      </p:cBhvr>
                                      <p:to>
                                        <p:strVal val="bold"/>
                                      </p:to>
                                    </p:set>
                                  </p:childTnLst>
                                </p:cTn>
                              </p:par>
                            </p:childTnLst>
                          </p:cTn>
                        </p:par>
                      </p:childTnLst>
                    </p:cTn>
                  </p:par>
                  <p:par>
                    <p:cTn id="30" fill="hold">
                      <p:stCondLst>
                        <p:cond delay="indefinite"/>
                      </p:stCondLst>
                      <p:childTnLst>
                        <p:par>
                          <p:cTn id="31" fill="hold">
                            <p:stCondLst>
                              <p:cond delay="0"/>
                            </p:stCondLst>
                            <p:childTnLst>
                              <p:par>
                                <p:cTn id="32" presetID="15" presetClass="emph" presetSubtype="0" nodeType="clickEffect">
                                  <p:stCondLst>
                                    <p:cond delay="0"/>
                                  </p:stCondLst>
                                  <p:iterate type="lt">
                                    <p:tmAbs val="25"/>
                                  </p:iterate>
                                  <p:childTnLst>
                                    <p:set>
                                      <p:cBhvr override="childStyle">
                                        <p:cTn id="33" dur="indefinite"/>
                                        <p:tgtEl>
                                          <p:spTgt spid="13">
                                            <p:txEl>
                                              <p:pRg st="0" end="0"/>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457200"/>
            <a:ext cx="6553200" cy="646331"/>
          </a:xfrm>
          <a:prstGeom prst="rect">
            <a:avLst/>
          </a:prstGeom>
          <a:noFill/>
        </p:spPr>
        <p:txBody>
          <a:bodyPr wrap="square" rtlCol="0">
            <a:spAutoFit/>
          </a:bodyPr>
          <a:lstStyle/>
          <a:p>
            <a:r>
              <a:rPr lang="en-US" sz="3600" smtClean="0">
                <a:latin typeface="Times New Roman" pitchFamily="18" charset="0"/>
                <a:cs typeface="Times New Roman" pitchFamily="18" charset="0"/>
              </a:rPr>
              <a:t>Đoạn văn viết về ai?</a:t>
            </a:r>
            <a:endParaRPr lang="en-US" sz="3600">
              <a:latin typeface="Times New Roman" pitchFamily="18" charset="0"/>
              <a:cs typeface="Times New Roman" pitchFamily="18" charset="0"/>
            </a:endParaRPr>
          </a:p>
        </p:txBody>
      </p:sp>
      <p:sp>
        <p:nvSpPr>
          <p:cNvPr id="5" name="TextBox 4"/>
          <p:cNvSpPr txBox="1"/>
          <p:nvPr/>
        </p:nvSpPr>
        <p:spPr>
          <a:xfrm>
            <a:off x="228600" y="1354667"/>
            <a:ext cx="8534400" cy="646331"/>
          </a:xfrm>
          <a:prstGeom prst="rect">
            <a:avLst/>
          </a:prstGeom>
          <a:noFill/>
        </p:spPr>
        <p:txBody>
          <a:bodyPr wrap="square" rtlCol="0">
            <a:spAutoFit/>
          </a:bodyPr>
          <a:lstStyle/>
          <a:p>
            <a:r>
              <a:rPr lang="en-US" sz="3600" smtClean="0">
                <a:solidFill>
                  <a:srgbClr val="006600"/>
                </a:solidFill>
                <a:latin typeface="Times New Roman" pitchFamily="18" charset="0"/>
                <a:cs typeface="Times New Roman" pitchFamily="18" charset="0"/>
              </a:rPr>
              <a:t>Nhà bác học người Nga : Xi – ôn – cốp – xki.</a:t>
            </a:r>
            <a:endParaRPr lang="en-US" sz="3600">
              <a:solidFill>
                <a:srgbClr val="006600"/>
              </a:solidFill>
              <a:latin typeface="Times New Roman" pitchFamily="18" charset="0"/>
              <a:cs typeface="Times New Roman" pitchFamily="18" charset="0"/>
            </a:endParaRPr>
          </a:p>
        </p:txBody>
      </p:sp>
      <p:sp>
        <p:nvSpPr>
          <p:cNvPr id="6" name="TextBox 5"/>
          <p:cNvSpPr txBox="1"/>
          <p:nvPr/>
        </p:nvSpPr>
        <p:spPr>
          <a:xfrm>
            <a:off x="457200" y="2286000"/>
            <a:ext cx="7848600" cy="1200329"/>
          </a:xfrm>
          <a:prstGeom prst="rect">
            <a:avLst/>
          </a:prstGeom>
          <a:noFill/>
        </p:spPr>
        <p:txBody>
          <a:bodyPr wrap="square" rtlCol="0">
            <a:spAutoFit/>
          </a:bodyPr>
          <a:lstStyle/>
          <a:p>
            <a:r>
              <a:rPr lang="en-US" sz="3600" smtClean="0">
                <a:latin typeface="Times New Roman" pitchFamily="18" charset="0"/>
                <a:cs typeface="Times New Roman" pitchFamily="18" charset="0"/>
              </a:rPr>
              <a:t>Em biết gì về nhà bác học Xi – ôn – cốp – xki?</a:t>
            </a:r>
            <a:endParaRPr lang="en-US" sz="3600">
              <a:latin typeface="Times New Roman" pitchFamily="18" charset="0"/>
              <a:cs typeface="Times New Roman" pitchFamily="18" charset="0"/>
            </a:endParaRPr>
          </a:p>
        </p:txBody>
      </p:sp>
      <p:sp>
        <p:nvSpPr>
          <p:cNvPr id="7" name="TextBox 6"/>
          <p:cNvSpPr txBox="1"/>
          <p:nvPr/>
        </p:nvSpPr>
        <p:spPr>
          <a:xfrm>
            <a:off x="194734" y="3903134"/>
            <a:ext cx="8534400" cy="2308324"/>
          </a:xfrm>
          <a:prstGeom prst="rect">
            <a:avLst/>
          </a:prstGeom>
          <a:noFill/>
        </p:spPr>
        <p:txBody>
          <a:bodyPr wrap="square" rtlCol="0">
            <a:spAutoFit/>
          </a:bodyPr>
          <a:lstStyle/>
          <a:p>
            <a:r>
              <a:rPr lang="en-US" sz="3600" smtClean="0">
                <a:solidFill>
                  <a:srgbClr val="006600"/>
                </a:solidFill>
                <a:latin typeface="Times New Roman" pitchFamily="18" charset="0"/>
                <a:cs typeface="Times New Roman" pitchFamily="18" charset="0"/>
              </a:rPr>
              <a:t>  Là nhà bác học vĩ đại đã phát minh ra khi cầu bay bằng kim loại. Ông là người rất kiên trì và khổ công nghiên cứu tìm tòi trong khi làm khoa học.</a:t>
            </a:r>
            <a:endParaRPr lang="en-US" sz="3600">
              <a:solidFill>
                <a:srgbClr val="006600"/>
              </a:solidFill>
              <a:latin typeface="Times New Roman" pitchFamily="18" charset="0"/>
              <a:cs typeface="Times New Roman" pitchFamily="18" charset="0"/>
            </a:endParaRPr>
          </a:p>
        </p:txBody>
      </p:sp>
    </p:spTree>
    <p:extLst>
      <p:ext uri="{BB962C8B-B14F-4D97-AF65-F5344CB8AC3E}">
        <p14:creationId xmlns:p14="http://schemas.microsoft.com/office/powerpoint/2010/main" val="2970248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609600"/>
            <a:ext cx="6553200" cy="646331"/>
          </a:xfrm>
          <a:prstGeom prst="rect">
            <a:avLst/>
          </a:prstGeom>
          <a:noFill/>
        </p:spPr>
        <p:txBody>
          <a:bodyPr wrap="square" rtlCol="0">
            <a:spAutoFit/>
          </a:bodyPr>
          <a:lstStyle/>
          <a:p>
            <a:r>
              <a:rPr lang="en-US" sz="3600" smtClean="0">
                <a:latin typeface="Times New Roman" pitchFamily="18" charset="0"/>
                <a:cs typeface="Times New Roman" pitchFamily="18" charset="0"/>
              </a:rPr>
              <a:t>Viết từ khó</a:t>
            </a:r>
            <a:endParaRPr lang="en-US" sz="3600">
              <a:latin typeface="Times New Roman" pitchFamily="18" charset="0"/>
              <a:cs typeface="Times New Roman" pitchFamily="18" charset="0"/>
            </a:endParaRPr>
          </a:p>
        </p:txBody>
      </p:sp>
      <p:sp>
        <p:nvSpPr>
          <p:cNvPr id="5" name="TextBox 4"/>
          <p:cNvSpPr txBox="1"/>
          <p:nvPr/>
        </p:nvSpPr>
        <p:spPr>
          <a:xfrm>
            <a:off x="781050" y="1828800"/>
            <a:ext cx="4953000" cy="707886"/>
          </a:xfrm>
          <a:prstGeom prst="rect">
            <a:avLst/>
          </a:prstGeom>
          <a:noFill/>
        </p:spPr>
        <p:txBody>
          <a:bodyPr wrap="square" rtlCol="0">
            <a:spAutoFit/>
          </a:bodyPr>
          <a:lstStyle/>
          <a:p>
            <a:r>
              <a:rPr lang="en-US" sz="4000" smtClean="0">
                <a:solidFill>
                  <a:srgbClr val="006600"/>
                </a:solidFill>
                <a:latin typeface="Times New Roman" pitchFamily="18" charset="0"/>
                <a:cs typeface="Times New Roman" pitchFamily="18" charset="0"/>
              </a:rPr>
              <a:t> Xi – ôn – cốp – xki.</a:t>
            </a:r>
            <a:endParaRPr lang="en-US" sz="4000">
              <a:solidFill>
                <a:srgbClr val="006600"/>
              </a:solidFill>
              <a:latin typeface="Times New Roman" pitchFamily="18" charset="0"/>
              <a:cs typeface="Times New Roman" pitchFamily="18" charset="0"/>
            </a:endParaRPr>
          </a:p>
        </p:txBody>
      </p:sp>
      <p:sp>
        <p:nvSpPr>
          <p:cNvPr id="6" name="TextBox 5"/>
          <p:cNvSpPr txBox="1"/>
          <p:nvPr/>
        </p:nvSpPr>
        <p:spPr>
          <a:xfrm>
            <a:off x="762000" y="2590800"/>
            <a:ext cx="4953000" cy="3170099"/>
          </a:xfrm>
          <a:prstGeom prst="rect">
            <a:avLst/>
          </a:prstGeom>
          <a:noFill/>
        </p:spPr>
        <p:txBody>
          <a:bodyPr wrap="square" rtlCol="0">
            <a:spAutoFit/>
          </a:bodyPr>
          <a:lstStyle/>
          <a:p>
            <a:r>
              <a:rPr lang="en-US" sz="4000" smtClean="0">
                <a:solidFill>
                  <a:srgbClr val="006600"/>
                </a:solidFill>
                <a:latin typeface="Times New Roman" pitchFamily="18" charset="0"/>
                <a:cs typeface="Times New Roman" pitchFamily="18" charset="0"/>
              </a:rPr>
              <a:t> nhảy</a:t>
            </a:r>
          </a:p>
          <a:p>
            <a:r>
              <a:rPr lang="en-US" sz="4000">
                <a:solidFill>
                  <a:srgbClr val="006600"/>
                </a:solidFill>
                <a:latin typeface="Times New Roman" pitchFamily="18" charset="0"/>
                <a:cs typeface="Times New Roman" pitchFamily="18" charset="0"/>
              </a:rPr>
              <a:t>d</a:t>
            </a:r>
            <a:r>
              <a:rPr lang="en-US" sz="4000" smtClean="0">
                <a:solidFill>
                  <a:srgbClr val="006600"/>
                </a:solidFill>
                <a:latin typeface="Times New Roman" pitchFamily="18" charset="0"/>
                <a:cs typeface="Times New Roman" pitchFamily="18" charset="0"/>
              </a:rPr>
              <a:t>ại dột</a:t>
            </a:r>
          </a:p>
          <a:p>
            <a:r>
              <a:rPr lang="en-US" sz="4000">
                <a:solidFill>
                  <a:srgbClr val="006600"/>
                </a:solidFill>
                <a:latin typeface="Times New Roman" pitchFamily="18" charset="0"/>
                <a:cs typeface="Times New Roman" pitchFamily="18" charset="0"/>
              </a:rPr>
              <a:t>r</a:t>
            </a:r>
            <a:r>
              <a:rPr lang="en-US" sz="4000" smtClean="0">
                <a:solidFill>
                  <a:srgbClr val="006600"/>
                </a:solidFill>
                <a:latin typeface="Times New Roman" pitchFamily="18" charset="0"/>
                <a:cs typeface="Times New Roman" pitchFamily="18" charset="0"/>
              </a:rPr>
              <a:t>ủi ro</a:t>
            </a:r>
          </a:p>
          <a:p>
            <a:r>
              <a:rPr lang="en-US" sz="4000">
                <a:solidFill>
                  <a:srgbClr val="006600"/>
                </a:solidFill>
                <a:latin typeface="Times New Roman" pitchFamily="18" charset="0"/>
                <a:cs typeface="Times New Roman" pitchFamily="18" charset="0"/>
              </a:rPr>
              <a:t>n</a:t>
            </a:r>
            <a:r>
              <a:rPr lang="en-US" sz="4000" smtClean="0">
                <a:solidFill>
                  <a:srgbClr val="006600"/>
                </a:solidFill>
                <a:latin typeface="Times New Roman" pitchFamily="18" charset="0"/>
                <a:cs typeface="Times New Roman" pitchFamily="18" charset="0"/>
              </a:rPr>
              <a:t>on nớt</a:t>
            </a:r>
          </a:p>
          <a:p>
            <a:r>
              <a:rPr lang="en-US" sz="4000">
                <a:solidFill>
                  <a:srgbClr val="006600"/>
                </a:solidFill>
                <a:latin typeface="Times New Roman" pitchFamily="18" charset="0"/>
                <a:cs typeface="Times New Roman" pitchFamily="18" charset="0"/>
              </a:rPr>
              <a:t>t</a:t>
            </a:r>
            <a:r>
              <a:rPr lang="en-US" sz="4000" smtClean="0">
                <a:solidFill>
                  <a:srgbClr val="006600"/>
                </a:solidFill>
                <a:latin typeface="Times New Roman" pitchFamily="18" charset="0"/>
                <a:cs typeface="Times New Roman" pitchFamily="18" charset="0"/>
              </a:rPr>
              <a:t>hí nghiệm</a:t>
            </a:r>
            <a:endParaRPr lang="en-US" sz="4000">
              <a:solidFill>
                <a:srgbClr val="006600"/>
              </a:solidFill>
              <a:latin typeface="Times New Roman" pitchFamily="18" charset="0"/>
              <a:cs typeface="Times New Roman" pitchFamily="18" charset="0"/>
            </a:endParaRPr>
          </a:p>
        </p:txBody>
      </p:sp>
    </p:spTree>
    <p:extLst>
      <p:ext uri="{BB962C8B-B14F-4D97-AF65-F5344CB8AC3E}">
        <p14:creationId xmlns:p14="http://schemas.microsoft.com/office/powerpoint/2010/main" val="923106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228601" y="228600"/>
            <a:ext cx="8458200" cy="1200329"/>
          </a:xfrm>
          <a:prstGeom prst="rect">
            <a:avLst/>
          </a:prstGeom>
          <a:noFill/>
        </p:spPr>
        <p:txBody>
          <a:bodyPr wrap="square" lIns="91440" tIns="45720" rIns="91440" bIns="45720">
            <a:spAutoFit/>
          </a:bodyPr>
          <a:lstStyle/>
          <a:p>
            <a:pPr algn="just"/>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2a.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Tìm</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các</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tính</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từ</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có</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hai</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tiếng</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đều</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bắt</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đầu</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bằng</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i="1" cap="none" spc="0" dirty="0" smtClean="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l</a:t>
            </a:r>
            <a:r>
              <a:rPr lang="en-US" sz="3600" b="1" cap="none" spc="0" dirty="0" smtClean="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a:t>
            </a:r>
          </a:p>
        </p:txBody>
      </p:sp>
      <p:sp>
        <p:nvSpPr>
          <p:cNvPr id="16" name="Vertical Scroll 15"/>
          <p:cNvSpPr/>
          <p:nvPr/>
        </p:nvSpPr>
        <p:spPr>
          <a:xfrm>
            <a:off x="-304800" y="1467029"/>
            <a:ext cx="9601200" cy="4267200"/>
          </a:xfrm>
          <a:prstGeom prst="verticalScroll">
            <a:avLst/>
          </a:prstGeom>
        </p:spPr>
        <p:style>
          <a:lnRef idx="1">
            <a:schemeClr val="accent6"/>
          </a:lnRef>
          <a:fillRef idx="2">
            <a:schemeClr val="accent6"/>
          </a:fillRef>
          <a:effectRef idx="1">
            <a:schemeClr val="accent6"/>
          </a:effectRef>
          <a:fontRef idx="minor">
            <a:schemeClr val="dk1"/>
          </a:fontRef>
        </p:style>
        <p:txBody>
          <a:bodyPr rtlCol="0" anchor="t"/>
          <a:lstStyle/>
          <a:p>
            <a:pPr algn="just">
              <a:lnSpc>
                <a:spcPct val="200000"/>
              </a:lnSpc>
            </a:pPr>
            <a:r>
              <a:rPr lang="en-US" sz="3600" b="1" i="1" dirty="0" err="1" smtClean="0">
                <a:solidFill>
                  <a:srgbClr val="FF0000"/>
                </a:solidFill>
                <a:latin typeface="Times New Roman" pitchFamily="18" charset="0"/>
                <a:cs typeface="Times New Roman" pitchFamily="18" charset="0"/>
              </a:rPr>
              <a:t>l</a:t>
            </a:r>
            <a:r>
              <a:rPr lang="en-US" sz="3600" i="1" dirty="0" err="1" smtClean="0">
                <a:latin typeface="Times New Roman" pitchFamily="18" charset="0"/>
                <a:cs typeface="Times New Roman" pitchFamily="18" charset="0"/>
              </a:rPr>
              <a:t>ỏng</a:t>
            </a:r>
            <a:r>
              <a:rPr lang="en-US" sz="3600" i="1" dirty="0" smtClean="0">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l</a:t>
            </a:r>
            <a:r>
              <a:rPr lang="en-US" sz="3600" i="1" dirty="0" err="1" smtClean="0">
                <a:latin typeface="Times New Roman" pitchFamily="18" charset="0"/>
                <a:cs typeface="Times New Roman" pitchFamily="18" charset="0"/>
              </a:rPr>
              <a:t>ẻo</a:t>
            </a:r>
            <a:r>
              <a:rPr lang="en-US" sz="3600" i="1" dirty="0" smtClean="0">
                <a:latin typeface="Times New Roman" pitchFamily="18" charset="0"/>
                <a:cs typeface="Times New Roman" pitchFamily="18" charset="0"/>
              </a:rPr>
              <a:t>, </a:t>
            </a:r>
            <a:r>
              <a:rPr lang="en-US" sz="3600" b="1" i="1" dirty="0" smtClean="0">
                <a:solidFill>
                  <a:srgbClr val="FF0000"/>
                </a:solidFill>
                <a:latin typeface="Times New Roman" pitchFamily="18" charset="0"/>
                <a:cs typeface="Times New Roman" pitchFamily="18" charset="0"/>
              </a:rPr>
              <a:t>l</a:t>
            </a:r>
            <a:r>
              <a:rPr lang="en-US" sz="3600" i="1" dirty="0" smtClean="0">
                <a:latin typeface="Times New Roman" pitchFamily="18" charset="0"/>
                <a:cs typeface="Times New Roman" pitchFamily="18" charset="0"/>
              </a:rPr>
              <a:t>ung </a:t>
            </a:r>
            <a:r>
              <a:rPr lang="en-US" sz="3600" b="1" i="1" dirty="0" err="1" smtClean="0">
                <a:solidFill>
                  <a:srgbClr val="FF0000"/>
                </a:solidFill>
                <a:latin typeface="Times New Roman" pitchFamily="18" charset="0"/>
                <a:cs typeface="Times New Roman" pitchFamily="18" charset="0"/>
              </a:rPr>
              <a:t>l</a:t>
            </a:r>
            <a:r>
              <a:rPr lang="en-US" sz="3600" i="1" dirty="0" err="1" smtClean="0">
                <a:latin typeface="Times New Roman" pitchFamily="18" charset="0"/>
                <a:cs typeface="Times New Roman" pitchFamily="18" charset="0"/>
              </a:rPr>
              <a:t>inh</a:t>
            </a:r>
            <a:r>
              <a:rPr lang="en-US" sz="3600" i="1" dirty="0" smtClean="0">
                <a:latin typeface="Times New Roman" pitchFamily="18" charset="0"/>
                <a:cs typeface="Times New Roman" pitchFamily="18" charset="0"/>
              </a:rPr>
              <a:t>, </a:t>
            </a:r>
            <a:r>
              <a:rPr lang="en-US" sz="3600" b="1" i="1" dirty="0" smtClean="0">
                <a:solidFill>
                  <a:srgbClr val="FF0000"/>
                </a:solidFill>
                <a:latin typeface="Times New Roman" pitchFamily="18" charset="0"/>
                <a:cs typeface="Times New Roman" pitchFamily="18" charset="0"/>
              </a:rPr>
              <a:t>l</a:t>
            </a:r>
            <a:r>
              <a:rPr lang="en-US" sz="3600" i="1" dirty="0" smtClean="0">
                <a:latin typeface="Times New Roman" pitchFamily="18" charset="0"/>
                <a:cs typeface="Times New Roman" pitchFamily="18" charset="0"/>
              </a:rPr>
              <a:t>ong </a:t>
            </a:r>
            <a:r>
              <a:rPr lang="en-US" sz="3600" b="1" i="1" dirty="0" err="1" smtClean="0">
                <a:solidFill>
                  <a:srgbClr val="FF0000"/>
                </a:solidFill>
                <a:latin typeface="Times New Roman" pitchFamily="18" charset="0"/>
                <a:cs typeface="Times New Roman" pitchFamily="18" charset="0"/>
              </a:rPr>
              <a:t>l</a:t>
            </a:r>
            <a:r>
              <a:rPr lang="en-US" sz="3600" i="1" dirty="0" err="1" smtClean="0">
                <a:latin typeface="Times New Roman" pitchFamily="18" charset="0"/>
                <a:cs typeface="Times New Roman" pitchFamily="18" charset="0"/>
              </a:rPr>
              <a:t>anh</a:t>
            </a:r>
            <a:r>
              <a:rPr lang="en-US" sz="3600" i="1" dirty="0" smtClean="0">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l</a:t>
            </a:r>
            <a:r>
              <a:rPr lang="en-US" sz="3600" i="1" dirty="0" err="1" smtClean="0">
                <a:latin typeface="Times New Roman" pitchFamily="18" charset="0"/>
                <a:cs typeface="Times New Roman" pitchFamily="18" charset="0"/>
              </a:rPr>
              <a:t>ấp</a:t>
            </a:r>
            <a:r>
              <a:rPr lang="en-US" sz="3600" i="1" dirty="0" smtClean="0">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l</a:t>
            </a:r>
            <a:r>
              <a:rPr lang="en-US" sz="3600" i="1" dirty="0" err="1" smtClean="0">
                <a:latin typeface="Times New Roman" pitchFamily="18" charset="0"/>
                <a:cs typeface="Times New Roman" pitchFamily="18" charset="0"/>
              </a:rPr>
              <a:t>ánh</a:t>
            </a:r>
            <a:r>
              <a:rPr lang="en-US" sz="3600" i="1" dirty="0" smtClean="0">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l</a:t>
            </a:r>
            <a:r>
              <a:rPr lang="en-US" sz="3600" i="1" dirty="0" err="1" smtClean="0">
                <a:latin typeface="Times New Roman" pitchFamily="18" charset="0"/>
                <a:cs typeface="Times New Roman" pitchFamily="18" charset="0"/>
              </a:rPr>
              <a:t>óng</a:t>
            </a:r>
            <a:r>
              <a:rPr lang="en-US" sz="3600" i="1" dirty="0" smtClean="0">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l</a:t>
            </a:r>
            <a:r>
              <a:rPr lang="en-US" sz="3600" i="1" dirty="0" err="1" smtClean="0">
                <a:latin typeface="Times New Roman" pitchFamily="18" charset="0"/>
                <a:cs typeface="Times New Roman" pitchFamily="18" charset="0"/>
              </a:rPr>
              <a:t>ánh</a:t>
            </a:r>
            <a:r>
              <a:rPr lang="en-US" sz="3600" i="1" dirty="0" smtClean="0">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l</a:t>
            </a:r>
            <a:r>
              <a:rPr lang="en-US" sz="3600" i="1" dirty="0" err="1" smtClean="0">
                <a:latin typeface="Times New Roman" pitchFamily="18" charset="0"/>
                <a:cs typeface="Times New Roman" pitchFamily="18" charset="0"/>
              </a:rPr>
              <a:t>ấp</a:t>
            </a:r>
            <a:r>
              <a:rPr lang="en-US" sz="3600" i="1" dirty="0" smtClean="0">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l</a:t>
            </a:r>
            <a:r>
              <a:rPr lang="en-US" sz="3600" i="1" dirty="0" err="1" smtClean="0">
                <a:latin typeface="Times New Roman" pitchFamily="18" charset="0"/>
                <a:cs typeface="Times New Roman" pitchFamily="18" charset="0"/>
              </a:rPr>
              <a:t>oáng</a:t>
            </a:r>
            <a:r>
              <a:rPr lang="en-US" sz="3600" i="1" dirty="0" smtClean="0">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l</a:t>
            </a:r>
            <a:r>
              <a:rPr lang="en-US" sz="3600" i="1" dirty="0" err="1" smtClean="0">
                <a:latin typeface="Times New Roman" pitchFamily="18" charset="0"/>
                <a:cs typeface="Times New Roman" pitchFamily="18" charset="0"/>
              </a:rPr>
              <a:t>ập</a:t>
            </a:r>
            <a:r>
              <a:rPr lang="en-US" sz="3600" i="1" dirty="0" smtClean="0">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l</a:t>
            </a:r>
            <a:r>
              <a:rPr lang="en-US" sz="3600" i="1" dirty="0" err="1" smtClean="0">
                <a:latin typeface="Times New Roman" pitchFamily="18" charset="0"/>
                <a:cs typeface="Times New Roman" pitchFamily="18" charset="0"/>
              </a:rPr>
              <a:t>ờ</a:t>
            </a:r>
            <a:r>
              <a:rPr lang="en-US" sz="3600" i="1" dirty="0" smtClean="0">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l</a:t>
            </a:r>
            <a:r>
              <a:rPr lang="en-US" sz="3600" i="1" dirty="0" err="1" smtClean="0">
                <a:latin typeface="Times New Roman" pitchFamily="18" charset="0"/>
                <a:cs typeface="Times New Roman" pitchFamily="18" charset="0"/>
              </a:rPr>
              <a:t>ơ</a:t>
            </a:r>
            <a:r>
              <a:rPr lang="en-US" sz="3600" i="1" dirty="0" smtClean="0">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l</a:t>
            </a:r>
            <a:r>
              <a:rPr lang="en-US" sz="3600" i="1" dirty="0" err="1" smtClean="0">
                <a:latin typeface="Times New Roman" pitchFamily="18" charset="0"/>
                <a:cs typeface="Times New Roman" pitchFamily="18" charset="0"/>
              </a:rPr>
              <a:t>ửng</a:t>
            </a:r>
            <a:r>
              <a:rPr lang="en-US" sz="3600" i="1" dirty="0" smtClean="0">
                <a:latin typeface="Times New Roman" pitchFamily="18" charset="0"/>
                <a:cs typeface="Times New Roman" pitchFamily="18" charset="0"/>
              </a:rPr>
              <a:t>, </a:t>
            </a:r>
            <a:r>
              <a:rPr lang="en-US" sz="3600" b="1" i="1" dirty="0" err="1" smtClean="0">
                <a:solidFill>
                  <a:srgbClr val="FF0000"/>
                </a:solidFill>
                <a:latin typeface="Times New Roman" pitchFamily="18" charset="0"/>
                <a:cs typeface="Times New Roman" pitchFamily="18" charset="0"/>
              </a:rPr>
              <a:t>l</a:t>
            </a:r>
            <a:r>
              <a:rPr lang="en-US" sz="3600" i="1" dirty="0" err="1" smtClean="0">
                <a:latin typeface="Times New Roman" pitchFamily="18" charset="0"/>
                <a:cs typeface="Times New Roman" pitchFamily="18" charset="0"/>
              </a:rPr>
              <a:t>ập</a:t>
            </a:r>
            <a:r>
              <a:rPr lang="en-US" sz="3600" i="1" dirty="0" smtClean="0">
                <a:latin typeface="Times New Roman" pitchFamily="18" charset="0"/>
                <a:cs typeface="Times New Roman" pitchFamily="18" charset="0"/>
              </a:rPr>
              <a:t> </a:t>
            </a:r>
            <a:r>
              <a:rPr lang="en-US" sz="3600" b="1" i="1" err="1" smtClean="0">
                <a:solidFill>
                  <a:srgbClr val="FF0000"/>
                </a:solidFill>
                <a:latin typeface="Times New Roman" pitchFamily="18" charset="0"/>
                <a:cs typeface="Times New Roman" pitchFamily="18" charset="0"/>
              </a:rPr>
              <a:t>l</a:t>
            </a:r>
            <a:r>
              <a:rPr lang="en-US" sz="3600" i="1" err="1" smtClean="0">
                <a:latin typeface="Times New Roman" pitchFamily="18" charset="0"/>
                <a:cs typeface="Times New Roman" pitchFamily="18" charset="0"/>
              </a:rPr>
              <a:t>oè</a:t>
            </a:r>
            <a:r>
              <a:rPr lang="en-US" sz="3600" i="1" smtClean="0">
                <a:latin typeface="Times New Roman" pitchFamily="18" charset="0"/>
                <a:cs typeface="Times New Roman" pitchFamily="18" charset="0"/>
              </a:rPr>
              <a:t>, </a:t>
            </a:r>
            <a:r>
              <a:rPr lang="en-US" sz="3600" b="1" i="1" smtClean="0">
                <a:solidFill>
                  <a:srgbClr val="FF0000"/>
                </a:solidFill>
                <a:latin typeface="Times New Roman" pitchFamily="18" charset="0"/>
                <a:cs typeface="Times New Roman" pitchFamily="18" charset="0"/>
              </a:rPr>
              <a:t>l</a:t>
            </a:r>
            <a:r>
              <a:rPr lang="en-US" sz="3600" i="1" smtClean="0">
                <a:latin typeface="Times New Roman" pitchFamily="18" charset="0"/>
                <a:cs typeface="Times New Roman" pitchFamily="18" charset="0"/>
              </a:rPr>
              <a:t>ọ </a:t>
            </a:r>
            <a:r>
              <a:rPr lang="en-US" sz="3600" b="1" i="1" smtClean="0">
                <a:solidFill>
                  <a:srgbClr val="FF0000"/>
                </a:solidFill>
                <a:latin typeface="Times New Roman" pitchFamily="18" charset="0"/>
                <a:cs typeface="Times New Roman" pitchFamily="18" charset="0"/>
              </a:rPr>
              <a:t>l</a:t>
            </a:r>
            <a:r>
              <a:rPr lang="en-US" sz="3600" i="1" smtClean="0">
                <a:latin typeface="Times New Roman" pitchFamily="18" charset="0"/>
                <a:cs typeface="Times New Roman" pitchFamily="18" charset="0"/>
              </a:rPr>
              <a:t>em, </a:t>
            </a:r>
            <a:r>
              <a:rPr lang="en-US" sz="3600" b="1" i="1" smtClean="0">
                <a:solidFill>
                  <a:srgbClr val="FF0000"/>
                </a:solidFill>
                <a:latin typeface="Times New Roman" pitchFamily="18" charset="0"/>
                <a:cs typeface="Times New Roman" pitchFamily="18" charset="0"/>
              </a:rPr>
              <a:t>l</a:t>
            </a:r>
            <a:r>
              <a:rPr lang="en-US" sz="3600" i="1" smtClean="0">
                <a:latin typeface="Times New Roman" pitchFamily="18" charset="0"/>
                <a:cs typeface="Times New Roman" pitchFamily="18" charset="0"/>
              </a:rPr>
              <a:t>ấm </a:t>
            </a:r>
            <a:r>
              <a:rPr lang="en-US" sz="3600" b="1" i="1" smtClean="0">
                <a:solidFill>
                  <a:srgbClr val="FF0000"/>
                </a:solidFill>
                <a:latin typeface="Times New Roman" pitchFamily="18" charset="0"/>
                <a:cs typeface="Times New Roman" pitchFamily="18" charset="0"/>
              </a:rPr>
              <a:t>l</a:t>
            </a:r>
            <a:r>
              <a:rPr lang="en-US" sz="3600" i="1" smtClean="0">
                <a:latin typeface="Times New Roman" pitchFamily="18" charset="0"/>
                <a:cs typeface="Times New Roman" pitchFamily="18" charset="0"/>
              </a:rPr>
              <a:t>áp, </a:t>
            </a:r>
            <a:r>
              <a:rPr lang="en-US" sz="3600" b="1" i="1" smtClean="0">
                <a:solidFill>
                  <a:srgbClr val="FF0000"/>
                </a:solidFill>
                <a:latin typeface="Times New Roman" pitchFamily="18" charset="0"/>
                <a:cs typeface="Times New Roman" pitchFamily="18" charset="0"/>
              </a:rPr>
              <a:t>l</a:t>
            </a:r>
            <a:r>
              <a:rPr lang="en-US" sz="3600" i="1" smtClean="0">
                <a:latin typeface="Times New Roman" pitchFamily="18" charset="0"/>
                <a:cs typeface="Times New Roman" pitchFamily="18" charset="0"/>
              </a:rPr>
              <a:t>ớn </a:t>
            </a:r>
            <a:r>
              <a:rPr lang="en-US" sz="3600" b="1" i="1" smtClean="0">
                <a:solidFill>
                  <a:srgbClr val="FF0000"/>
                </a:solidFill>
                <a:latin typeface="Times New Roman" pitchFamily="18" charset="0"/>
                <a:cs typeface="Times New Roman" pitchFamily="18" charset="0"/>
              </a:rPr>
              <a:t>l</a:t>
            </a:r>
            <a:r>
              <a:rPr lang="en-US" sz="3600" i="1" smtClean="0">
                <a:latin typeface="Times New Roman" pitchFamily="18" charset="0"/>
                <a:cs typeface="Times New Roman" pitchFamily="18" charset="0"/>
              </a:rPr>
              <a:t>ao, </a:t>
            </a:r>
            <a:r>
              <a:rPr lang="en-US" sz="3600" b="1" i="1" smtClean="0">
                <a:solidFill>
                  <a:srgbClr val="FF0000"/>
                </a:solidFill>
                <a:latin typeface="Times New Roman" pitchFamily="18" charset="0"/>
                <a:cs typeface="Times New Roman" pitchFamily="18" charset="0"/>
              </a:rPr>
              <a:t>l</a:t>
            </a:r>
            <a:r>
              <a:rPr lang="en-US" sz="3600" i="1" smtClean="0">
                <a:latin typeface="Times New Roman" pitchFamily="18" charset="0"/>
                <a:cs typeface="Times New Roman" pitchFamily="18" charset="0"/>
              </a:rPr>
              <a:t>ộ </a:t>
            </a:r>
            <a:r>
              <a:rPr lang="en-US" sz="3600" b="1" i="1" smtClean="0">
                <a:solidFill>
                  <a:srgbClr val="FF0000"/>
                </a:solidFill>
                <a:latin typeface="Times New Roman" pitchFamily="18" charset="0"/>
                <a:cs typeface="Times New Roman" pitchFamily="18" charset="0"/>
              </a:rPr>
              <a:t>l</a:t>
            </a:r>
            <a:r>
              <a:rPr lang="en-US" sz="3600" i="1" smtClean="0">
                <a:latin typeface="Times New Roman" pitchFamily="18" charset="0"/>
                <a:cs typeface="Times New Roman" pitchFamily="18" charset="0"/>
              </a:rPr>
              <a:t>iễu, </a:t>
            </a:r>
            <a:r>
              <a:rPr lang="en-US" sz="3600" b="1" i="1" smtClean="0">
                <a:solidFill>
                  <a:srgbClr val="FF0000"/>
                </a:solidFill>
                <a:latin typeface="Times New Roman" pitchFamily="18" charset="0"/>
                <a:cs typeface="Times New Roman" pitchFamily="18" charset="0"/>
              </a:rPr>
              <a:t>l</a:t>
            </a:r>
            <a:r>
              <a:rPr lang="en-US" sz="3600" i="1" smtClean="0">
                <a:latin typeface="Times New Roman" pitchFamily="18" charset="0"/>
                <a:cs typeface="Times New Roman" pitchFamily="18" charset="0"/>
              </a:rPr>
              <a:t>ộng </a:t>
            </a:r>
            <a:r>
              <a:rPr lang="en-US" sz="3600" b="1" i="1" smtClean="0">
                <a:solidFill>
                  <a:srgbClr val="FF0000"/>
                </a:solidFill>
                <a:latin typeface="Times New Roman" pitchFamily="18" charset="0"/>
                <a:cs typeface="Times New Roman" pitchFamily="18" charset="0"/>
              </a:rPr>
              <a:t>l</a:t>
            </a:r>
            <a:r>
              <a:rPr lang="en-US" sz="3600" i="1" smtClean="0">
                <a:latin typeface="Times New Roman" pitchFamily="18" charset="0"/>
                <a:cs typeface="Times New Roman" pitchFamily="18" charset="0"/>
              </a:rPr>
              <a:t>ẫy…</a:t>
            </a:r>
            <a:endParaRPr lang="en-US" sz="3600" i="1" dirty="0">
              <a:latin typeface="Times New Roman" pitchFamily="18" charset="0"/>
              <a:cs typeface="Times New Roman" pitchFamily="18" charset="0"/>
            </a:endParaRPr>
          </a:p>
        </p:txBody>
      </p:sp>
    </p:spTree>
    <p:extLst>
      <p:ext uri="{BB962C8B-B14F-4D97-AF65-F5344CB8AC3E}">
        <p14:creationId xmlns:p14="http://schemas.microsoft.com/office/powerpoint/2010/main" val="138045677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animEffect transition="in" filter="fade">
                                      <p:cBhvr>
                                        <p:cTn id="9" dur="500"/>
                                        <p:tgtEl>
                                          <p:spTgt spid="15"/>
                                        </p:tgtEl>
                                      </p:cBhvr>
                                    </p:animEffect>
                                  </p:childTnLst>
                                </p:cTn>
                              </p:par>
                            </p:childTnLst>
                          </p:cTn>
                        </p:par>
                      </p:childTnLst>
                    </p:cTn>
                  </p:par>
                  <p:par>
                    <p:cTn id="10" fill="hold">
                      <p:stCondLst>
                        <p:cond delay="indefinite"/>
                      </p:stCondLst>
                      <p:childTnLst>
                        <p:par>
                          <p:cTn id="11" fill="hold">
                            <p:stCondLst>
                              <p:cond delay="0"/>
                            </p:stCondLst>
                            <p:childTnLst>
                              <p:par>
                                <p:cTn id="12" presetID="17" presetClass="entr" presetSubtype="10"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 calcmode="lin" valueType="num">
                                      <p:cBhvr>
                                        <p:cTn id="14" dur="500" fill="hold"/>
                                        <p:tgtEl>
                                          <p:spTgt spid="16"/>
                                        </p:tgtEl>
                                        <p:attrNameLst>
                                          <p:attrName>ppt_w</p:attrName>
                                        </p:attrNameLst>
                                      </p:cBhvr>
                                      <p:tavLst>
                                        <p:tav tm="0">
                                          <p:val>
                                            <p:fltVal val="0"/>
                                          </p:val>
                                        </p:tav>
                                        <p:tav tm="100000">
                                          <p:val>
                                            <p:strVal val="#ppt_w"/>
                                          </p:val>
                                        </p:tav>
                                      </p:tavLst>
                                    </p:anim>
                                    <p:anim calcmode="lin" valueType="num">
                                      <p:cBhvr>
                                        <p:cTn id="15" dur="500" fill="hold"/>
                                        <p:tgtEl>
                                          <p:spTgt spid="1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1" y="228600"/>
            <a:ext cx="8458200" cy="1200329"/>
          </a:xfrm>
          <a:prstGeom prst="rect">
            <a:avLst/>
          </a:prstGeom>
          <a:noFill/>
        </p:spPr>
        <p:txBody>
          <a:bodyPr wrap="square" lIns="91440" tIns="45720" rIns="91440" bIns="45720">
            <a:spAutoFit/>
          </a:bodyPr>
          <a:lstStyle/>
          <a:p>
            <a:pPr algn="just"/>
            <a:r>
              <a:rPr lang="en-US" sz="3600" b="1" cap="none" spc="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2a.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Tìm</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các</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tính</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từ</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có</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hai</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tiếng</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đều</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bắt</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dirty="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đầu</a:t>
            </a:r>
            <a:r>
              <a:rPr lang="en-US" sz="3600" b="1" cap="none" spc="0" dirty="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cap="none" spc="0" err="1"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bằng</a:t>
            </a:r>
            <a:r>
              <a:rPr lang="en-US" sz="3600" b="1" cap="none" spc="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a:t>
            </a:r>
            <a:r>
              <a:rPr lang="en-US" sz="3600" b="1" i="1" dirty="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n</a:t>
            </a:r>
            <a:r>
              <a:rPr lang="en-US" sz="3600" b="1" cap="none" spc="0" smtClean="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a:t>
            </a:r>
            <a:endParaRPr lang="en-US" sz="3600" b="1" cap="none" spc="0" dirty="0" smtClean="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6" name="TextBox 5"/>
          <p:cNvSpPr txBox="1"/>
          <p:nvPr/>
        </p:nvSpPr>
        <p:spPr>
          <a:xfrm>
            <a:off x="380999" y="2057400"/>
            <a:ext cx="8305801" cy="2800767"/>
          </a:xfrm>
          <a:prstGeom prst="rect">
            <a:avLst/>
          </a:prstGeom>
          <a:noFill/>
        </p:spPr>
        <p:txBody>
          <a:bodyPr wrap="square" rtlCol="0">
            <a:spAutoFit/>
          </a:bodyPr>
          <a:lstStyle/>
          <a:p>
            <a:r>
              <a:rPr lang="en-US" sz="4400">
                <a:latin typeface="Times New Roman" pitchFamily="18" charset="0"/>
                <a:cs typeface="Times New Roman" pitchFamily="18" charset="0"/>
              </a:rPr>
              <a:t>n</a:t>
            </a:r>
            <a:r>
              <a:rPr lang="en-US" sz="4400" smtClean="0">
                <a:latin typeface="Times New Roman" pitchFamily="18" charset="0"/>
                <a:cs typeface="Times New Roman" pitchFamily="18" charset="0"/>
              </a:rPr>
              <a:t>óng nảy, nặng nề, não nùng, năng nổ, non nớt, nõn nà, nông nổi, no nê, náo nức, nô nức, nỉ non, năn nỉ, …</a:t>
            </a:r>
            <a:endParaRPr lang="en-US" sz="4400">
              <a:latin typeface="Times New Roman" pitchFamily="18" charset="0"/>
              <a:cs typeface="Times New Roman" pitchFamily="18" charset="0"/>
            </a:endParaRPr>
          </a:p>
        </p:txBody>
      </p:sp>
    </p:spTree>
    <p:extLst>
      <p:ext uri="{BB962C8B-B14F-4D97-AF65-F5344CB8AC3E}">
        <p14:creationId xmlns:p14="http://schemas.microsoft.com/office/powerpoint/2010/main" val="467380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1" y="125194"/>
            <a:ext cx="8458200" cy="646331"/>
          </a:xfrm>
          <a:prstGeom prst="rect">
            <a:avLst/>
          </a:prstGeom>
          <a:noFill/>
        </p:spPr>
        <p:txBody>
          <a:bodyPr wrap="square" lIns="91440" tIns="45720" rIns="91440" bIns="45720">
            <a:spAutoFit/>
          </a:bodyPr>
          <a:lstStyle/>
          <a:p>
            <a:pPr algn="just"/>
            <a:r>
              <a:rPr lang="en-US" sz="3600" b="1" cap="none" spc="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2b. Điền vào ô trống tiếng có âm </a:t>
            </a:r>
            <a:r>
              <a:rPr lang="en-US" sz="3600" b="1" cap="none" spc="0" smtClean="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i</a:t>
            </a:r>
            <a:r>
              <a:rPr lang="en-US" sz="3600" b="1" cap="none" spc="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 hay </a:t>
            </a:r>
            <a:r>
              <a:rPr lang="en-US" sz="3600" b="1" cap="none" spc="0" smtClean="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iê</a:t>
            </a:r>
            <a:r>
              <a:rPr lang="en-US" sz="3600" b="1" cap="none" spc="0" smtClean="0">
                <a:ln w="1905"/>
                <a:solidFill>
                  <a:srgbClr val="006600"/>
                </a:solidFill>
                <a:effectLst>
                  <a:innerShdw blurRad="69850" dist="43180" dir="5400000">
                    <a:srgbClr val="000000">
                      <a:alpha val="65000"/>
                    </a:srgbClr>
                  </a:innerShdw>
                </a:effectLst>
                <a:latin typeface="Times New Roman" pitchFamily="18" charset="0"/>
                <a:cs typeface="Times New Roman" pitchFamily="18" charset="0"/>
              </a:rPr>
              <a:t>?</a:t>
            </a:r>
            <a:endParaRPr lang="en-US" sz="3600" b="1" cap="none" spc="0" dirty="0" smtClean="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6" name="TextBox 5"/>
          <p:cNvSpPr txBox="1"/>
          <p:nvPr/>
        </p:nvSpPr>
        <p:spPr>
          <a:xfrm>
            <a:off x="304800" y="1371600"/>
            <a:ext cx="8686800" cy="5016758"/>
          </a:xfrm>
          <a:prstGeom prst="rect">
            <a:avLst/>
          </a:prstGeom>
          <a:noFill/>
        </p:spPr>
        <p:txBody>
          <a:bodyPr wrap="square" rtlCol="0">
            <a:spAutoFit/>
          </a:bodyPr>
          <a:lstStyle/>
          <a:p>
            <a:r>
              <a:rPr lang="en-US" sz="4000" smtClean="0">
                <a:latin typeface="Times New Roman" pitchFamily="18" charset="0"/>
                <a:cs typeface="Times New Roman" pitchFamily="18" charset="0"/>
              </a:rPr>
              <a:t>Ê- đi- xơn rất               khắc với bản thân. Để có được bất kỳ một phát           , ông cũng          trì làm hết thí             này đến thí             khác cho tới khi đạt kết quả. Khi            cứu về ắc quy, ông thí          tới 5000 lần. Khi tìm vật liệu làm dây tóc cho bóng          , con số thí             lên đến 8000 lần.</a:t>
            </a:r>
            <a:endParaRPr lang="en-US" sz="4000">
              <a:latin typeface="Times New Roman" pitchFamily="18" charset="0"/>
              <a:cs typeface="Times New Roman" pitchFamily="18" charset="0"/>
            </a:endParaRPr>
          </a:p>
        </p:txBody>
      </p:sp>
      <p:sp>
        <p:nvSpPr>
          <p:cNvPr id="2" name="Rectangle 1"/>
          <p:cNvSpPr/>
          <p:nvPr/>
        </p:nvSpPr>
        <p:spPr>
          <a:xfrm>
            <a:off x="3581400" y="1628775"/>
            <a:ext cx="1066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6324600" y="2286000"/>
            <a:ext cx="1066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524000" y="2819400"/>
            <a:ext cx="1066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 </a:t>
            </a:r>
            <a:endParaRPr lang="en-US"/>
          </a:p>
        </p:txBody>
      </p:sp>
      <p:sp>
        <p:nvSpPr>
          <p:cNvPr id="8" name="Rectangle 7"/>
          <p:cNvSpPr/>
          <p:nvPr/>
        </p:nvSpPr>
        <p:spPr>
          <a:xfrm>
            <a:off x="5715000" y="2819400"/>
            <a:ext cx="1066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 </a:t>
            </a:r>
            <a:endParaRPr lang="en-US"/>
          </a:p>
        </p:txBody>
      </p:sp>
      <p:sp>
        <p:nvSpPr>
          <p:cNvPr id="9" name="Rectangle 8"/>
          <p:cNvSpPr/>
          <p:nvPr/>
        </p:nvSpPr>
        <p:spPr>
          <a:xfrm>
            <a:off x="1181100" y="3429000"/>
            <a:ext cx="1066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 </a:t>
            </a:r>
            <a:endParaRPr lang="en-US"/>
          </a:p>
        </p:txBody>
      </p:sp>
      <p:sp>
        <p:nvSpPr>
          <p:cNvPr id="10" name="Rectangle 9"/>
          <p:cNvSpPr/>
          <p:nvPr/>
        </p:nvSpPr>
        <p:spPr>
          <a:xfrm>
            <a:off x="1333500" y="4038600"/>
            <a:ext cx="1066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 </a:t>
            </a:r>
            <a:endParaRPr lang="en-US"/>
          </a:p>
        </p:txBody>
      </p:sp>
      <p:sp>
        <p:nvSpPr>
          <p:cNvPr id="11" name="Rectangle 10"/>
          <p:cNvSpPr/>
          <p:nvPr/>
        </p:nvSpPr>
        <p:spPr>
          <a:xfrm>
            <a:off x="7391400" y="4038600"/>
            <a:ext cx="1066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 </a:t>
            </a:r>
            <a:endParaRPr lang="en-US"/>
          </a:p>
        </p:txBody>
      </p:sp>
      <p:sp>
        <p:nvSpPr>
          <p:cNvPr id="12" name="Rectangle 11"/>
          <p:cNvSpPr/>
          <p:nvPr/>
        </p:nvSpPr>
        <p:spPr>
          <a:xfrm>
            <a:off x="2400300" y="5334000"/>
            <a:ext cx="1066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 </a:t>
            </a:r>
            <a:endParaRPr lang="en-US"/>
          </a:p>
        </p:txBody>
      </p:sp>
      <p:sp>
        <p:nvSpPr>
          <p:cNvPr id="13" name="Rectangle 12"/>
          <p:cNvSpPr/>
          <p:nvPr/>
        </p:nvSpPr>
        <p:spPr>
          <a:xfrm>
            <a:off x="6096000" y="5257800"/>
            <a:ext cx="1066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 </a:t>
            </a:r>
            <a:endParaRPr lang="en-US"/>
          </a:p>
        </p:txBody>
      </p:sp>
      <p:sp>
        <p:nvSpPr>
          <p:cNvPr id="3" name="TextBox 2"/>
          <p:cNvSpPr txBox="1"/>
          <p:nvPr/>
        </p:nvSpPr>
        <p:spPr>
          <a:xfrm>
            <a:off x="3238500" y="1371600"/>
            <a:ext cx="1943100" cy="707886"/>
          </a:xfrm>
          <a:prstGeom prst="rect">
            <a:avLst/>
          </a:prstGeom>
          <a:noFill/>
        </p:spPr>
        <p:txBody>
          <a:bodyPr wrap="square" rtlCol="0">
            <a:spAutoFit/>
          </a:bodyPr>
          <a:lstStyle/>
          <a:p>
            <a:r>
              <a:rPr lang="en-US" sz="4000" smtClean="0">
                <a:solidFill>
                  <a:srgbClr val="FF0000"/>
                </a:solidFill>
                <a:latin typeface="Times New Roman" pitchFamily="18" charset="0"/>
                <a:cs typeface="Times New Roman" pitchFamily="18" charset="0"/>
              </a:rPr>
              <a:t>nghiêm</a:t>
            </a:r>
            <a:endParaRPr lang="en-US" sz="4000">
              <a:solidFill>
                <a:srgbClr val="FF0000"/>
              </a:solidFill>
              <a:latin typeface="Times New Roman" pitchFamily="18" charset="0"/>
              <a:cs typeface="Times New Roman" pitchFamily="18" charset="0"/>
            </a:endParaRPr>
          </a:p>
        </p:txBody>
      </p:sp>
      <p:sp>
        <p:nvSpPr>
          <p:cNvPr id="14" name="TextBox 13"/>
          <p:cNvSpPr txBox="1"/>
          <p:nvPr/>
        </p:nvSpPr>
        <p:spPr>
          <a:xfrm>
            <a:off x="6286500" y="1981200"/>
            <a:ext cx="1257300" cy="707886"/>
          </a:xfrm>
          <a:prstGeom prst="rect">
            <a:avLst/>
          </a:prstGeom>
          <a:noFill/>
        </p:spPr>
        <p:txBody>
          <a:bodyPr wrap="square" rtlCol="0">
            <a:spAutoFit/>
          </a:bodyPr>
          <a:lstStyle/>
          <a:p>
            <a:r>
              <a:rPr lang="en-US" sz="4000" smtClean="0">
                <a:solidFill>
                  <a:srgbClr val="FF0000"/>
                </a:solidFill>
                <a:latin typeface="Times New Roman" pitchFamily="18" charset="0"/>
                <a:cs typeface="Times New Roman" pitchFamily="18" charset="0"/>
              </a:rPr>
              <a:t>minh</a:t>
            </a:r>
            <a:endParaRPr lang="en-US" sz="4000">
              <a:solidFill>
                <a:srgbClr val="FF0000"/>
              </a:solidFill>
              <a:latin typeface="Times New Roman" pitchFamily="18" charset="0"/>
              <a:cs typeface="Times New Roman" pitchFamily="18" charset="0"/>
            </a:endParaRPr>
          </a:p>
        </p:txBody>
      </p:sp>
      <p:sp>
        <p:nvSpPr>
          <p:cNvPr id="15" name="TextBox 14"/>
          <p:cNvSpPr txBox="1"/>
          <p:nvPr/>
        </p:nvSpPr>
        <p:spPr>
          <a:xfrm>
            <a:off x="1447800" y="2590800"/>
            <a:ext cx="1257300" cy="707886"/>
          </a:xfrm>
          <a:prstGeom prst="rect">
            <a:avLst/>
          </a:prstGeom>
          <a:noFill/>
        </p:spPr>
        <p:txBody>
          <a:bodyPr wrap="square" rtlCol="0">
            <a:spAutoFit/>
          </a:bodyPr>
          <a:lstStyle/>
          <a:p>
            <a:r>
              <a:rPr lang="en-US" sz="4000" smtClean="0">
                <a:solidFill>
                  <a:srgbClr val="FF0000"/>
                </a:solidFill>
                <a:latin typeface="Times New Roman" pitchFamily="18" charset="0"/>
                <a:cs typeface="Times New Roman" pitchFamily="18" charset="0"/>
              </a:rPr>
              <a:t>kiên</a:t>
            </a:r>
            <a:endParaRPr lang="en-US" sz="4000">
              <a:solidFill>
                <a:srgbClr val="FF0000"/>
              </a:solidFill>
              <a:latin typeface="Times New Roman" pitchFamily="18" charset="0"/>
              <a:cs typeface="Times New Roman" pitchFamily="18" charset="0"/>
            </a:endParaRPr>
          </a:p>
        </p:txBody>
      </p:sp>
      <p:sp>
        <p:nvSpPr>
          <p:cNvPr id="16" name="TextBox 15"/>
          <p:cNvSpPr txBox="1"/>
          <p:nvPr/>
        </p:nvSpPr>
        <p:spPr>
          <a:xfrm>
            <a:off x="5762625" y="5029200"/>
            <a:ext cx="1905000" cy="707886"/>
          </a:xfrm>
          <a:prstGeom prst="rect">
            <a:avLst/>
          </a:prstGeom>
          <a:noFill/>
        </p:spPr>
        <p:txBody>
          <a:bodyPr wrap="square" rtlCol="0">
            <a:spAutoFit/>
          </a:bodyPr>
          <a:lstStyle/>
          <a:p>
            <a:r>
              <a:rPr lang="en-US" sz="4000">
                <a:solidFill>
                  <a:srgbClr val="FF0000"/>
                </a:solidFill>
                <a:latin typeface="Times New Roman" pitchFamily="18" charset="0"/>
                <a:cs typeface="Times New Roman" pitchFamily="18" charset="0"/>
              </a:rPr>
              <a:t>n</a:t>
            </a:r>
            <a:r>
              <a:rPr lang="en-US" sz="4000" smtClean="0">
                <a:solidFill>
                  <a:srgbClr val="FF0000"/>
                </a:solidFill>
                <a:latin typeface="Times New Roman" pitchFamily="18" charset="0"/>
                <a:cs typeface="Times New Roman" pitchFamily="18" charset="0"/>
              </a:rPr>
              <a:t>ghiệm</a:t>
            </a:r>
            <a:endParaRPr lang="en-US" sz="4000">
              <a:solidFill>
                <a:srgbClr val="FF0000"/>
              </a:solidFill>
              <a:latin typeface="Times New Roman" pitchFamily="18" charset="0"/>
              <a:cs typeface="Times New Roman" pitchFamily="18" charset="0"/>
            </a:endParaRPr>
          </a:p>
        </p:txBody>
      </p:sp>
      <p:sp>
        <p:nvSpPr>
          <p:cNvPr id="17" name="TextBox 16"/>
          <p:cNvSpPr txBox="1"/>
          <p:nvPr/>
        </p:nvSpPr>
        <p:spPr>
          <a:xfrm>
            <a:off x="1143000" y="3810000"/>
            <a:ext cx="1943100" cy="707886"/>
          </a:xfrm>
          <a:prstGeom prst="rect">
            <a:avLst/>
          </a:prstGeom>
          <a:noFill/>
        </p:spPr>
        <p:txBody>
          <a:bodyPr wrap="square" rtlCol="0">
            <a:spAutoFit/>
          </a:bodyPr>
          <a:lstStyle/>
          <a:p>
            <a:r>
              <a:rPr lang="en-US" sz="4000" smtClean="0">
                <a:solidFill>
                  <a:srgbClr val="FF0000"/>
                </a:solidFill>
                <a:latin typeface="Times New Roman" pitchFamily="18" charset="0"/>
                <a:cs typeface="Times New Roman" pitchFamily="18" charset="0"/>
              </a:rPr>
              <a:t>nghiên</a:t>
            </a:r>
            <a:endParaRPr lang="en-US" sz="4000">
              <a:solidFill>
                <a:srgbClr val="FF0000"/>
              </a:solidFill>
              <a:latin typeface="Times New Roman" pitchFamily="18" charset="0"/>
              <a:cs typeface="Times New Roman" pitchFamily="18" charset="0"/>
            </a:endParaRPr>
          </a:p>
        </p:txBody>
      </p:sp>
      <p:sp>
        <p:nvSpPr>
          <p:cNvPr id="18" name="TextBox 17"/>
          <p:cNvSpPr txBox="1"/>
          <p:nvPr/>
        </p:nvSpPr>
        <p:spPr>
          <a:xfrm>
            <a:off x="2362200" y="5029200"/>
            <a:ext cx="1257300" cy="707886"/>
          </a:xfrm>
          <a:prstGeom prst="rect">
            <a:avLst/>
          </a:prstGeom>
          <a:noFill/>
        </p:spPr>
        <p:txBody>
          <a:bodyPr wrap="square" rtlCol="0">
            <a:spAutoFit/>
          </a:bodyPr>
          <a:lstStyle/>
          <a:p>
            <a:r>
              <a:rPr lang="vi-VN" sz="4000" smtClean="0">
                <a:solidFill>
                  <a:srgbClr val="FF0000"/>
                </a:solidFill>
                <a:latin typeface="Times New Roman" pitchFamily="18" charset="0"/>
                <a:cs typeface="Times New Roman" pitchFamily="18" charset="0"/>
              </a:rPr>
              <a:t>điệ</a:t>
            </a:r>
            <a:r>
              <a:rPr lang="en-US" sz="4000" smtClean="0">
                <a:solidFill>
                  <a:srgbClr val="FF0000"/>
                </a:solidFill>
                <a:latin typeface="Times New Roman" pitchFamily="18" charset="0"/>
                <a:cs typeface="Times New Roman" pitchFamily="18" charset="0"/>
              </a:rPr>
              <a:t>n</a:t>
            </a:r>
            <a:endParaRPr lang="en-US" sz="4000">
              <a:solidFill>
                <a:srgbClr val="FF0000"/>
              </a:solidFill>
              <a:latin typeface="Times New Roman" pitchFamily="18" charset="0"/>
              <a:cs typeface="Times New Roman" pitchFamily="18" charset="0"/>
            </a:endParaRPr>
          </a:p>
        </p:txBody>
      </p:sp>
      <p:sp>
        <p:nvSpPr>
          <p:cNvPr id="19" name="TextBox 18"/>
          <p:cNvSpPr txBox="1"/>
          <p:nvPr/>
        </p:nvSpPr>
        <p:spPr>
          <a:xfrm>
            <a:off x="7162800" y="3810000"/>
            <a:ext cx="1905000" cy="707886"/>
          </a:xfrm>
          <a:prstGeom prst="rect">
            <a:avLst/>
          </a:prstGeom>
          <a:noFill/>
        </p:spPr>
        <p:txBody>
          <a:bodyPr wrap="square" rtlCol="0">
            <a:spAutoFit/>
          </a:bodyPr>
          <a:lstStyle/>
          <a:p>
            <a:r>
              <a:rPr lang="en-US" sz="4000">
                <a:solidFill>
                  <a:srgbClr val="FF0000"/>
                </a:solidFill>
                <a:latin typeface="Times New Roman" pitchFamily="18" charset="0"/>
                <a:cs typeface="Times New Roman" pitchFamily="18" charset="0"/>
              </a:rPr>
              <a:t>n</a:t>
            </a:r>
            <a:r>
              <a:rPr lang="en-US" sz="4000" smtClean="0">
                <a:solidFill>
                  <a:srgbClr val="FF0000"/>
                </a:solidFill>
                <a:latin typeface="Times New Roman" pitchFamily="18" charset="0"/>
                <a:cs typeface="Times New Roman" pitchFamily="18" charset="0"/>
              </a:rPr>
              <a:t>ghiệm</a:t>
            </a:r>
            <a:endParaRPr lang="en-US" sz="4000">
              <a:solidFill>
                <a:srgbClr val="FF0000"/>
              </a:solidFill>
              <a:latin typeface="Times New Roman" pitchFamily="18" charset="0"/>
              <a:cs typeface="Times New Roman" pitchFamily="18" charset="0"/>
            </a:endParaRPr>
          </a:p>
        </p:txBody>
      </p:sp>
      <p:sp>
        <p:nvSpPr>
          <p:cNvPr id="20" name="TextBox 19"/>
          <p:cNvSpPr txBox="1"/>
          <p:nvPr/>
        </p:nvSpPr>
        <p:spPr>
          <a:xfrm>
            <a:off x="914400" y="3200400"/>
            <a:ext cx="1905000" cy="707886"/>
          </a:xfrm>
          <a:prstGeom prst="rect">
            <a:avLst/>
          </a:prstGeom>
          <a:noFill/>
        </p:spPr>
        <p:txBody>
          <a:bodyPr wrap="square" rtlCol="0">
            <a:spAutoFit/>
          </a:bodyPr>
          <a:lstStyle/>
          <a:p>
            <a:r>
              <a:rPr lang="en-US" sz="4000">
                <a:solidFill>
                  <a:srgbClr val="FF0000"/>
                </a:solidFill>
                <a:latin typeface="Times New Roman" pitchFamily="18" charset="0"/>
                <a:cs typeface="Times New Roman" pitchFamily="18" charset="0"/>
              </a:rPr>
              <a:t>n</a:t>
            </a:r>
            <a:r>
              <a:rPr lang="en-US" sz="4000" smtClean="0">
                <a:solidFill>
                  <a:srgbClr val="FF0000"/>
                </a:solidFill>
                <a:latin typeface="Times New Roman" pitchFamily="18" charset="0"/>
                <a:cs typeface="Times New Roman" pitchFamily="18" charset="0"/>
              </a:rPr>
              <a:t>ghiệm</a:t>
            </a:r>
            <a:endParaRPr lang="en-US" sz="4000">
              <a:solidFill>
                <a:srgbClr val="FF0000"/>
              </a:solidFill>
              <a:latin typeface="Times New Roman" pitchFamily="18" charset="0"/>
              <a:cs typeface="Times New Roman" pitchFamily="18" charset="0"/>
            </a:endParaRPr>
          </a:p>
        </p:txBody>
      </p:sp>
      <p:sp>
        <p:nvSpPr>
          <p:cNvPr id="21" name="TextBox 20"/>
          <p:cNvSpPr txBox="1"/>
          <p:nvPr/>
        </p:nvSpPr>
        <p:spPr>
          <a:xfrm>
            <a:off x="5391150" y="2578239"/>
            <a:ext cx="1905000" cy="707886"/>
          </a:xfrm>
          <a:prstGeom prst="rect">
            <a:avLst/>
          </a:prstGeom>
          <a:noFill/>
        </p:spPr>
        <p:txBody>
          <a:bodyPr wrap="square" rtlCol="0">
            <a:spAutoFit/>
          </a:bodyPr>
          <a:lstStyle/>
          <a:p>
            <a:r>
              <a:rPr lang="en-US" sz="4000" smtClean="0">
                <a:solidFill>
                  <a:srgbClr val="FF0000"/>
                </a:solidFill>
                <a:latin typeface="Times New Roman" pitchFamily="18" charset="0"/>
                <a:cs typeface="Times New Roman" pitchFamily="18" charset="0"/>
              </a:rPr>
              <a:t>nghiệm  </a:t>
            </a:r>
            <a:endParaRPr lang="en-US" sz="400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843516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4" fill="hold" grpId="0" nodeType="clickEffect">
                                  <p:stCondLst>
                                    <p:cond delay="0"/>
                                  </p:stCondLst>
                                  <p:childTnLst>
                                    <p:animEffect transition="out" filter="wipe(down)">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par>
                                <p:cTn id="8" presetID="6" presetClass="entr" presetSubtype="16"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circle(in)">
                                      <p:cBhvr>
                                        <p:cTn id="10" dur="2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xit" presetSubtype="32" fill="hold" grpId="0" nodeType="clickEffect">
                                  <p:stCondLst>
                                    <p:cond delay="0"/>
                                  </p:stCondLst>
                                  <p:childTnLst>
                                    <p:animEffect transition="out" filter="circle(out)">
                                      <p:cBhvr>
                                        <p:cTn id="14" dur="2000"/>
                                        <p:tgtEl>
                                          <p:spTgt spid="5"/>
                                        </p:tgtEl>
                                      </p:cBhvr>
                                    </p:animEffect>
                                    <p:set>
                                      <p:cBhvr>
                                        <p:cTn id="15" dur="1" fill="hold">
                                          <p:stCondLst>
                                            <p:cond delay="1999"/>
                                          </p:stCondLst>
                                        </p:cTn>
                                        <p:tgtEl>
                                          <p:spTgt spid="5"/>
                                        </p:tgtEl>
                                        <p:attrNameLst>
                                          <p:attrName>style.visibility</p:attrName>
                                        </p:attrNameLst>
                                      </p:cBhvr>
                                      <p:to>
                                        <p:strVal val="hidden"/>
                                      </p:to>
                                    </p:set>
                                  </p:childTnLst>
                                </p:cTn>
                              </p:par>
                              <p:par>
                                <p:cTn id="16" presetID="10" presetClass="entr" presetSubtype="0"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grpId="0" nodeType="clickEffect">
                                  <p:stCondLst>
                                    <p:cond delay="0"/>
                                  </p:stCondLst>
                                  <p:childTnLst>
                                    <p:animEffect transition="out" filter="fade">
                                      <p:cBhvr>
                                        <p:cTn id="22" dur="500"/>
                                        <p:tgtEl>
                                          <p:spTgt spid="7"/>
                                        </p:tgtEl>
                                      </p:cBhvr>
                                    </p:animEffect>
                                    <p:set>
                                      <p:cBhvr>
                                        <p:cTn id="23" dur="1" fill="hold">
                                          <p:stCondLst>
                                            <p:cond delay="499"/>
                                          </p:stCondLst>
                                        </p:cTn>
                                        <p:tgtEl>
                                          <p:spTgt spid="7"/>
                                        </p:tgtEl>
                                        <p:attrNameLst>
                                          <p:attrName>style.visibility</p:attrName>
                                        </p:attrNameLst>
                                      </p:cBhvr>
                                      <p:to>
                                        <p:strVal val="hidden"/>
                                      </p:to>
                                    </p:set>
                                  </p:childTnLst>
                                </p:cTn>
                              </p:par>
                              <p:par>
                                <p:cTn id="24" presetID="6" presetClass="entr" presetSubtype="16" fill="hold" grpId="0" nodeType="with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circle(in)">
                                      <p:cBhvr>
                                        <p:cTn id="26" dur="20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8"/>
                                        </p:tgtEl>
                                      </p:cBhvr>
                                    </p:animEffect>
                                    <p:set>
                                      <p:cBhvr>
                                        <p:cTn id="31" dur="1" fill="hold">
                                          <p:stCondLst>
                                            <p:cond delay="499"/>
                                          </p:stCondLst>
                                        </p:cTn>
                                        <p:tgtEl>
                                          <p:spTgt spid="8"/>
                                        </p:tgtEl>
                                        <p:attrNameLst>
                                          <p:attrName>style.visibility</p:attrName>
                                        </p:attrNameLst>
                                      </p:cBhvr>
                                      <p:to>
                                        <p:strVal val="hidden"/>
                                      </p:to>
                                    </p:set>
                                  </p:childTnLst>
                                </p:cTn>
                              </p:par>
                              <p:par>
                                <p:cTn id="32" presetID="6" presetClass="entr" presetSubtype="16" fill="hold" grpId="0" nodeType="withEffect">
                                  <p:stCondLst>
                                    <p:cond delay="0"/>
                                  </p:stCondLst>
                                  <p:childTnLst>
                                    <p:set>
                                      <p:cBhvr>
                                        <p:cTn id="33" dur="1" fill="hold">
                                          <p:stCondLst>
                                            <p:cond delay="0"/>
                                          </p:stCondLst>
                                        </p:cTn>
                                        <p:tgtEl>
                                          <p:spTgt spid="21"/>
                                        </p:tgtEl>
                                        <p:attrNameLst>
                                          <p:attrName>style.visibility</p:attrName>
                                        </p:attrNameLst>
                                      </p:cBhvr>
                                      <p:to>
                                        <p:strVal val="visible"/>
                                      </p:to>
                                    </p:set>
                                    <p:animEffect transition="in" filter="circle(in)">
                                      <p:cBhvr>
                                        <p:cTn id="34" dur="2000"/>
                                        <p:tgtEl>
                                          <p:spTgt spid="21"/>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0" nodeType="clickEffect">
                                  <p:stCondLst>
                                    <p:cond delay="0"/>
                                  </p:stCondLst>
                                  <p:childTnLst>
                                    <p:animEffect transition="out" filter="fade">
                                      <p:cBhvr>
                                        <p:cTn id="38" dur="500"/>
                                        <p:tgtEl>
                                          <p:spTgt spid="9"/>
                                        </p:tgtEl>
                                      </p:cBhvr>
                                    </p:animEffect>
                                    <p:set>
                                      <p:cBhvr>
                                        <p:cTn id="39" dur="1" fill="hold">
                                          <p:stCondLst>
                                            <p:cond delay="499"/>
                                          </p:stCondLst>
                                        </p:cTn>
                                        <p:tgtEl>
                                          <p:spTgt spid="9"/>
                                        </p:tgtEl>
                                        <p:attrNameLst>
                                          <p:attrName>style.visibility</p:attrName>
                                        </p:attrNameLst>
                                      </p:cBhvr>
                                      <p:to>
                                        <p:strVal val="hidden"/>
                                      </p:to>
                                    </p:set>
                                  </p:childTnLst>
                                </p:cTn>
                              </p:par>
                              <p:par>
                                <p:cTn id="40" presetID="21" presetClass="entr" presetSubtype="1" fill="hold" grpId="0" nodeType="with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wheel(1)">
                                      <p:cBhvr>
                                        <p:cTn id="42" dur="20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0" nodeType="clickEffect">
                                  <p:stCondLst>
                                    <p:cond delay="0"/>
                                  </p:stCondLst>
                                  <p:childTnLst>
                                    <p:animEffect transition="out" filter="fade">
                                      <p:cBhvr>
                                        <p:cTn id="46" dur="500"/>
                                        <p:tgtEl>
                                          <p:spTgt spid="10"/>
                                        </p:tgtEl>
                                      </p:cBhvr>
                                    </p:animEffect>
                                    <p:set>
                                      <p:cBhvr>
                                        <p:cTn id="47" dur="1" fill="hold">
                                          <p:stCondLst>
                                            <p:cond delay="499"/>
                                          </p:stCondLst>
                                        </p:cTn>
                                        <p:tgtEl>
                                          <p:spTgt spid="10"/>
                                        </p:tgtEl>
                                        <p:attrNameLst>
                                          <p:attrName>style.visibility</p:attrName>
                                        </p:attrNameLst>
                                      </p:cBhvr>
                                      <p:to>
                                        <p:strVal val="hidden"/>
                                      </p:to>
                                    </p:set>
                                  </p:childTnLst>
                                </p:cTn>
                              </p:par>
                              <p:par>
                                <p:cTn id="48" presetID="6" presetClass="entr" presetSubtype="16" fill="hold" grpId="0" nodeType="with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circle(in)">
                                      <p:cBhvr>
                                        <p:cTn id="50" dur="2000"/>
                                        <p:tgtEl>
                                          <p:spTgt spid="17"/>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grpId="0" nodeType="clickEffect">
                                  <p:stCondLst>
                                    <p:cond delay="0"/>
                                  </p:stCondLst>
                                  <p:childTnLst>
                                    <p:animEffect transition="out" filter="fade">
                                      <p:cBhvr>
                                        <p:cTn id="54" dur="500"/>
                                        <p:tgtEl>
                                          <p:spTgt spid="11"/>
                                        </p:tgtEl>
                                      </p:cBhvr>
                                    </p:animEffect>
                                    <p:set>
                                      <p:cBhvr>
                                        <p:cTn id="55" dur="1" fill="hold">
                                          <p:stCondLst>
                                            <p:cond delay="499"/>
                                          </p:stCondLst>
                                        </p:cTn>
                                        <p:tgtEl>
                                          <p:spTgt spid="11"/>
                                        </p:tgtEl>
                                        <p:attrNameLst>
                                          <p:attrName>style.visibility</p:attrName>
                                        </p:attrNameLst>
                                      </p:cBhvr>
                                      <p:to>
                                        <p:strVal val="hidden"/>
                                      </p:to>
                                    </p:set>
                                  </p:childTnLst>
                                </p:cTn>
                              </p:par>
                              <p:par>
                                <p:cTn id="56" presetID="6" presetClass="entr" presetSubtype="16" fill="hold" grpId="0" nodeType="with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circle(in)">
                                      <p:cBhvr>
                                        <p:cTn id="58" dur="2000"/>
                                        <p:tgtEl>
                                          <p:spTgt spid="19"/>
                                        </p:tgtEl>
                                      </p:cBhvr>
                                    </p:animEffect>
                                  </p:childTnLst>
                                </p:cTn>
                              </p:par>
                            </p:childTnLst>
                          </p:cTn>
                        </p:par>
                      </p:childTnLst>
                    </p:cTn>
                  </p:par>
                  <p:par>
                    <p:cTn id="59" fill="hold">
                      <p:stCondLst>
                        <p:cond delay="indefinite"/>
                      </p:stCondLst>
                      <p:childTnLst>
                        <p:par>
                          <p:cTn id="60" fill="hold">
                            <p:stCondLst>
                              <p:cond delay="0"/>
                            </p:stCondLst>
                            <p:childTnLst>
                              <p:par>
                                <p:cTn id="61" presetID="6" presetClass="exit" presetSubtype="32" fill="hold" grpId="0" nodeType="clickEffect">
                                  <p:stCondLst>
                                    <p:cond delay="0"/>
                                  </p:stCondLst>
                                  <p:childTnLst>
                                    <p:animEffect transition="out" filter="circle(out)">
                                      <p:cBhvr>
                                        <p:cTn id="62" dur="2000"/>
                                        <p:tgtEl>
                                          <p:spTgt spid="12"/>
                                        </p:tgtEl>
                                      </p:cBhvr>
                                    </p:animEffect>
                                    <p:set>
                                      <p:cBhvr>
                                        <p:cTn id="63" dur="1" fill="hold">
                                          <p:stCondLst>
                                            <p:cond delay="1999"/>
                                          </p:stCondLst>
                                        </p:cTn>
                                        <p:tgtEl>
                                          <p:spTgt spid="12"/>
                                        </p:tgtEl>
                                        <p:attrNameLst>
                                          <p:attrName>style.visibility</p:attrName>
                                        </p:attrNameLst>
                                      </p:cBhvr>
                                      <p:to>
                                        <p:strVal val="hidden"/>
                                      </p:to>
                                    </p:set>
                                  </p:childTnLst>
                                </p:cTn>
                              </p:par>
                              <p:par>
                                <p:cTn id="64" presetID="6" presetClass="entr" presetSubtype="16" fill="hold" grpId="0" nodeType="withEffect">
                                  <p:stCondLst>
                                    <p:cond delay="0"/>
                                  </p:stCondLst>
                                  <p:childTnLst>
                                    <p:set>
                                      <p:cBhvr>
                                        <p:cTn id="65" dur="1" fill="hold">
                                          <p:stCondLst>
                                            <p:cond delay="0"/>
                                          </p:stCondLst>
                                        </p:cTn>
                                        <p:tgtEl>
                                          <p:spTgt spid="18"/>
                                        </p:tgtEl>
                                        <p:attrNameLst>
                                          <p:attrName>style.visibility</p:attrName>
                                        </p:attrNameLst>
                                      </p:cBhvr>
                                      <p:to>
                                        <p:strVal val="visible"/>
                                      </p:to>
                                    </p:set>
                                    <p:animEffect transition="in" filter="circle(in)">
                                      <p:cBhvr>
                                        <p:cTn id="66" dur="2000"/>
                                        <p:tgtEl>
                                          <p:spTgt spid="18"/>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xit" presetSubtype="0" fill="hold" grpId="0" nodeType="clickEffect">
                                  <p:stCondLst>
                                    <p:cond delay="0"/>
                                  </p:stCondLst>
                                  <p:childTnLst>
                                    <p:animEffect transition="out" filter="fade">
                                      <p:cBhvr>
                                        <p:cTn id="70" dur="500"/>
                                        <p:tgtEl>
                                          <p:spTgt spid="13"/>
                                        </p:tgtEl>
                                      </p:cBhvr>
                                    </p:animEffect>
                                    <p:set>
                                      <p:cBhvr>
                                        <p:cTn id="71" dur="1" fill="hold">
                                          <p:stCondLst>
                                            <p:cond delay="499"/>
                                          </p:stCondLst>
                                        </p:cTn>
                                        <p:tgtEl>
                                          <p:spTgt spid="13"/>
                                        </p:tgtEl>
                                        <p:attrNameLst>
                                          <p:attrName>style.visibility</p:attrName>
                                        </p:attrNameLst>
                                      </p:cBhvr>
                                      <p:to>
                                        <p:strVal val="hidden"/>
                                      </p:to>
                                    </p:set>
                                  </p:childTnLst>
                                </p:cTn>
                              </p:par>
                              <p:par>
                                <p:cTn id="72" presetID="6" presetClass="entr" presetSubtype="16" fill="hold" grpId="0" nodeType="withEffect">
                                  <p:stCondLst>
                                    <p:cond delay="0"/>
                                  </p:stCondLst>
                                  <p:childTnLst>
                                    <p:set>
                                      <p:cBhvr>
                                        <p:cTn id="73" dur="1" fill="hold">
                                          <p:stCondLst>
                                            <p:cond delay="0"/>
                                          </p:stCondLst>
                                        </p:cTn>
                                        <p:tgtEl>
                                          <p:spTgt spid="16"/>
                                        </p:tgtEl>
                                        <p:attrNameLst>
                                          <p:attrName>style.visibility</p:attrName>
                                        </p:attrNameLst>
                                      </p:cBhvr>
                                      <p:to>
                                        <p:strVal val="visible"/>
                                      </p:to>
                                    </p:set>
                                    <p:animEffect transition="in" filter="circle(in)">
                                      <p:cBhvr>
                                        <p:cTn id="74"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7" grpId="0" animBg="1"/>
      <p:bldP spid="8" grpId="0" animBg="1"/>
      <p:bldP spid="9" grpId="0" animBg="1"/>
      <p:bldP spid="10" grpId="0" animBg="1"/>
      <p:bldP spid="11" grpId="0" animBg="1"/>
      <p:bldP spid="12" grpId="0" animBg="1"/>
      <p:bldP spid="13" grpId="0" animBg="1"/>
      <p:bldP spid="3" grpId="0"/>
      <p:bldP spid="14" grpId="0"/>
      <p:bldP spid="15" grpId="0"/>
      <p:bldP spid="16" grpId="0"/>
      <p:bldP spid="17" grpId="0"/>
      <p:bldP spid="18" grpId="0"/>
      <p:bldP spid="19" grpId="0"/>
      <p:bldP spid="20" grpId="0"/>
      <p:bldP spid="21"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 - &amp;quot;PHÒNG GIÁO DỤC VÀ ĐÀO TẠO QUẬN LONG BIÊN TRƯỜNG TIỂU HỌC ÁI MỘ B&amp;quot;&quot;/&gt;&lt;property id=&quot;20307&quot; value=&quot;256&quot;/&gt;&lt;/object&gt;&lt;object type=&quot;3&quot; unique_id=&quot;10005&quot;&gt;&lt;property id=&quot;20148&quot; value=&quot;5&quot;/&gt;&lt;property id=&quot;20300&quot; value=&quot;Slide 3&quot;/&gt;&lt;property id=&quot;20307&quot; value=&quot;269&quot;/&gt;&lt;/object&gt;&lt;object type=&quot;3&quot; unique_id=&quot;10008&quot;&gt;&lt;property id=&quot;20148&quot; value=&quot;5&quot;/&gt;&lt;property id=&quot;20300&quot; value=&quot;Slide 4&quot;/&gt;&lt;property id=&quot;20307&quot; value=&quot;266&quot;/&gt;&lt;/object&gt;&lt;object type=&quot;3&quot; unique_id=&quot;10009&quot;&gt;&lt;property id=&quot;20148&quot; value=&quot;5&quot;/&gt;&lt;property id=&quot;20300&quot; value=&quot;Slide 7&quot;/&gt;&lt;property id=&quot;20307&quot; value=&quot;261&quot;/&gt;&lt;/object&gt;&lt;object type=&quot;3&quot; unique_id=&quot;10011&quot;&gt;&lt;property id=&quot;20148&quot; value=&quot;5&quot;/&gt;&lt;property id=&quot;20300&quot; value=&quot;Slide 10&quot;/&gt;&lt;property id=&quot;20307&quot; value=&quot;276&quot;/&gt;&lt;/object&gt;&lt;object type=&quot;3&quot; unique_id=&quot;10013&quot;&gt;&lt;property id=&quot;20148&quot; value=&quot;5&quot;/&gt;&lt;property id=&quot;20300&quot; value=&quot;Slide 11&quot;/&gt;&lt;property id=&quot;20307&quot; value=&quot;274&quot;/&gt;&lt;/object&gt;&lt;object type=&quot;3&quot; unique_id=&quot;10053&quot;&gt;&lt;property id=&quot;20148&quot; value=&quot;5&quot;/&gt;&lt;property id=&quot;20300&quot; value=&quot;Slide 2 - &amp;quot;BÀI CŨ Điền ch hoặc tr vào chỗ trống&amp;quot;&quot;/&gt;&lt;property id=&quot;20307&quot; value=&quot;280&quot;/&gt;&lt;/object&gt;&lt;object type=&quot;3&quot; unique_id=&quot;10055&quot;&gt;&lt;property id=&quot;20148&quot; value=&quot;5&quot;/&gt;&lt;property id=&quot;20300&quot; value=&quot;Slide 5&quot;/&gt;&lt;property id=&quot;20307&quot; value=&quot;281&quot;/&gt;&lt;/object&gt;&lt;object type=&quot;3&quot; unique_id=&quot;10056&quot;&gt;&lt;property id=&quot;20148&quot; value=&quot;5&quot;/&gt;&lt;property id=&quot;20300&quot; value=&quot;Slide 6&quot;/&gt;&lt;property id=&quot;20307&quot; value=&quot;282&quot;/&gt;&lt;/object&gt;&lt;object type=&quot;3&quot; unique_id=&quot;10057&quot;&gt;&lt;property id=&quot;20148&quot; value=&quot;5&quot;/&gt;&lt;property id=&quot;20300&quot; value=&quot;Slide 8&quot;/&gt;&lt;property id=&quot;20307&quot; value=&quot;283&quot;/&gt;&lt;/object&gt;&lt;object type=&quot;3&quot; unique_id=&quot;10058&quot;&gt;&lt;property id=&quot;20148&quot; value=&quot;5&quot;/&gt;&lt;property id=&quot;20300&quot; value=&quot;Slide 9&quot;/&gt;&lt;property id=&quot;20307&quot; value=&quot;284&quot;/&gt;&lt;/object&gt;&lt;/object&gt;&lt;object type=&quot;8&quot; unique_id=&quot;10026&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1227</TotalTime>
  <Words>433</Words>
  <Application>Microsoft Office PowerPoint</Application>
  <PresentationFormat>On-screen Show (4:3)</PresentationFormat>
  <Paragraphs>64</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PHÒNG GIÁO DỤC VÀ ĐÀO TẠO QUẬN LONG BIÊN TRƯỜNG TIỂU HỌC ÁI MỘ B</vt:lpstr>
      <vt:lpstr>BÀI CŨ Điền ch hoặc tr vào chỗ trống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CHÀO MỪNG QUÝ THẦY CÔ VỀ DỰ GIỜ LỚP 4/2.</dc:title>
  <dc:creator>Windows User</dc:creator>
  <cp:lastModifiedBy>MTC</cp:lastModifiedBy>
  <cp:revision>93</cp:revision>
  <dcterms:created xsi:type="dcterms:W3CDTF">2016-11-06T12:02:39Z</dcterms:created>
  <dcterms:modified xsi:type="dcterms:W3CDTF">2019-12-03T02:20:49Z</dcterms:modified>
</cp:coreProperties>
</file>