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39" r:id="rId2"/>
    <p:sldId id="269" r:id="rId3"/>
    <p:sldId id="257" r:id="rId4"/>
    <p:sldId id="258" r:id="rId5"/>
    <p:sldId id="259" r:id="rId6"/>
    <p:sldId id="260" r:id="rId7"/>
    <p:sldId id="289" r:id="rId8"/>
    <p:sldId id="261" r:id="rId9"/>
    <p:sldId id="263" r:id="rId10"/>
    <p:sldId id="264" r:id="rId11"/>
    <p:sldId id="265" r:id="rId12"/>
    <p:sldId id="266" r:id="rId13"/>
    <p:sldId id="324" r:id="rId14"/>
    <p:sldId id="267" r:id="rId15"/>
    <p:sldId id="277" r:id="rId16"/>
    <p:sldId id="271" r:id="rId17"/>
    <p:sldId id="286" r:id="rId18"/>
    <p:sldId id="287" r:id="rId19"/>
    <p:sldId id="290" r:id="rId20"/>
    <p:sldId id="279" r:id="rId21"/>
    <p:sldId id="273" r:id="rId22"/>
    <p:sldId id="274" r:id="rId23"/>
    <p:sldId id="321" r:id="rId24"/>
    <p:sldId id="322" r:id="rId25"/>
    <p:sldId id="275" r:id="rId26"/>
    <p:sldId id="276" r:id="rId27"/>
    <p:sldId id="319" r:id="rId28"/>
    <p:sldId id="320" r:id="rId29"/>
    <p:sldId id="280" r:id="rId30"/>
    <p:sldId id="291" r:id="rId31"/>
    <p:sldId id="294" r:id="rId32"/>
    <p:sldId id="292" r:id="rId33"/>
    <p:sldId id="281" r:id="rId34"/>
    <p:sldId id="293" r:id="rId35"/>
    <p:sldId id="301" r:id="rId36"/>
    <p:sldId id="282" r:id="rId37"/>
    <p:sldId id="333" r:id="rId38"/>
    <p:sldId id="335" r:id="rId39"/>
    <p:sldId id="305" r:id="rId40"/>
    <p:sldId id="329" r:id="rId41"/>
    <p:sldId id="328" r:id="rId42"/>
    <p:sldId id="331" r:id="rId43"/>
    <p:sldId id="326" r:id="rId44"/>
    <p:sldId id="327" r:id="rId45"/>
    <p:sldId id="336" r:id="rId46"/>
    <p:sldId id="309" r:id="rId47"/>
    <p:sldId id="315" r:id="rId48"/>
    <p:sldId id="310" r:id="rId49"/>
    <p:sldId id="311" r:id="rId50"/>
    <p:sldId id="312" r:id="rId51"/>
    <p:sldId id="313" r:id="rId52"/>
    <p:sldId id="340" r:id="rId53"/>
    <p:sldId id="318" r:id="rId54"/>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3" d="100"/>
          <a:sy n="73" d="100"/>
        </p:scale>
        <p:origin x="-774" y="-282"/>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3/5/2021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3/5/2021</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3/5/2021</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3/5/2021</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3/5/2021</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3/5/2021</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3/5/2021</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slide" Target="slide3.xml"/><Relationship Id="rId2" Type="http://schemas.openxmlformats.org/officeDocument/2006/relationships/image" Target="../media/image3.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slide" Target="slide7.xml"/><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image" Target="../media/image6.jpeg"/><Relationship Id="rId1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8.gif"/><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rong-dong-3"/>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a:stretch>
            <a:fillRect/>
          </a:stretch>
        </p:blipFill>
        <p:spPr bwMode="auto">
          <a:xfrm>
            <a:off x="1905000" y="508000"/>
            <a:ext cx="55626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3">
            <a:lum bright="82000" contrast="-88000"/>
            <a:extLst>
              <a:ext uri="{28A0092B-C50C-407E-A947-70E740481C1C}">
                <a14:useLocalDpi xmlns:a14="http://schemas.microsoft.com/office/drawing/2010/main" val="0"/>
              </a:ext>
            </a:extLst>
          </a:blip>
          <a:srcRect/>
          <a:stretch>
            <a:fillRect/>
          </a:stretch>
        </p:blipFill>
        <p:spPr bwMode="auto">
          <a:xfrm>
            <a:off x="3786189" y="955146"/>
            <a:ext cx="2181225" cy="3365500"/>
          </a:xfrm>
          <a:prstGeom prst="rect">
            <a:avLst/>
          </a:prstGeom>
          <a:noFill/>
          <a:ln>
            <a:noFill/>
          </a:ln>
          <a:effectLst>
            <a:outerShdw dist="45791" dir="2021404" algn="ctr" rotWithShape="0">
              <a:srgbClr val="CC6600">
                <a:alpha val="50000"/>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CC99"/>
                </a:solidFill>
                <a:miter lim="800000"/>
                <a:headEnd/>
                <a:tailEnd/>
              </a14:hiddenLine>
            </a:ext>
          </a:extLst>
        </p:spPr>
      </p:pic>
      <p:sp>
        <p:nvSpPr>
          <p:cNvPr id="15364" name="Text Box 5"/>
          <p:cNvSpPr txBox="1">
            <a:spLocks noChangeArrowheads="1"/>
          </p:cNvSpPr>
          <p:nvPr/>
        </p:nvSpPr>
        <p:spPr bwMode="auto">
          <a:xfrm>
            <a:off x="8670925" y="608542"/>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en-US" sz="2000" i="1">
              <a:latin typeface="Arial Black" pitchFamily="34" charset="0"/>
              <a:cs typeface="Arial" charset="0"/>
            </a:endParaRPr>
          </a:p>
        </p:txBody>
      </p:sp>
      <p:sp>
        <p:nvSpPr>
          <p:cNvPr id="15365" name="TextBox 3"/>
          <p:cNvSpPr txBox="1">
            <a:spLocks noChangeArrowheads="1"/>
          </p:cNvSpPr>
          <p:nvPr/>
        </p:nvSpPr>
        <p:spPr bwMode="auto">
          <a:xfrm>
            <a:off x="88900" y="345282"/>
            <a:ext cx="82375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2400" i="1">
                <a:solidFill>
                  <a:srgbClr val="FF0000"/>
                </a:solidFill>
                <a:cs typeface="Times New Roman" pitchFamily="18" charset="0"/>
              </a:rPr>
              <a:t>PHÒNG GIÁO DỤC  VÀ  ĐÀO TẠO QUẬN LONG BIÊN</a:t>
            </a:r>
          </a:p>
          <a:p>
            <a:pPr algn="ctr" eaLnBrk="1" hangingPunct="1"/>
            <a:r>
              <a:rPr lang="en-US" altLang="en-US" sz="2400" i="1">
                <a:solidFill>
                  <a:srgbClr val="FF0000"/>
                </a:solidFill>
                <a:cs typeface="Times New Roman" pitchFamily="18" charset="0"/>
              </a:rPr>
              <a:t>TRƯỜNG TIỂU HỌC ÁI MỘ B</a:t>
            </a:r>
          </a:p>
        </p:txBody>
      </p:sp>
      <p:sp>
        <p:nvSpPr>
          <p:cNvPr id="15366" name="WordArt 17"/>
          <p:cNvSpPr>
            <a:spLocks noChangeArrowheads="1" noChangeShapeType="1" noTextEdit="1"/>
          </p:cNvSpPr>
          <p:nvPr/>
        </p:nvSpPr>
        <p:spPr bwMode="auto">
          <a:xfrm>
            <a:off x="1939925" y="1567657"/>
            <a:ext cx="5334000" cy="793750"/>
          </a:xfrm>
          <a:prstGeom prst="rect">
            <a:avLst/>
          </a:prstGeom>
        </p:spPr>
        <p:txBody>
          <a:bodyPr wrap="none" fromWordArt="1">
            <a:prstTxWarp prst="textPlain">
              <a:avLst>
                <a:gd name="adj" fmla="val 50000"/>
              </a:avLst>
            </a:prstTxWarp>
          </a:bodyPr>
          <a:lstStyle/>
          <a:p>
            <a:pPr algn="ctr"/>
            <a:r>
              <a:rPr lang="vi-VN" sz="3600" kern="10">
                <a:ln w="19050">
                  <a:solidFill>
                    <a:srgbClr val="FF0000"/>
                  </a:solidFill>
                  <a:round/>
                  <a:headEnd/>
                  <a:tailEnd/>
                </a:ln>
                <a:solidFill>
                  <a:srgbClr val="33CC33"/>
                </a:solidFill>
                <a:effectLst>
                  <a:outerShdw dist="35921" dir="2700000" algn="ctr" rotWithShape="0">
                    <a:srgbClr val="990000"/>
                  </a:outerShdw>
                </a:effectLst>
                <a:latin typeface="Times New Roman"/>
                <a:cs typeface="Times New Roman"/>
              </a:rPr>
              <a:t>LỊCH SỬ</a:t>
            </a:r>
          </a:p>
        </p:txBody>
      </p:sp>
      <p:sp>
        <p:nvSpPr>
          <p:cNvPr id="15367" name="Rectangle 1"/>
          <p:cNvSpPr>
            <a:spLocks noChangeArrowheads="1"/>
          </p:cNvSpPr>
          <p:nvPr/>
        </p:nvSpPr>
        <p:spPr bwMode="auto">
          <a:xfrm>
            <a:off x="928689" y="3175000"/>
            <a:ext cx="7515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5400">
                <a:solidFill>
                  <a:schemeClr val="tx2"/>
                </a:solidFill>
                <a:latin typeface="Times New Roman" pitchFamily="18" charset="0"/>
                <a:cs typeface="Times New Roman" pitchFamily="18" charset="0"/>
              </a:rPr>
              <a:t>Bài 23: Thành thị ở thế kỷ XVI - XVII</a:t>
            </a:r>
          </a:p>
        </p:txBody>
      </p:sp>
    </p:spTree>
    <p:extLst>
      <p:ext uri="{BB962C8B-B14F-4D97-AF65-F5344CB8AC3E}">
        <p14:creationId xmlns:p14="http://schemas.microsoft.com/office/powerpoint/2010/main" val="281468091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0" fill="hold"/>
                                        <p:tgtEl>
                                          <p:spTgt spid="399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Ở</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thế kỉ XVI- </a:t>
            </a:r>
            <a:r>
              <a:rPr lang="vi-VN" sz="2800" smtClean="0">
                <a:solidFill>
                  <a:srgbClr val="C00000"/>
                </a:solidFill>
                <a:latin typeface="Times New Roman" pitchFamily="18" charset="0"/>
                <a:cs typeface="Times New Roman" pitchFamily="18" charset="0"/>
              </a:rPr>
              <a:t>XVII</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nước ta có những thành thị nào nổi tiếng</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Times New Roman" pitchFamily="18" charset="0"/>
                <a:cs typeface="Times New Roman" pitchFamily="18" charset="0"/>
              </a:rPr>
              <a:t>Thành thị ở thế kỉ XVI -XVII</a:t>
            </a:r>
            <a:endParaRPr lang="en-US" sz="3200">
              <a:solidFill>
                <a:srgbClr val="002060"/>
              </a:solidFill>
              <a:latin typeface="Times New Roman" pitchFamily="18" charset="0"/>
              <a:cs typeface="Times New Roman" pitchFamily="18" charset="0"/>
            </a:endParaRP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Phố Hiến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(Hưng Yên)</a:t>
            </a:r>
            <a:endParaRPr lang="en-US" sz="3200">
              <a:solidFill>
                <a:srgbClr val="002060"/>
              </a:solidFill>
              <a:latin typeface="Times New Roman" pitchFamily="18" charset="0"/>
              <a:cs typeface="Times New Roman" pitchFamily="18" charset="0"/>
            </a:endParaRP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Hội An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(Quảng Nam)</a:t>
            </a:r>
            <a:endParaRPr lang="en-US" sz="3200">
              <a:solidFill>
                <a:srgbClr val="002060"/>
              </a:solidFill>
              <a:latin typeface="Times New Roman" pitchFamily="18" charset="0"/>
              <a:cs typeface="Times New Roman" pitchFamily="18" charset="0"/>
            </a:endParaRP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Quan sát và xác định vị </a:t>
            </a:r>
            <a:r>
              <a:rPr lang="en-US" sz="2400">
                <a:solidFill>
                  <a:srgbClr val="000099"/>
                </a:solidFill>
                <a:latin typeface="Times New Roman" pitchFamily="18" charset="0"/>
                <a:cs typeface="Times New Roman" pitchFamily="18" charset="0"/>
              </a:rPr>
              <a:t>trí của 3 thành thị Thăng Long, Phố Hiến, Hội An trên lược </a:t>
            </a:r>
            <a:r>
              <a:rPr lang="en-US" sz="2400" smtClean="0">
                <a:solidFill>
                  <a:srgbClr val="000099"/>
                </a:solidFill>
                <a:latin typeface="Times New Roman" pitchFamily="18" charset="0"/>
                <a:cs typeface="Times New Roman" pitchFamily="18" charset="0"/>
              </a:rPr>
              <a:t>đồ.</a:t>
            </a:r>
            <a:endParaRPr lang="en-US" sz="2400">
              <a:solidFill>
                <a:srgbClr val="000099"/>
              </a:solidFill>
              <a:latin typeface="Times New Roman" pitchFamily="18" charset="0"/>
              <a:cs typeface="Times New Roman" pitchFamily="18" charset="0"/>
            </a:endParaRP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smtClean="0">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Thăng</a:t>
              </a:r>
              <a:r>
                <a:rPr lang="en-US" dirty="0" smtClean="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Phố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smtClean="0">
                  <a:solidFill>
                    <a:srgbClr val="0000FF"/>
                  </a:solidFill>
                  <a:latin typeface="Times New Roman" pitchFamily="18" charset="0"/>
                  <a:cs typeface="Times New Roman" pitchFamily="18" charset="0"/>
                </a:rPr>
                <a:t>Hội</a:t>
              </a:r>
              <a:r>
                <a:rPr lang="en-US" sz="1400" dirty="0" smtClean="0">
                  <a:solidFill>
                    <a:srgbClr val="0000FF"/>
                  </a:solidFill>
                  <a:latin typeface="Times New Roman" pitchFamily="18" charset="0"/>
                  <a:cs typeface="Times New Roman" pitchFamily="18" charset="0"/>
                </a:rPr>
                <a:t> An</a:t>
              </a:r>
              <a:endParaRPr lang="en-US" sz="1400" dirty="0">
                <a:solidFill>
                  <a:srgbClr val="0000FF"/>
                </a:solidFill>
                <a:latin typeface="Times New Roman" pitchFamily="18" charset="0"/>
                <a:cs typeface="Times New Roman" pitchFamily="18" charset="0"/>
              </a:endParaRP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Vịnh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Bắc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smtClean="0">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a:extLst/>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Sông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smtClean="0">
                  <a:solidFill>
                    <a:srgbClr val="0000FF"/>
                  </a:solidFill>
                  <a:latin typeface="Times New Roman" pitchFamily="18" charset="0"/>
                  <a:cs typeface="Times New Roman" pitchFamily="18" charset="0"/>
                </a:rPr>
                <a:t>LƯỢC ĐỒ CÁC THÀNH THỊ VIỆT NAM THẾ KỈ XVI- XVII</a:t>
              </a:r>
              <a:endParaRPr lang="en-US" sz="1200" b="1">
                <a:solidFill>
                  <a:srgbClr val="0000FF"/>
                </a:solidFill>
                <a:latin typeface="Times New Roman" pitchFamily="18" charset="0"/>
                <a:cs typeface="Times New Roman" pitchFamily="18" charset="0"/>
              </a:endParaRP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Thành thị nào nằm ở Đàng Ngoài và thành thị nào nằm ở Đàng Trong.</a:t>
            </a:r>
            <a:endParaRPr lang="en-US" sz="2400">
              <a:solidFill>
                <a:srgbClr val="000099"/>
              </a:solidFill>
              <a:latin typeface="Times New Roman" pitchFamily="18" charset="0"/>
              <a:cs typeface="Times New Roman" pitchFamily="18" charset="0"/>
            </a:endParaRP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Thành thị ở thế kỉ XVI -XVII</a:t>
            </a:r>
            <a:endParaRPr lang="en-US" sz="3200">
              <a:solidFill>
                <a:schemeClr val="tx1"/>
              </a:solidFill>
              <a:latin typeface="Times New Roman" pitchFamily="18" charset="0"/>
              <a:cs typeface="Times New Roman" pitchFamily="18" charset="0"/>
            </a:endParaRP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Phố Hiến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(Hưng Yên)</a:t>
            </a:r>
            <a:endParaRPr lang="en-US" sz="3200">
              <a:latin typeface="Times New Roman" pitchFamily="18" charset="0"/>
              <a:cs typeface="Times New Roman" pitchFamily="18" charset="0"/>
            </a:endParaRP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Hội An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(Quảng Nam)</a:t>
            </a:r>
            <a:endParaRPr lang="en-US" sz="3200">
              <a:latin typeface="Times New Roman" pitchFamily="18" charset="0"/>
              <a:cs typeface="Times New Roman" pitchFamily="18" charset="0"/>
            </a:endParaRP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Đàng Ngoài</a:t>
            </a:r>
            <a:endParaRPr lang="en-US" sz="3200">
              <a:solidFill>
                <a:schemeClr val="tx1"/>
              </a:solidFill>
              <a:latin typeface="Times New Roman" pitchFamily="18" charset="0"/>
              <a:cs typeface="Times New Roman" pitchFamily="18" charset="0"/>
            </a:endParaRP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Đàng Trong</a:t>
            </a:r>
            <a:endParaRPr lang="en-US" sz="3200">
              <a:solidFill>
                <a:schemeClr val="tx1"/>
              </a:solidFill>
              <a:latin typeface="Times New Roman" pitchFamily="18" charset="0"/>
              <a:cs typeface="Times New Roman" pitchFamily="18" charset="0"/>
            </a:endParaRP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gridCol w="2133600"/>
                <a:gridCol w="2209800"/>
                <a:gridCol w="2133600"/>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smtClean="0">
                <a:solidFill>
                  <a:srgbClr val="002060"/>
                </a:solidFill>
                <a:latin typeface="Times New Roman" pitchFamily="18" charset="0"/>
                <a:cs typeface="Times New Roman" pitchFamily="18" charset="0"/>
              </a:rPr>
              <a:t>Dựa</a:t>
            </a:r>
            <a:r>
              <a:rPr lang="en-US" sz="2800" b="1" kern="0" dirty="0" smtClean="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vào</a:t>
            </a:r>
            <a:r>
              <a:rPr lang="en-US" sz="2800" b="1" kern="0" dirty="0" smtClean="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sau</a:t>
            </a:r>
            <a:r>
              <a:rPr lang="vi-VN" sz="2800" b="1" kern="0" dirty="0" smtClean="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475" b="87006" l="0" r="97941">
                        <a14:foregroundMark x1="55179" y1="29782" x2="56935" y2="27926"/>
                        <a14:foregroundMark x1="69049" y1="27280" x2="72683" y2="30266"/>
                        <a14:foregroundMark x1="59176" y1="27684" x2="59176" y2="27684"/>
                        <a14:foregroundMark x1="84979" y1="78289" x2="79770" y2="80145"/>
                        <a14:foregroundMark x1="90672" y1="75464" x2="90672" y2="80307"/>
                        <a14:foregroundMark x1="77892" y1="83132" x2="91399" y2="82405"/>
                        <a14:foregroundMark x1="37674" y1="83535" x2="40460" y2="83212"/>
                        <a14:foregroundMark x1="31012" y1="84826" x2="32162" y2="85714"/>
                        <a14:foregroundMark x1="6602" y1="79661" x2="6481" y2="81517"/>
                        <a14:foregroundMark x1="14294" y1="80872" x2="14294" y2="82163"/>
                        <a14:foregroundMark x1="17807" y1="80145" x2="17929" y2="82324"/>
                        <a14:foregroundMark x1="84979" y1="51332" x2="84979" y2="51332"/>
                        <a14:foregroundMark x1="88128" y1="53188" x2="88128" y2="53188"/>
                        <a14:backgroundMark x1="40218" y1="31558" x2="44579" y2="44633"/>
                        <a14:backgroundMark x1="77044" y1="32365" x2="75651" y2="36885"/>
                        <a14:backgroundMark x1="90248" y1="37369" x2="92368" y2="48830"/>
                        <a14:backgroundMark x1="73773" y1="48265" x2="73289" y2="47458"/>
                        <a14:backgroundMark x1="54634" y1="47135" x2="55663" y2="47458"/>
                        <a14:backgroundMark x1="24833" y1="33575" x2="24712" y2="32365"/>
                        <a14:backgroundMark x1="21684" y1="46086" x2="21078" y2="44633"/>
                        <a14:backgroundMark x1="20715" y1="42615" x2="21078" y2="43099"/>
                        <a14:backgroundMark x1="17141" y1="62066" x2="16414" y2="62066"/>
                        <a14:backgroundMark x1="19927" y1="80145" x2="20957" y2="82889"/>
                        <a14:backgroundMark x1="16172" y1="81356" x2="15809" y2="83535"/>
                        <a14:backgroundMark x1="15809" y1="79984" x2="15809" y2="81033"/>
                        <a14:backgroundMark x1="2059" y1="70460" x2="2059" y2="77159"/>
                        <a14:backgroundMark x1="303" y1="63923" x2="666" y2="66909"/>
                        <a14:backgroundMark x1="5209" y1="59564" x2="5451" y2="62873"/>
                        <a14:backgroundMark x1="5330" y1="72478" x2="6602" y2="73123"/>
                        <a14:backgroundMark x1="5451" y1="63923" x2="6239" y2="67393"/>
                        <a14:backgroundMark x1="85100" y1="51655" x2="85100" y2="51655"/>
                        <a14:backgroundMark x1="88371" y1="53349" x2="88371" y2="53349"/>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526" t="6927" b="16884"/>
          <a:stretch/>
        </p:blipFill>
        <p:spPr>
          <a:xfrm>
            <a:off x="1219200" y="1072276"/>
            <a:ext cx="6753368" cy="3918824"/>
          </a:xfrm>
          <a:prstGeom prst="rect">
            <a:avLst/>
          </a:prstGeom>
        </p:spPr>
      </p:pic>
      <p:sp>
        <p:nvSpPr>
          <p:cNvPr id="2" name="TextBox 1"/>
          <p:cNvSpPr txBox="1"/>
          <p:nvPr/>
        </p:nvSpPr>
        <p:spPr>
          <a:xfrm flipH="1">
            <a:off x="2362200" y="419100"/>
            <a:ext cx="4768269" cy="584775"/>
          </a:xfrm>
          <a:prstGeom prst="rect">
            <a:avLst/>
          </a:prstGeom>
          <a:noFill/>
        </p:spPr>
        <p:txBody>
          <a:bodyPr wrap="square" rtlCol="0">
            <a:spAutoFit/>
          </a:bodyPr>
          <a:lstStyle/>
          <a:p>
            <a:pPr algn="ctr"/>
            <a:r>
              <a:rPr lang="en-US" sz="32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THẢO LUẬN NHÓM </a:t>
            </a:r>
            <a:endParaRPr lang="en-US" sz="32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92176304"/>
      </p:ext>
    </p:extLst>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gridCol w="2531745"/>
                <a:gridCol w="2209800"/>
                <a:gridCol w="21336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smtClean="0">
                <a:latin typeface="Times New Roman" pitchFamily="18" charset="0"/>
                <a:cs typeface="Times New Roman" pitchFamily="18" charset="0"/>
              </a:rPr>
              <a:t>Là </a:t>
            </a:r>
            <a:r>
              <a:rPr lang="en-US">
                <a:latin typeface="Times New Roman" pitchFamily="18" charset="0"/>
                <a:cs typeface="Times New Roman" pitchFamily="18" charset="0"/>
              </a:rPr>
              <a:t>dân địa phương và các nhà buôn Nhật Bản</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a:t>
            </a:r>
            <a:r>
              <a:rPr lang="en-US" smtClean="0">
                <a:latin typeface="Times New Roman" pitchFamily="18" charset="0"/>
                <a:cs typeface="Times New Roman" pitchFamily="18" charset="0"/>
              </a:rPr>
              <a:t>được. Buôn bán nhiều mặt hàng: tơ, lụa, vóc, nhiễu </a:t>
            </a:r>
            <a:endParaRPr lang="en-US">
              <a:latin typeface="Times New Roman" pitchFamily="18" charset="0"/>
              <a:cs typeface="Times New Roman" pitchFamily="18" charset="0"/>
            </a:endParaRP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a:t>
            </a:r>
            <a:r>
              <a:rPr lang="en-US" smtClean="0">
                <a:latin typeface="Times New Roman" pitchFamily="18" charset="0"/>
                <a:cs typeface="Times New Roman" pitchFamily="18" charset="0"/>
              </a:rPr>
              <a:t>, là </a:t>
            </a:r>
            <a:r>
              <a:rPr lang="en-US">
                <a:latin typeface="Times New Roman" pitchFamily="18" charset="0"/>
                <a:cs typeface="Times New Roman" pitchFamily="18" charset="0"/>
              </a:rPr>
              <a:t>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smtClean="0">
                <a:solidFill>
                  <a:srgbClr val="002060"/>
                </a:solidFill>
                <a:latin typeface="Times New Roman" pitchFamily="18" charset="0"/>
                <a:cs typeface="Times New Roman" pitchFamily="18" charset="0"/>
              </a:rPr>
              <a:t>Hình</a:t>
            </a:r>
            <a:r>
              <a:rPr lang="en-US" sz="2400" dirty="0" smtClean="0">
                <a:solidFill>
                  <a:srgbClr val="002060"/>
                </a:solidFill>
                <a:latin typeface="Times New Roman" pitchFamily="18" charset="0"/>
                <a:cs typeface="Times New Roman" pitchFamily="18" charset="0"/>
              </a:rPr>
              <a:t> 1: </a:t>
            </a:r>
            <a:r>
              <a:rPr lang="en-US" sz="2400" dirty="0" err="1" smtClean="0">
                <a:solidFill>
                  <a:srgbClr val="002060"/>
                </a:solidFill>
                <a:latin typeface="Times New Roman" pitchFamily="18" charset="0"/>
                <a:cs typeface="Times New Roman" pitchFamily="18" charset="0"/>
              </a:rPr>
              <a:t>Một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góc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Thăng</a:t>
            </a:r>
            <a:r>
              <a:rPr lang="en-US" sz="2400" dirty="0" smtClean="0">
                <a:solidFill>
                  <a:srgbClr val="002060"/>
                </a:solidFill>
                <a:latin typeface="Times New Roman" pitchFamily="18" charset="0"/>
                <a:cs typeface="Times New Roman" pitchFamily="18" charset="0"/>
              </a:rPr>
              <a:t> Long ở </a:t>
            </a:r>
            <a:r>
              <a:rPr lang="en-US" sz="2400" dirty="0" err="1" smtClean="0">
                <a:solidFill>
                  <a:srgbClr val="002060"/>
                </a:solidFill>
                <a:latin typeface="Times New Roman" pitchFamily="18" charset="0"/>
                <a:cs typeface="Times New Roman" pitchFamily="18" charset="0"/>
              </a:rPr>
              <a:t>thế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kỉ</a:t>
            </a:r>
            <a:r>
              <a:rPr lang="en-US" sz="2400" dirty="0" smtClean="0">
                <a:solidFill>
                  <a:srgbClr val="002060"/>
                </a:solidFill>
                <a:latin typeface="Times New Roman" pitchFamily="18" charset="0"/>
                <a:cs typeface="Times New Roman" pitchFamily="18" charset="0"/>
              </a:rPr>
              <a:t> XVI- XVII (</a:t>
            </a:r>
            <a:r>
              <a:rPr lang="en-US" sz="2400" dirty="0" err="1" smtClean="0">
                <a:solidFill>
                  <a:srgbClr val="002060"/>
                </a:solidFill>
                <a:latin typeface="Times New Roman" pitchFamily="18" charset="0"/>
                <a:cs typeface="Times New Roman" pitchFamily="18" charset="0"/>
              </a:rPr>
              <a:t>tranh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cổ</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20678730"/>
      </p:ext>
    </p:extLst>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smtClean="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smtClean="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TextBox 3"/>
          <p:cNvSpPr txBox="1"/>
          <p:nvPr/>
        </p:nvSpPr>
        <p:spPr>
          <a:xfrm>
            <a:off x="1219200" y="443925"/>
            <a:ext cx="7010400" cy="584775"/>
          </a:xfrm>
          <a:prstGeom prst="rect">
            <a:avLst/>
          </a:prstGeom>
          <a:noFill/>
        </p:spPr>
        <p:txBody>
          <a:bodyPr wrap="square" rtlCol="0">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en-US" sz="32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rPr>
              <a:t>BÔNG HOA MAY MẮN</a:t>
            </a:r>
            <a:endParaRPr lang="en-US" sz="32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endParaRPr>
          </a:p>
        </p:txBody>
      </p:sp>
      <p:pic>
        <p:nvPicPr>
          <p:cNvPr id="6" name="Picture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963" y="3616677"/>
            <a:ext cx="2133600" cy="1631951"/>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 y="3581399"/>
            <a:ext cx="2105891" cy="1672167"/>
          </a:xfrm>
          <a:prstGeom prst="rect">
            <a:avLst/>
          </a:prstGeom>
        </p:spPr>
      </p:pic>
      <p:pic>
        <p:nvPicPr>
          <p:cNvPr id="8" name="Picture 7">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7844" y="1412166"/>
            <a:ext cx="2173111" cy="1708150"/>
          </a:xfrm>
          <a:prstGeom prst="rect">
            <a:avLst/>
          </a:prstGeom>
        </p:spPr>
      </p:pic>
      <p:pic>
        <p:nvPicPr>
          <p:cNvPr id="9" name="Picture 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800" y="1356779"/>
            <a:ext cx="2078182" cy="1672167"/>
          </a:xfrm>
          <a:prstGeom prst="rect">
            <a:avLst/>
          </a:prstGeom>
        </p:spPr>
      </p:pic>
      <p:pic>
        <p:nvPicPr>
          <p:cNvPr id="11" name="Picture 10">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tretch>
            <a:fillRect/>
          </a:stretch>
        </p:blipFill>
        <p:spPr>
          <a:xfrm>
            <a:off x="3470719" y="1396997"/>
            <a:ext cx="2140373" cy="1631949"/>
          </a:xfrm>
          <a:prstGeom prst="rect">
            <a:avLst/>
          </a:prstGeom>
        </p:spPr>
      </p:pic>
      <p:sp>
        <p:nvSpPr>
          <p:cNvPr id="14" name="Right Arrow 13">
            <a:hlinkClick r:id="rId10" action="ppaction://hlinksldjump"/>
          </p:cNvPr>
          <p:cNvSpPr/>
          <p:nvPr/>
        </p:nvSpPr>
        <p:spPr>
          <a:xfrm>
            <a:off x="381000" y="4991100"/>
            <a:ext cx="381000" cy="300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03244" y="3463924"/>
            <a:ext cx="2078182" cy="1708150"/>
          </a:xfrm>
          <a:prstGeom prst="rect">
            <a:avLst/>
          </a:prstGeom>
        </p:spPr>
      </p:pic>
    </p:spTree>
    <p:extLst>
      <p:ext uri="{BB962C8B-B14F-4D97-AF65-F5344CB8AC3E}">
        <p14:creationId xmlns:p14="http://schemas.microsoft.com/office/powerpoint/2010/main" val="197629262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 presetClass="exit" presetSubtype="32" fill="hold" nodeType="clickEffect">
                                  <p:stCondLst>
                                    <p:cond delay="0"/>
                                  </p:stCondLst>
                                  <p:childTnLst>
                                    <p:animEffect transition="out" filter="circle(out)">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8"/>
                                        </p:tgtEl>
                                        <p:attrNameLst>
                                          <p:attrName>ppt_x</p:attrName>
                                        </p:attrNameLst>
                                      </p:cBhvr>
                                      <p:tavLst>
                                        <p:tav tm="0">
                                          <p:val>
                                            <p:strVal val="ppt_x"/>
                                          </p:val>
                                        </p:tav>
                                        <p:tav tm="100000">
                                          <p:val>
                                            <p:strVal val="ppt_x"/>
                                          </p:val>
                                        </p:tav>
                                      </p:tavLst>
                                    </p:anim>
                                    <p:anim calcmode="lin" valueType="num">
                                      <p:cBhvr additive="base">
                                        <p:cTn id="64" dur="500"/>
                                        <p:tgtEl>
                                          <p:spTgt spid="8"/>
                                        </p:tgtEl>
                                        <p:attrNameLst>
                                          <p:attrName>ppt_y</p:attrName>
                                        </p:attrNameLst>
                                      </p:cBhvr>
                                      <p:tavLst>
                                        <p:tav tm="0">
                                          <p:val>
                                            <p:strVal val="ppt_y"/>
                                          </p:val>
                                        </p:tav>
                                        <p:tav tm="100000">
                                          <p:val>
                                            <p:strVal val="1+ppt_h/2"/>
                                          </p:val>
                                        </p:tav>
                                      </p:tavLst>
                                    </p:anim>
                                    <p:set>
                                      <p:cBhvr>
                                        <p:cTn id="6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3"/>
                    </p:tgtEl>
                  </p:cond>
                </p:stCondLst>
                <p:endSync evt="end" delay="0">
                  <p:rtn val="all"/>
                </p:endSync>
                <p:childTnLst>
                  <p:par>
                    <p:cTn id="67" fill="hold">
                      <p:stCondLst>
                        <p:cond delay="0"/>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smtClean="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smtClean="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smtClean="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solidFill>
                  <a:srgbClr val="002060"/>
                </a:solidFill>
                <a:latin typeface="Times New Roman" pitchFamily="18" charset="0"/>
                <a:cs typeface="Times New Roman" pitchFamily="18" charset="0"/>
              </a:rPr>
              <a:t>Cửa hiệu Đức Hòa- Phố </a:t>
            </a:r>
            <a:r>
              <a:rPr lang="en-US" sz="2400">
                <a:solidFill>
                  <a:srgbClr val="002060"/>
                </a:solidFill>
                <a:latin typeface="Times New Roman" pitchFamily="18" charset="0"/>
                <a:cs typeface="Times New Roman" pitchFamily="18" charset="0"/>
              </a:rPr>
              <a:t>Hàng </a:t>
            </a:r>
            <a:r>
              <a:rPr lang="en-US" sz="2400" smtClean="0">
                <a:solidFill>
                  <a:srgbClr val="002060"/>
                </a:solidFill>
                <a:latin typeface="Times New Roman" pitchFamily="18" charset="0"/>
                <a:cs typeface="Times New Roman" pitchFamily="18" charset="0"/>
              </a:rPr>
              <a:t>Đào</a:t>
            </a:r>
            <a:endParaRPr lang="en-US" sz="2400">
              <a:solidFill>
                <a:srgbClr val="002060"/>
              </a:solidFill>
              <a:latin typeface="Times New Roman" pitchFamily="18" charset="0"/>
              <a:cs typeface="Times New Roman" pitchFamily="18" charset="0"/>
            </a:endParaRP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a:t>
            </a:r>
            <a:r>
              <a:rPr lang="en-US" sz="2400" smtClean="0">
                <a:solidFill>
                  <a:srgbClr val="002060"/>
                </a:solidFill>
                <a:latin typeface="Times New Roman" pitchFamily="18" charset="0"/>
                <a:cs typeface="Times New Roman" pitchFamily="18" charset="0"/>
              </a:rPr>
              <a:t>Ngang</a:t>
            </a:r>
            <a:endParaRPr lang="en-US" sz="2400">
              <a:solidFill>
                <a:srgbClr val="002060"/>
              </a:solidFill>
              <a:latin typeface="Times New Roman" pitchFamily="18" charset="0"/>
              <a:cs typeface="Times New Roman" pitchFamily="18" charset="0"/>
            </a:endParaRP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endParaRPr lang="en-US" sz="3200" b="1" kern="0" smtClean="0">
              <a:solidFill>
                <a:srgbClr val="C00000"/>
              </a:solidFill>
              <a:latin typeface="Times New Roman" pitchFamily="18" charset="0"/>
              <a:cs typeface="Times New Roman" pitchFamily="18" charset="0"/>
            </a:endParaRPr>
          </a:p>
          <a:p>
            <a:pPr algn="ctr">
              <a:lnSpc>
                <a:spcPct val="150000"/>
              </a:lnSpc>
              <a:defRPr/>
            </a:pPr>
            <a:r>
              <a:rPr lang="en-US" sz="3200" b="1" kern="0" smtClea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85" y="2207623"/>
            <a:ext cx="4963332" cy="35073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01"/>
            <a:ext cx="4800600" cy="3039669"/>
          </a:xfrm>
          <a:prstGeom prst="rect">
            <a:avLst/>
          </a:prstGeom>
        </p:spPr>
      </p:pic>
    </p:spTree>
    <p:extLst>
      <p:ext uri="{BB962C8B-B14F-4D97-AF65-F5344CB8AC3E}">
        <p14:creationId xmlns:p14="http://schemas.microsoft.com/office/powerpoint/2010/main" val="3650803962"/>
      </p:ext>
    </p:extLst>
  </p:cSld>
  <p:clrMapOvr>
    <a:masterClrMapping/>
  </p:clrMapOvr>
  <p:transition spd="med">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Em có nhận xét gì về dân số của các thành thị nước ta thế kỉ XVI- XVII</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02614"/>
            <a:ext cx="8153400" cy="1669086"/>
          </a:xfrm>
          <a:prstGeom prst="rect">
            <a:avLst/>
          </a:prstGeom>
        </p:spPr>
        <p:txBody>
          <a:bodyPr wrap="square" lIns="98465" tIns="49232" rIns="98465" bIns="49232">
            <a:spAutoFit/>
          </a:bodyPr>
          <a:lstStyle/>
          <a:p>
            <a:pPr algn="ctr">
              <a:lnSpc>
                <a:spcPct val="150000"/>
              </a:lnSpc>
            </a:pPr>
            <a:r>
              <a:rPr lang="en-US" sz="3400" b="1" i="1" u="sng" smtClean="0">
                <a:solidFill>
                  <a:srgbClr val="C00000"/>
                </a:solidFill>
                <a:latin typeface="Times New Roman" pitchFamily="18" charset="0"/>
                <a:cs typeface="Times New Roman" pitchFamily="18" charset="0"/>
              </a:rPr>
              <a:t>Câu </a:t>
            </a:r>
            <a:r>
              <a:rPr lang="en-US" sz="3400" b="1" i="1" u="sng">
                <a:solidFill>
                  <a:srgbClr val="C00000"/>
                </a:solidFill>
                <a:latin typeface="Times New Roman" pitchFamily="18" charset="0"/>
                <a:cs typeface="Times New Roman" pitchFamily="18" charset="0"/>
              </a:rPr>
              <a:t>hỏi:</a:t>
            </a:r>
            <a:r>
              <a:rPr lang="en-US" sz="3400" b="1" i="1">
                <a:solidFill>
                  <a:srgbClr val="C00000"/>
                </a:solidFill>
                <a:latin typeface="Times New Roman" pitchFamily="18" charset="0"/>
                <a:cs typeface="Times New Roman" pitchFamily="18" charset="0"/>
              </a:rPr>
              <a:t> Ai được phép đem cả gia đình vào Nam khẩn hoang lập làng, lập ấp?</a:t>
            </a:r>
          </a:p>
        </p:txBody>
      </p:sp>
      <p:sp>
        <p:nvSpPr>
          <p:cNvPr id="5" name="TextBox 4"/>
          <p:cNvSpPr txBox="1"/>
          <p:nvPr/>
        </p:nvSpPr>
        <p:spPr>
          <a:xfrm>
            <a:off x="2286000" y="2384784"/>
            <a:ext cx="4876800" cy="2453916"/>
          </a:xfrm>
          <a:prstGeom prst="rect">
            <a:avLst/>
          </a:prstGeom>
          <a:noFill/>
        </p:spPr>
        <p:txBody>
          <a:bodyPr wrap="square" lIns="98465" tIns="49232" rIns="98465" bIns="49232" rtlCol="0">
            <a:spAutoFit/>
          </a:bodyPr>
          <a:lstStyle/>
          <a:p>
            <a:pPr algn="just">
              <a:lnSpc>
                <a:spcPct val="150000"/>
              </a:lnSpc>
            </a:pPr>
            <a:r>
              <a:rPr lang="en-US" sz="3400">
                <a:solidFill>
                  <a:srgbClr val="002060"/>
                </a:solidFill>
                <a:latin typeface="Times New Roman" pitchFamily="18" charset="0"/>
                <a:cs typeface="Times New Roman" pitchFamily="18" charset="0"/>
              </a:rPr>
              <a:t>A. Công nhân, thầy giáo.</a:t>
            </a:r>
          </a:p>
          <a:p>
            <a:pPr algn="just">
              <a:lnSpc>
                <a:spcPct val="150000"/>
              </a:lnSpc>
            </a:pPr>
            <a:r>
              <a:rPr lang="en-US" sz="3400">
                <a:solidFill>
                  <a:srgbClr val="002060"/>
                </a:solidFill>
                <a:latin typeface="Times New Roman" pitchFamily="18" charset="0"/>
                <a:cs typeface="Times New Roman" pitchFamily="18" charset="0"/>
              </a:rPr>
              <a:t>B. Nông dân, quân lính.</a:t>
            </a:r>
          </a:p>
          <a:p>
            <a:pPr algn="just">
              <a:lnSpc>
                <a:spcPct val="150000"/>
              </a:lnSpc>
            </a:pPr>
            <a:r>
              <a:rPr lang="en-US" sz="3400">
                <a:solidFill>
                  <a:srgbClr val="002060"/>
                </a:solidFill>
                <a:latin typeface="Times New Roman" pitchFamily="18" charset="0"/>
                <a:cs typeface="Times New Roman" pitchFamily="18" charset="0"/>
              </a:rPr>
              <a:t>C. Vua, quan.</a:t>
            </a:r>
          </a:p>
        </p:txBody>
      </p:sp>
      <p:sp>
        <p:nvSpPr>
          <p:cNvPr id="2" name="Left Arrow 1">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881939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a:t>
            </a:r>
            <a:r>
              <a:rPr lang="en-US" sz="2400" smtClean="0">
                <a:solidFill>
                  <a:srgbClr val="FFFF00"/>
                </a:solidFill>
                <a:latin typeface="Times New Roman" pitchFamily="18" charset="0"/>
                <a:cs typeface="Times New Roman" pitchFamily="18" charset="0"/>
              </a:rPr>
              <a:t>thế </a:t>
            </a:r>
            <a:r>
              <a:rPr lang="en-US" sz="2400">
                <a:solidFill>
                  <a:srgbClr val="FFFF00"/>
                </a:solidFill>
                <a:latin typeface="Times New Roman" pitchFamily="18" charset="0"/>
                <a:cs typeface="Times New Roman" pitchFamily="18" charset="0"/>
              </a:rPr>
              <a:t>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quy mô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smtClean="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cảnh hoạt động buôn bán sôi động ở các thành thị </a:t>
            </a:r>
            <a:r>
              <a:rPr lang="vi-VN" sz="2800" smtClean="0">
                <a:solidFill>
                  <a:srgbClr val="C00000"/>
                </a:solidFill>
                <a:latin typeface="Times New Roman" pitchFamily="18" charset="0"/>
                <a:cs typeface="Times New Roman" pitchFamily="18" charset="0"/>
              </a:rPr>
              <a:t>nói </a:t>
            </a:r>
            <a:r>
              <a:rPr lang="vi-VN" sz="2800">
                <a:solidFill>
                  <a:srgbClr val="C00000"/>
                </a:solidFill>
                <a:latin typeface="Times New Roman" pitchFamily="18" charset="0"/>
                <a:cs typeface="Times New Roman" pitchFamily="18" charset="0"/>
              </a:rPr>
              <a:t>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smtClean="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Qua </a:t>
            </a:r>
            <a:r>
              <a:rPr lang="vi-VN" sz="2800">
                <a:solidFill>
                  <a:srgbClr val="002060"/>
                </a:solidFill>
                <a:latin typeface="Times New Roman" pitchFamily="18" charset="0"/>
                <a:cs typeface="Times New Roman" pitchFamily="18" charset="0"/>
              </a:rPr>
              <a:t>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r>
              <a:rPr lang="vi-VN" sz="2800" smtClean="0">
                <a:solidFill>
                  <a:srgbClr val="002060"/>
                </a:solidFill>
                <a:latin typeface="+mj-lt"/>
              </a:rPr>
              <a:t>.</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smtClean="0">
                <a:solidFill>
                  <a:srgbClr val="C00000"/>
                </a:solidFill>
                <a:latin typeface="Times New Roman" pitchFamily="18" charset="0"/>
                <a:cs typeface="Times New Roman" pitchFamily="18" charset="0"/>
              </a:rPr>
              <a:t>KẾT LUẬN</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0731715"/>
      </p:ext>
    </p:extLst>
  </p:cSld>
  <p:clrMapOvr>
    <a:masterClrMapping/>
  </p:clrMapOvr>
  <p:transition spd="med">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4381500" cy="2914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552700"/>
            <a:ext cx="4800600" cy="3162300"/>
          </a:xfrm>
          <a:prstGeom prst="rect">
            <a:avLst/>
          </a:prstGeom>
        </p:spPr>
      </p:pic>
    </p:spTree>
    <p:extLst>
      <p:ext uri="{BB962C8B-B14F-4D97-AF65-F5344CB8AC3E}">
        <p14:creationId xmlns:p14="http://schemas.microsoft.com/office/powerpoint/2010/main" val="1656176885"/>
      </p:ext>
    </p:extLst>
  </p:cSld>
  <p:clrMapOvr>
    <a:masterClrMapping/>
  </p:clrMapOvr>
  <p:transition spd="med">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5404" y="2299962"/>
            <a:ext cx="6088596" cy="342483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 y="0"/>
            <a:ext cx="4883331" cy="3084637"/>
          </a:xfrm>
          <a:prstGeom prst="rect">
            <a:avLst/>
          </a:prstGeom>
        </p:spPr>
      </p:pic>
    </p:spTree>
    <p:extLst>
      <p:ext uri="{BB962C8B-B14F-4D97-AF65-F5344CB8AC3E}">
        <p14:creationId xmlns:p14="http://schemas.microsoft.com/office/powerpoint/2010/main" val="18002134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78814"/>
            <a:ext cx="8534400" cy="1669086"/>
          </a:xfrm>
          <a:prstGeom prst="rect">
            <a:avLst/>
          </a:prstGeom>
        </p:spPr>
        <p:txBody>
          <a:bodyPr wrap="square" lIns="98465" tIns="49232" rIns="98465" bIns="49232">
            <a:spAutoFit/>
          </a:bodyPr>
          <a:lstStyle/>
          <a:p>
            <a:pPr algn="ctr">
              <a:lnSpc>
                <a:spcPct val="150000"/>
              </a:lnSpc>
            </a:pPr>
            <a:r>
              <a:rPr lang="en-US" sz="3400" b="1" i="1" u="sng">
                <a:solidFill>
                  <a:srgbClr val="C00000"/>
                </a:solidFill>
                <a:latin typeface="Times New Roman" pitchFamily="18" charset="0"/>
                <a:cs typeface="Times New Roman" pitchFamily="18" charset="0"/>
              </a:rPr>
              <a:t>Câu hỏi:</a:t>
            </a:r>
            <a:r>
              <a:rPr lang="en-US" sz="3400" b="1" i="1">
                <a:solidFill>
                  <a:srgbClr val="C00000"/>
                </a:solidFill>
                <a:latin typeface="Times New Roman" pitchFamily="18" charset="0"/>
                <a:cs typeface="Times New Roman" pitchFamily="18" charset="0"/>
              </a:rPr>
              <a:t> Những người khẩn hoang được cấp những gì trong nửa năm đầu?</a:t>
            </a:r>
          </a:p>
        </p:txBody>
      </p:sp>
      <p:sp>
        <p:nvSpPr>
          <p:cNvPr id="5" name="Rectangle 4"/>
          <p:cNvSpPr/>
          <p:nvPr/>
        </p:nvSpPr>
        <p:spPr>
          <a:xfrm>
            <a:off x="838200" y="2133353"/>
            <a:ext cx="7315200" cy="3238747"/>
          </a:xfrm>
          <a:prstGeom prst="rect">
            <a:avLst/>
          </a:prstGeom>
        </p:spPr>
        <p:txBody>
          <a:bodyPr wrap="square" lIns="98465" tIns="49232" rIns="98465" bIns="49232">
            <a:spAutoFit/>
          </a:bodyPr>
          <a:lstStyle/>
          <a:p>
            <a:pPr algn="just">
              <a:lnSpc>
                <a:spcPct val="150000"/>
              </a:lnSpc>
            </a:pPr>
            <a:r>
              <a:rPr lang="vi-VN" sz="3400">
                <a:solidFill>
                  <a:srgbClr val="002060"/>
                </a:solidFill>
                <a:latin typeface="Times New Roman" pitchFamily="18" charset="0"/>
                <a:cs typeface="Times New Roman" pitchFamily="18" charset="0"/>
              </a:rPr>
              <a:t>A. </a:t>
            </a:r>
            <a:r>
              <a:rPr lang="en-US" sz="3400">
                <a:solidFill>
                  <a:srgbClr val="002060"/>
                </a:solidFill>
                <a:latin typeface="Times New Roman" pitchFamily="18" charset="0"/>
                <a:cs typeface="Times New Roman" pitchFamily="18" charset="0"/>
              </a:rPr>
              <a:t>Dựng nhà cho dân khẩn hoang.</a:t>
            </a:r>
          </a:p>
          <a:p>
            <a:pPr algn="just">
              <a:lnSpc>
                <a:spcPct val="150000"/>
              </a:lnSpc>
            </a:pPr>
            <a:r>
              <a:rPr lang="en-US" sz="3400">
                <a:solidFill>
                  <a:srgbClr val="002060"/>
                </a:solidFill>
                <a:latin typeface="Times New Roman" pitchFamily="18" charset="0"/>
                <a:cs typeface="Times New Roman" pitchFamily="18" charset="0"/>
              </a:rPr>
              <a:t>B. Cấp lương thực trong nửa năm và một số nông cụ cho dân khẩn hoang.</a:t>
            </a:r>
          </a:p>
          <a:p>
            <a:pPr algn="just">
              <a:lnSpc>
                <a:spcPct val="150000"/>
              </a:lnSpc>
            </a:pPr>
            <a:r>
              <a:rPr lang="en-US" sz="3400">
                <a:solidFill>
                  <a:srgbClr val="002060"/>
                </a:solidFill>
                <a:latin typeface="Times New Roman" pitchFamily="18" charset="0"/>
                <a:cs typeface="Times New Roman" pitchFamily="18" charset="0"/>
              </a:rPr>
              <a:t>C.  Cấp hạt giống cho dân gieo trồng.</a:t>
            </a:r>
          </a:p>
        </p:txBody>
      </p:sp>
      <p:sp>
        <p:nvSpPr>
          <p:cNvPr id="6" name="Left Arrow 5">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295368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359152"/>
            <a:ext cx="5029200" cy="33558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53000" cy="2944567"/>
          </a:xfrm>
          <a:prstGeom prst="rect">
            <a:avLst/>
          </a:prstGeom>
        </p:spPr>
      </p:pic>
    </p:spTree>
    <p:extLst>
      <p:ext uri="{BB962C8B-B14F-4D97-AF65-F5344CB8AC3E}">
        <p14:creationId xmlns:p14="http://schemas.microsoft.com/office/powerpoint/2010/main" val="888595854"/>
      </p:ext>
    </p:extLst>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825" y="2149412"/>
            <a:ext cx="5371884" cy="35655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508"/>
            <a:ext cx="4676503" cy="3507377"/>
          </a:xfrm>
          <a:prstGeom prst="rect">
            <a:avLst/>
          </a:prstGeom>
        </p:spPr>
      </p:pic>
    </p:spTree>
    <p:extLst>
      <p:ext uri="{BB962C8B-B14F-4D97-AF65-F5344CB8AC3E}">
        <p14:creationId xmlns:p14="http://schemas.microsoft.com/office/powerpoint/2010/main" val="2671280590"/>
      </p:ext>
    </p:extLst>
  </p:cSld>
  <p:clrMapOvr>
    <a:masterClrMapping/>
  </p:clrMapOvr>
  <p:transition spd="med">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84074" cy="30861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705101"/>
            <a:ext cx="5105399" cy="3009900"/>
          </a:xfrm>
          <a:prstGeom prst="rect">
            <a:avLst/>
          </a:prstGeom>
        </p:spPr>
      </p:pic>
    </p:spTree>
    <p:extLst>
      <p:ext uri="{BB962C8B-B14F-4D97-AF65-F5344CB8AC3E}">
        <p14:creationId xmlns:p14="http://schemas.microsoft.com/office/powerpoint/2010/main" val="282124495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79" y="1915266"/>
            <a:ext cx="5050971" cy="37921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34000" cy="3094404"/>
          </a:xfrm>
          <a:prstGeom prst="rect">
            <a:avLst/>
          </a:prstGeom>
        </p:spPr>
      </p:pic>
    </p:spTree>
    <p:extLst>
      <p:ext uri="{BB962C8B-B14F-4D97-AF65-F5344CB8AC3E}">
        <p14:creationId xmlns:p14="http://schemas.microsoft.com/office/powerpoint/2010/main" val="3247370796"/>
      </p:ext>
    </p:extLst>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76475"/>
            <a:ext cx="5715000" cy="34385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6"/>
            <a:ext cx="5029200" cy="3274219"/>
          </a:xfrm>
          <a:prstGeom prst="rect">
            <a:avLst/>
          </a:prstGeom>
        </p:spPr>
      </p:pic>
    </p:spTree>
    <p:extLst>
      <p:ext uri="{BB962C8B-B14F-4D97-AF65-F5344CB8AC3E}">
        <p14:creationId xmlns:p14="http://schemas.microsoft.com/office/powerpoint/2010/main" val="315655186"/>
      </p:ext>
    </p:extLst>
  </p:cSld>
  <p:clrMapOvr>
    <a:masterClrMapping/>
  </p:clrMapOvr>
  <p:transition spd="med">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Làm gì để xây dựng quê hương đất nước và giữ gìn các khu di tích cổ mà ông cha để lại?</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21747492"/>
      </p:ext>
    </p:extLst>
  </p:cSld>
  <p:clrMapOvr>
    <a:masterClrMapping/>
  </p:clrMapOvr>
  <p:transition spd="med">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smtClean="0">
                <a:solidFill>
                  <a:srgbClr val="002060"/>
                </a:solidFill>
                <a:latin typeface="Times New Roman" pitchFamily="18" charset="0"/>
                <a:cs typeface="Times New Roman" pitchFamily="18" charset="0"/>
              </a:rPr>
              <a:t>- Vào </a:t>
            </a:r>
            <a:r>
              <a:rPr lang="en-US" sz="3200">
                <a:solidFill>
                  <a:srgbClr val="002060"/>
                </a:solidFill>
                <a:latin typeface="Times New Roman" pitchFamily="18" charset="0"/>
                <a:cs typeface="Times New Roman" pitchFamily="18" charset="0"/>
              </a:rPr>
              <a:t>thế kỉ XVI-XVII, một số thành thị ở nước ta trở nên phồn thịnh.</a:t>
            </a:r>
          </a:p>
          <a:p>
            <a:pPr algn="just">
              <a:lnSpc>
                <a:spcPct val="150000"/>
              </a:lnSpc>
            </a:pPr>
            <a:r>
              <a:rPr lang="en-US" sz="3200" smtClean="0">
                <a:solidFill>
                  <a:srgbClr val="002060"/>
                </a:solidFill>
                <a:latin typeface="Times New Roman" pitchFamily="18" charset="0"/>
                <a:cs typeface="Times New Roman" pitchFamily="18" charset="0"/>
              </a:rPr>
              <a:t>- Thăng </a:t>
            </a:r>
            <a:r>
              <a:rPr lang="en-US" sz="3200">
                <a:solidFill>
                  <a:srgbClr val="002060"/>
                </a:solidFill>
                <a:latin typeface="Times New Roman" pitchFamily="18" charset="0"/>
                <a:cs typeface="Times New Roman" pitchFamily="18" charset="0"/>
              </a:rPr>
              <a:t>Long, Phố Hiến, Hội An là những thành thị nổi tiếng thời đó</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smtClean="0">
                <a:solidFill>
                  <a:srgbClr val="C00000"/>
                </a:solidFill>
                <a:latin typeface="Times New Roman" pitchFamily="18" charset="0"/>
                <a:cs typeface="Times New Roman" pitchFamily="18" charset="0"/>
              </a:rPr>
              <a:t>KẾT LUẬN</a:t>
            </a:r>
            <a:endParaRPr lang="en-US" sz="3200" b="1" u="sng">
              <a:solidFill>
                <a:srgbClr val="C00000"/>
              </a:solidFill>
              <a:latin typeface="Times New Roman" pitchFamily="18" charset="0"/>
              <a:cs typeface="Times New Roman" pitchFamily="18" charset="0"/>
            </a:endParaRPr>
          </a:p>
        </p:txBody>
      </p:sp>
      <p:sp>
        <p:nvSpPr>
          <p:cNvPr id="4" name="Right Arrow 3">
            <a:hlinkClick r:id="rId2" action="ppaction://hlinksldjump"/>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3"/>
          <p:cNvGrpSpPr>
            <a:grpSpLocks/>
          </p:cNvGrpSpPr>
          <p:nvPr/>
        </p:nvGrpSpPr>
        <p:grpSpPr bwMode="auto">
          <a:xfrm>
            <a:off x="3955869" y="2095500"/>
            <a:ext cx="1219200" cy="431800"/>
            <a:chOff x="1680" y="1584"/>
            <a:chExt cx="768" cy="272"/>
          </a:xfrm>
        </p:grpSpPr>
        <p:sp>
          <p:nvSpPr>
            <p:cNvPr id="4" name="AutoShape 14"/>
            <p:cNvSpPr>
              <a:spLocks noChangeArrowheads="1"/>
            </p:cNvSpPr>
            <p:nvPr/>
          </p:nvSpPr>
          <p:spPr bwMode="auto">
            <a:xfrm>
              <a:off x="168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 name="AutoShape 14"/>
            <p:cNvSpPr>
              <a:spLocks noChangeArrowheads="1"/>
            </p:cNvSpPr>
            <p:nvPr/>
          </p:nvSpPr>
          <p:spPr bwMode="auto">
            <a:xfrm>
              <a:off x="192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 name="AutoShape 14"/>
            <p:cNvSpPr>
              <a:spLocks noChangeArrowheads="1"/>
            </p:cNvSpPr>
            <p:nvPr/>
          </p:nvSpPr>
          <p:spPr bwMode="auto">
            <a:xfrm>
              <a:off x="2177"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8" name="Group 268"/>
          <p:cNvGrpSpPr>
            <a:grpSpLocks/>
          </p:cNvGrpSpPr>
          <p:nvPr/>
        </p:nvGrpSpPr>
        <p:grpSpPr bwMode="auto">
          <a:xfrm>
            <a:off x="4363857" y="723900"/>
            <a:ext cx="1954212" cy="431800"/>
            <a:chOff x="2417" y="736"/>
            <a:chExt cx="1231" cy="272"/>
          </a:xfrm>
        </p:grpSpPr>
        <p:sp>
          <p:nvSpPr>
            <p:cNvPr id="19" name="AutoShape 14"/>
            <p:cNvSpPr>
              <a:spLocks noChangeArrowheads="1"/>
            </p:cNvSpPr>
            <p:nvPr/>
          </p:nvSpPr>
          <p:spPr bwMode="auto">
            <a:xfrm>
              <a:off x="241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0" name="AutoShape 14"/>
            <p:cNvSpPr>
              <a:spLocks noChangeArrowheads="1"/>
            </p:cNvSpPr>
            <p:nvPr/>
          </p:nvSpPr>
          <p:spPr bwMode="auto">
            <a:xfrm>
              <a:off x="265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1" name="AutoShape 14"/>
            <p:cNvSpPr>
              <a:spLocks noChangeArrowheads="1"/>
            </p:cNvSpPr>
            <p:nvPr/>
          </p:nvSpPr>
          <p:spPr bwMode="auto">
            <a:xfrm>
              <a:off x="337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2" name="AutoShape 14"/>
            <p:cNvSpPr>
              <a:spLocks noChangeArrowheads="1"/>
            </p:cNvSpPr>
            <p:nvPr/>
          </p:nvSpPr>
          <p:spPr bwMode="auto">
            <a:xfrm>
              <a:off x="313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3" name="AutoShape 14"/>
            <p:cNvSpPr>
              <a:spLocks noChangeArrowheads="1"/>
            </p:cNvSpPr>
            <p:nvPr/>
          </p:nvSpPr>
          <p:spPr bwMode="auto">
            <a:xfrm>
              <a:off x="289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24" name="Group 55"/>
          <p:cNvGrpSpPr>
            <a:grpSpLocks/>
          </p:cNvGrpSpPr>
          <p:nvPr/>
        </p:nvGrpSpPr>
        <p:grpSpPr bwMode="auto">
          <a:xfrm>
            <a:off x="3422469" y="114300"/>
            <a:ext cx="3733800" cy="488769"/>
            <a:chOff x="1440" y="15"/>
            <a:chExt cx="2904" cy="444"/>
          </a:xfrm>
        </p:grpSpPr>
        <p:sp>
          <p:nvSpPr>
            <p:cNvPr id="25" name="WordArt 56"/>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scene3d>
                <a:camera prst="legacyObliqueTopRight"/>
                <a:lightRig rig="legacyFlat2" dir="t"/>
              </a:scene3d>
              <a:sp3d extrusionH="227000" prstMaterial="legacyMatte">
                <a:extrusionClr>
                  <a:srgbClr val="FFFF00"/>
                </a:extrusionClr>
              </a:sp3d>
            </a:bodyPr>
            <a:lstStyle/>
            <a:p>
              <a:r>
                <a:rPr lang="en-US" sz="3600" b="1" kern="10" smtClean="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rPr>
                <a:t>Trò chơi ô chữ</a:t>
              </a:r>
              <a:endParaRPr lang="en-US" sz="3600" b="1" kern="1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endParaRPr>
            </a:p>
          </p:txBody>
        </p:sp>
        <p:sp>
          <p:nvSpPr>
            <p:cNvPr id="26" name="WordArt 57"/>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bodyPr>
            <a:lstStyle/>
            <a:p>
              <a:r>
                <a:rPr lang="en-US" sz="1200" b="1" kern="10" smtClean="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Trò chơi ô chữ</a:t>
              </a:r>
              <a:endParaRPr lang="en-US" sz="1200" b="1" kern="1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endParaRPr>
            </a:p>
          </p:txBody>
        </p:sp>
      </p:grpSp>
      <p:grpSp>
        <p:nvGrpSpPr>
          <p:cNvPr id="27" name="Group 266"/>
          <p:cNvGrpSpPr>
            <a:grpSpLocks/>
          </p:cNvGrpSpPr>
          <p:nvPr/>
        </p:nvGrpSpPr>
        <p:grpSpPr bwMode="auto">
          <a:xfrm>
            <a:off x="3193869" y="1181100"/>
            <a:ext cx="2743200" cy="431800"/>
            <a:chOff x="1680" y="1024"/>
            <a:chExt cx="1728" cy="272"/>
          </a:xfrm>
        </p:grpSpPr>
        <p:sp>
          <p:nvSpPr>
            <p:cNvPr id="28" name="AutoShape 14"/>
            <p:cNvSpPr>
              <a:spLocks noChangeArrowheads="1"/>
            </p:cNvSpPr>
            <p:nvPr/>
          </p:nvSpPr>
          <p:spPr bwMode="auto">
            <a:xfrm>
              <a:off x="1680"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9" name="AutoShape 14"/>
            <p:cNvSpPr>
              <a:spLocks noChangeArrowheads="1"/>
            </p:cNvSpPr>
            <p:nvPr/>
          </p:nvSpPr>
          <p:spPr bwMode="auto">
            <a:xfrm>
              <a:off x="19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0" name="AutoShape 14"/>
            <p:cNvSpPr>
              <a:spLocks noChangeArrowheads="1"/>
            </p:cNvSpPr>
            <p:nvPr/>
          </p:nvSpPr>
          <p:spPr bwMode="auto">
            <a:xfrm>
              <a:off x="31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1" name="AutoShape 14"/>
            <p:cNvSpPr>
              <a:spLocks noChangeArrowheads="1"/>
            </p:cNvSpPr>
            <p:nvPr/>
          </p:nvSpPr>
          <p:spPr bwMode="auto">
            <a:xfrm>
              <a:off x="217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2" name="AutoShape 14"/>
            <p:cNvSpPr>
              <a:spLocks noChangeArrowheads="1"/>
            </p:cNvSpPr>
            <p:nvPr/>
          </p:nvSpPr>
          <p:spPr bwMode="auto">
            <a:xfrm>
              <a:off x="241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3" name="AutoShape 14"/>
            <p:cNvSpPr>
              <a:spLocks noChangeArrowheads="1"/>
            </p:cNvSpPr>
            <p:nvPr/>
          </p:nvSpPr>
          <p:spPr bwMode="auto">
            <a:xfrm>
              <a:off x="265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4" name="AutoShape 14"/>
            <p:cNvSpPr>
              <a:spLocks noChangeArrowheads="1"/>
            </p:cNvSpPr>
            <p:nvPr/>
          </p:nvSpPr>
          <p:spPr bwMode="auto">
            <a:xfrm>
              <a:off x="289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35" name="Group 159"/>
          <p:cNvGrpSpPr>
            <a:grpSpLocks/>
          </p:cNvGrpSpPr>
          <p:nvPr/>
        </p:nvGrpSpPr>
        <p:grpSpPr bwMode="auto">
          <a:xfrm>
            <a:off x="3982857" y="1638300"/>
            <a:ext cx="1954213" cy="431800"/>
            <a:chOff x="2177" y="1296"/>
            <a:chExt cx="1231" cy="272"/>
          </a:xfrm>
        </p:grpSpPr>
        <p:sp>
          <p:nvSpPr>
            <p:cNvPr id="38" name="AutoShape 14"/>
            <p:cNvSpPr>
              <a:spLocks noChangeArrowheads="1"/>
            </p:cNvSpPr>
            <p:nvPr/>
          </p:nvSpPr>
          <p:spPr bwMode="auto">
            <a:xfrm>
              <a:off x="217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0" name="AutoShape 14"/>
            <p:cNvSpPr>
              <a:spLocks noChangeArrowheads="1"/>
            </p:cNvSpPr>
            <p:nvPr/>
          </p:nvSpPr>
          <p:spPr bwMode="auto">
            <a:xfrm>
              <a:off x="241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1" name="AutoShape 14"/>
            <p:cNvSpPr>
              <a:spLocks noChangeArrowheads="1"/>
            </p:cNvSpPr>
            <p:nvPr/>
          </p:nvSpPr>
          <p:spPr bwMode="auto">
            <a:xfrm>
              <a:off x="265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2" name="AutoShape 14"/>
            <p:cNvSpPr>
              <a:spLocks noChangeArrowheads="1"/>
            </p:cNvSpPr>
            <p:nvPr/>
          </p:nvSpPr>
          <p:spPr bwMode="auto">
            <a:xfrm>
              <a:off x="289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3" name="AutoShape 14"/>
            <p:cNvSpPr>
              <a:spLocks noChangeArrowheads="1"/>
            </p:cNvSpPr>
            <p:nvPr/>
          </p:nvSpPr>
          <p:spPr bwMode="auto">
            <a:xfrm>
              <a:off x="313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sp>
        <p:nvSpPr>
          <p:cNvPr id="49" name="AutoShape 14"/>
          <p:cNvSpPr>
            <a:spLocks noChangeArrowheads="1"/>
          </p:cNvSpPr>
          <p:nvPr/>
        </p:nvSpPr>
        <p:spPr bwMode="auto">
          <a:xfrm>
            <a:off x="5860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0" name="AutoShape 14"/>
          <p:cNvSpPr>
            <a:spLocks noChangeArrowheads="1"/>
          </p:cNvSpPr>
          <p:nvPr/>
        </p:nvSpPr>
        <p:spPr bwMode="auto">
          <a:xfrm>
            <a:off x="4336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1" name="AutoShape 14"/>
          <p:cNvSpPr>
            <a:spLocks noChangeArrowheads="1"/>
          </p:cNvSpPr>
          <p:nvPr/>
        </p:nvSpPr>
        <p:spPr bwMode="auto">
          <a:xfrm>
            <a:off x="4717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2" name="AutoShape 14"/>
          <p:cNvSpPr>
            <a:spLocks noChangeArrowheads="1"/>
          </p:cNvSpPr>
          <p:nvPr/>
        </p:nvSpPr>
        <p:spPr bwMode="auto">
          <a:xfrm>
            <a:off x="5098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3" name="AutoShape 14"/>
          <p:cNvSpPr>
            <a:spLocks noChangeArrowheads="1"/>
          </p:cNvSpPr>
          <p:nvPr/>
        </p:nvSpPr>
        <p:spPr bwMode="auto">
          <a:xfrm>
            <a:off x="5479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nvGrpSpPr>
          <p:cNvPr id="56" name="Group 271"/>
          <p:cNvGrpSpPr>
            <a:grpSpLocks/>
          </p:cNvGrpSpPr>
          <p:nvPr/>
        </p:nvGrpSpPr>
        <p:grpSpPr bwMode="auto">
          <a:xfrm>
            <a:off x="4336869" y="3009900"/>
            <a:ext cx="1600200" cy="431800"/>
            <a:chOff x="1440" y="2160"/>
            <a:chExt cx="1008" cy="272"/>
          </a:xfrm>
        </p:grpSpPr>
        <p:sp>
          <p:nvSpPr>
            <p:cNvPr id="57" name="AutoShape 14"/>
            <p:cNvSpPr>
              <a:spLocks noChangeArrowheads="1"/>
            </p:cNvSpPr>
            <p:nvPr/>
          </p:nvSpPr>
          <p:spPr bwMode="auto">
            <a:xfrm>
              <a:off x="144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8" name="AutoShape 14"/>
            <p:cNvSpPr>
              <a:spLocks noChangeArrowheads="1"/>
            </p:cNvSpPr>
            <p:nvPr/>
          </p:nvSpPr>
          <p:spPr bwMode="auto">
            <a:xfrm>
              <a:off x="168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9" name="AutoShape 14"/>
            <p:cNvSpPr>
              <a:spLocks noChangeArrowheads="1"/>
            </p:cNvSpPr>
            <p:nvPr/>
          </p:nvSpPr>
          <p:spPr bwMode="auto">
            <a:xfrm>
              <a:off x="193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0" name="AutoShape 14"/>
            <p:cNvSpPr>
              <a:spLocks noChangeArrowheads="1"/>
            </p:cNvSpPr>
            <p:nvPr/>
          </p:nvSpPr>
          <p:spPr bwMode="auto">
            <a:xfrm>
              <a:off x="217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61" name="Group 272"/>
          <p:cNvGrpSpPr>
            <a:grpSpLocks/>
          </p:cNvGrpSpPr>
          <p:nvPr/>
        </p:nvGrpSpPr>
        <p:grpSpPr bwMode="auto">
          <a:xfrm>
            <a:off x="3574869" y="3924300"/>
            <a:ext cx="2743200" cy="431800"/>
            <a:chOff x="1680" y="2448"/>
            <a:chExt cx="1728" cy="272"/>
          </a:xfrm>
        </p:grpSpPr>
        <p:sp>
          <p:nvSpPr>
            <p:cNvPr id="62" name="AutoShape 14"/>
            <p:cNvSpPr>
              <a:spLocks noChangeArrowheads="1"/>
            </p:cNvSpPr>
            <p:nvPr/>
          </p:nvSpPr>
          <p:spPr bwMode="auto">
            <a:xfrm>
              <a:off x="168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3" name="AutoShape 14"/>
            <p:cNvSpPr>
              <a:spLocks noChangeArrowheads="1"/>
            </p:cNvSpPr>
            <p:nvPr/>
          </p:nvSpPr>
          <p:spPr bwMode="auto">
            <a:xfrm>
              <a:off x="192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4" name="AutoShape 14"/>
            <p:cNvSpPr>
              <a:spLocks noChangeArrowheads="1"/>
            </p:cNvSpPr>
            <p:nvPr/>
          </p:nvSpPr>
          <p:spPr bwMode="auto">
            <a:xfrm>
              <a:off x="217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6" name="AutoShape 14"/>
            <p:cNvSpPr>
              <a:spLocks noChangeArrowheads="1"/>
            </p:cNvSpPr>
            <p:nvPr/>
          </p:nvSpPr>
          <p:spPr bwMode="auto">
            <a:xfrm>
              <a:off x="241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7" name="AutoShape 14"/>
            <p:cNvSpPr>
              <a:spLocks noChangeArrowheads="1"/>
            </p:cNvSpPr>
            <p:nvPr/>
          </p:nvSpPr>
          <p:spPr bwMode="auto">
            <a:xfrm>
              <a:off x="265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8" name="AutoShape 14"/>
            <p:cNvSpPr>
              <a:spLocks noChangeArrowheads="1"/>
            </p:cNvSpPr>
            <p:nvPr/>
          </p:nvSpPr>
          <p:spPr bwMode="auto">
            <a:xfrm>
              <a:off x="289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9" name="AutoShape 14"/>
            <p:cNvSpPr>
              <a:spLocks noChangeArrowheads="1"/>
            </p:cNvSpPr>
            <p:nvPr/>
          </p:nvSpPr>
          <p:spPr bwMode="auto">
            <a:xfrm>
              <a:off x="313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pic>
        <p:nvPicPr>
          <p:cNvPr id="71" name="Picture 134" descr="S128x128P_1023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869" y="6678613"/>
            <a:ext cx="228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 name="Group 105"/>
          <p:cNvGrpSpPr>
            <a:grpSpLocks/>
          </p:cNvGrpSpPr>
          <p:nvPr/>
        </p:nvGrpSpPr>
        <p:grpSpPr bwMode="auto">
          <a:xfrm>
            <a:off x="2736669" y="3467100"/>
            <a:ext cx="3276600" cy="431800"/>
            <a:chOff x="1968" y="960"/>
            <a:chExt cx="2064" cy="272"/>
          </a:xfrm>
        </p:grpSpPr>
        <p:sp>
          <p:nvSpPr>
            <p:cNvPr id="143" name="AutoShape 14"/>
            <p:cNvSpPr>
              <a:spLocks noChangeArrowheads="1"/>
            </p:cNvSpPr>
            <p:nvPr/>
          </p:nvSpPr>
          <p:spPr bwMode="auto">
            <a:xfrm>
              <a:off x="196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4" name="AutoShape 14"/>
            <p:cNvSpPr>
              <a:spLocks noChangeArrowheads="1"/>
            </p:cNvSpPr>
            <p:nvPr/>
          </p:nvSpPr>
          <p:spPr bwMode="auto">
            <a:xfrm>
              <a:off x="220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5" name="AutoShape 14"/>
            <p:cNvSpPr>
              <a:spLocks noChangeArrowheads="1"/>
            </p:cNvSpPr>
            <p:nvPr/>
          </p:nvSpPr>
          <p:spPr bwMode="auto">
            <a:xfrm>
              <a:off x="246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6" name="AutoShape 14"/>
            <p:cNvSpPr>
              <a:spLocks noChangeArrowheads="1"/>
            </p:cNvSpPr>
            <p:nvPr/>
          </p:nvSpPr>
          <p:spPr bwMode="auto">
            <a:xfrm>
              <a:off x="3761"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7" name="AutoShape 14"/>
            <p:cNvSpPr>
              <a:spLocks noChangeArrowheads="1"/>
            </p:cNvSpPr>
            <p:nvPr/>
          </p:nvSpPr>
          <p:spPr bwMode="auto">
            <a:xfrm>
              <a:off x="270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8" name="AutoShape 14"/>
            <p:cNvSpPr>
              <a:spLocks noChangeArrowheads="1"/>
            </p:cNvSpPr>
            <p:nvPr/>
          </p:nvSpPr>
          <p:spPr bwMode="auto">
            <a:xfrm>
              <a:off x="294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9" name="AutoShape 14"/>
            <p:cNvSpPr>
              <a:spLocks noChangeArrowheads="1"/>
            </p:cNvSpPr>
            <p:nvPr/>
          </p:nvSpPr>
          <p:spPr bwMode="auto">
            <a:xfrm>
              <a:off x="318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50" name="AutoShape 14"/>
            <p:cNvSpPr>
              <a:spLocks noChangeArrowheads="1"/>
            </p:cNvSpPr>
            <p:nvPr/>
          </p:nvSpPr>
          <p:spPr bwMode="auto">
            <a:xfrm>
              <a:off x="3473"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69" name="Group 309"/>
          <p:cNvGrpSpPr>
            <a:grpSpLocks/>
          </p:cNvGrpSpPr>
          <p:nvPr/>
        </p:nvGrpSpPr>
        <p:grpSpPr bwMode="auto">
          <a:xfrm>
            <a:off x="381000" y="-67694"/>
            <a:ext cx="1669869" cy="949572"/>
            <a:chOff x="-96" y="-48"/>
            <a:chExt cx="1152" cy="768"/>
          </a:xfrm>
        </p:grpSpPr>
        <p:pic>
          <p:nvPicPr>
            <p:cNvPr id="170" name="Picture 135" descr="may">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48"/>
              <a:ext cx="115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Text Box 308"/>
            <p:cNvSpPr txBox="1">
              <a:spLocks noChangeArrowheads="1"/>
            </p:cNvSpPr>
            <p:nvPr/>
          </p:nvSpPr>
          <p:spPr bwMode="auto">
            <a:xfrm>
              <a:off x="48" y="144"/>
              <a:ext cx="864" cy="288"/>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n-US" sz="2400" b="1">
                  <a:latin typeface="Times New Roman" pitchFamily="18" charset="0"/>
                </a:rPr>
                <a:t>Chủ đề</a:t>
              </a:r>
            </a:p>
          </p:txBody>
        </p:sp>
      </p:grpSp>
      <p:sp>
        <p:nvSpPr>
          <p:cNvPr id="184" name="AutoShape 14"/>
          <p:cNvSpPr>
            <a:spLocks noChangeArrowheads="1"/>
          </p:cNvSpPr>
          <p:nvPr/>
        </p:nvSpPr>
        <p:spPr bwMode="auto">
          <a:xfrm>
            <a:off x="2839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5" name="AutoShape 14"/>
          <p:cNvSpPr>
            <a:spLocks noChangeArrowheads="1"/>
          </p:cNvSpPr>
          <p:nvPr/>
        </p:nvSpPr>
        <p:spPr bwMode="auto">
          <a:xfrm>
            <a:off x="3220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6" name="AutoShape 14"/>
          <p:cNvSpPr>
            <a:spLocks noChangeArrowheads="1"/>
          </p:cNvSpPr>
          <p:nvPr/>
        </p:nvSpPr>
        <p:spPr bwMode="auto">
          <a:xfrm>
            <a:off x="3982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7" name="AutoShape 14"/>
          <p:cNvSpPr>
            <a:spLocks noChangeArrowheads="1"/>
          </p:cNvSpPr>
          <p:nvPr/>
        </p:nvSpPr>
        <p:spPr bwMode="auto">
          <a:xfrm>
            <a:off x="3601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8" name="AutoShape 14"/>
          <p:cNvSpPr>
            <a:spLocks noChangeArrowheads="1"/>
          </p:cNvSpPr>
          <p:nvPr/>
        </p:nvSpPr>
        <p:spPr bwMode="auto">
          <a:xfrm>
            <a:off x="3117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9" name="AutoShape 14"/>
          <p:cNvSpPr>
            <a:spLocks noChangeArrowheads="1"/>
          </p:cNvSpPr>
          <p:nvPr/>
        </p:nvSpPr>
        <p:spPr bwMode="auto">
          <a:xfrm>
            <a:off x="3498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0" name="AutoShape 14"/>
          <p:cNvSpPr>
            <a:spLocks noChangeArrowheads="1"/>
          </p:cNvSpPr>
          <p:nvPr/>
        </p:nvSpPr>
        <p:spPr bwMode="auto">
          <a:xfrm>
            <a:off x="3906656"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5" name="TextBox 194"/>
          <p:cNvSpPr txBox="1"/>
          <p:nvPr/>
        </p:nvSpPr>
        <p:spPr>
          <a:xfrm>
            <a:off x="2870046" y="766346"/>
            <a:ext cx="3829023" cy="338554"/>
          </a:xfrm>
          <a:prstGeom prst="rect">
            <a:avLst/>
          </a:prstGeom>
          <a:noFill/>
        </p:spPr>
        <p:txBody>
          <a:bodyPr wrap="square" rtlCol="0">
            <a:spAutoFit/>
          </a:bodyPr>
          <a:lstStyle/>
          <a:p>
            <a:pPr algn="just"/>
            <a:r>
              <a:rPr lang="en-US" sz="1600" b="1" smtClean="0">
                <a:latin typeface="Times New Roman" pitchFamily="18" charset="0"/>
                <a:cs typeface="Times New Roman" pitchFamily="18" charset="0"/>
              </a:rPr>
              <a:t>K     I      N     H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H    À    N    H</a:t>
            </a:r>
            <a:endParaRPr lang="en-US" sz="1600" b="1">
              <a:latin typeface="Times New Roman" pitchFamily="18" charset="0"/>
              <a:cs typeface="Times New Roman" pitchFamily="18" charset="0"/>
            </a:endParaRPr>
          </a:p>
        </p:txBody>
      </p:sp>
      <p:sp>
        <p:nvSpPr>
          <p:cNvPr id="196" name="TextBox 195"/>
          <p:cNvSpPr txBox="1"/>
          <p:nvPr/>
        </p:nvSpPr>
        <p:spPr>
          <a:xfrm>
            <a:off x="3166882" y="1223546"/>
            <a:ext cx="2770188"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P     H     Ố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I      Ế    N</a:t>
            </a:r>
            <a:endParaRPr lang="en-US" sz="1600" b="1">
              <a:latin typeface="Times New Roman" pitchFamily="18" charset="0"/>
              <a:cs typeface="Times New Roman" pitchFamily="18" charset="0"/>
            </a:endParaRPr>
          </a:p>
        </p:txBody>
      </p:sp>
      <p:sp>
        <p:nvSpPr>
          <p:cNvPr id="197" name="TextBox 196"/>
          <p:cNvSpPr txBox="1"/>
          <p:nvPr/>
        </p:nvSpPr>
        <p:spPr>
          <a:xfrm>
            <a:off x="3955869" y="1680746"/>
            <a:ext cx="22098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H     </a:t>
            </a:r>
            <a:r>
              <a:rPr lang="en-US" sz="1600" b="1" smtClean="0">
                <a:solidFill>
                  <a:srgbClr val="FF0000"/>
                </a:solidFill>
                <a:latin typeface="Times New Roman" pitchFamily="18" charset="0"/>
                <a:cs typeface="Times New Roman" pitchFamily="18" charset="0"/>
              </a:rPr>
              <a:t>À</a:t>
            </a:r>
            <a:r>
              <a:rPr lang="en-US" sz="1600" b="1" smtClean="0">
                <a:latin typeface="Times New Roman" pitchFamily="18" charset="0"/>
                <a:cs typeface="Times New Roman" pitchFamily="18" charset="0"/>
              </a:rPr>
              <a:t>     L     A    N</a:t>
            </a:r>
            <a:endParaRPr lang="en-US" sz="1600" b="1">
              <a:latin typeface="Times New Roman" pitchFamily="18" charset="0"/>
              <a:cs typeface="Times New Roman" pitchFamily="18" charset="0"/>
            </a:endParaRPr>
          </a:p>
        </p:txBody>
      </p:sp>
      <p:sp>
        <p:nvSpPr>
          <p:cNvPr id="198" name="TextBox 197"/>
          <p:cNvSpPr txBox="1"/>
          <p:nvPr/>
        </p:nvSpPr>
        <p:spPr>
          <a:xfrm>
            <a:off x="3928881" y="2171700"/>
            <a:ext cx="1246189"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A     </a:t>
            </a:r>
            <a:r>
              <a:rPr lang="en-US" sz="1600" b="1" smtClean="0">
                <a:solidFill>
                  <a:srgbClr val="FF0000"/>
                </a:solidFill>
                <a:latin typeface="Times New Roman" pitchFamily="18" charset="0"/>
                <a:cs typeface="Times New Roman" pitchFamily="18" charset="0"/>
              </a:rPr>
              <a:t>N</a:t>
            </a:r>
            <a:r>
              <a:rPr lang="en-US" sz="1600" b="1" smtClean="0">
                <a:latin typeface="Times New Roman" pitchFamily="18" charset="0"/>
                <a:cs typeface="Times New Roman" pitchFamily="18" charset="0"/>
              </a:rPr>
              <a:t>     H</a:t>
            </a:r>
            <a:endParaRPr lang="en-US" sz="1600" b="1">
              <a:latin typeface="Times New Roman" pitchFamily="18" charset="0"/>
              <a:cs typeface="Times New Roman" pitchFamily="18" charset="0"/>
            </a:endParaRPr>
          </a:p>
        </p:txBody>
      </p:sp>
      <p:sp>
        <p:nvSpPr>
          <p:cNvPr id="199" name="TextBox 198"/>
          <p:cNvSpPr txBox="1"/>
          <p:nvPr/>
        </p:nvSpPr>
        <p:spPr>
          <a:xfrm>
            <a:off x="4336869" y="2595146"/>
            <a:ext cx="1985327"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Ộ     I      A     N</a:t>
            </a:r>
            <a:endParaRPr lang="en-US" sz="1600" b="1">
              <a:latin typeface="Times New Roman" pitchFamily="18" charset="0"/>
              <a:cs typeface="Times New Roman" pitchFamily="18" charset="0"/>
            </a:endParaRPr>
          </a:p>
        </p:txBody>
      </p:sp>
      <p:sp>
        <p:nvSpPr>
          <p:cNvPr id="202" name="TextBox 201"/>
          <p:cNvSpPr txBox="1"/>
          <p:nvPr/>
        </p:nvSpPr>
        <p:spPr>
          <a:xfrm>
            <a:off x="3113542" y="3086100"/>
            <a:ext cx="296243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N     H     Ậ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B     Ả     N</a:t>
            </a:r>
            <a:endParaRPr lang="en-US" sz="1600" b="1">
              <a:latin typeface="Times New Roman" pitchFamily="18" charset="0"/>
              <a:cs typeface="Times New Roman" pitchFamily="18" charset="0"/>
            </a:endParaRPr>
          </a:p>
        </p:txBody>
      </p:sp>
      <p:sp>
        <p:nvSpPr>
          <p:cNvPr id="203" name="TextBox 202"/>
          <p:cNvSpPr txBox="1"/>
          <p:nvPr/>
        </p:nvSpPr>
        <p:spPr>
          <a:xfrm>
            <a:off x="2660469" y="3543300"/>
            <a:ext cx="32766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S     Ô     N     G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Ồ     N     G</a:t>
            </a:r>
            <a:endParaRPr lang="en-US" sz="1600" b="1">
              <a:latin typeface="Times New Roman" pitchFamily="18" charset="0"/>
              <a:cs typeface="Times New Roman" pitchFamily="18" charset="0"/>
            </a:endParaRPr>
          </a:p>
        </p:txBody>
      </p:sp>
      <p:sp>
        <p:nvSpPr>
          <p:cNvPr id="204" name="TextBox 203"/>
          <p:cNvSpPr txBox="1"/>
          <p:nvPr/>
        </p:nvSpPr>
        <p:spPr>
          <a:xfrm>
            <a:off x="3574869" y="3966746"/>
            <a:ext cx="299082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S      Ô    </a:t>
            </a:r>
            <a:r>
              <a:rPr lang="en-US" sz="1600" b="1" smtClean="0">
                <a:solidFill>
                  <a:srgbClr val="FF0000"/>
                </a:solidFill>
                <a:latin typeface="Times New Roman" pitchFamily="18" charset="0"/>
                <a:cs typeface="Times New Roman" pitchFamily="18" charset="0"/>
              </a:rPr>
              <a:t>I</a:t>
            </a:r>
            <a:r>
              <a:rPr lang="en-US" sz="1600" b="1" smtClean="0">
                <a:latin typeface="Times New Roman" pitchFamily="18" charset="0"/>
                <a:cs typeface="Times New Roman" pitchFamily="18" charset="0"/>
              </a:rPr>
              <a:t>      Đ     Ộ   N     G</a:t>
            </a:r>
            <a:endParaRPr lang="en-US" sz="1600" b="1">
              <a:latin typeface="Times New Roman" pitchFamily="18" charset="0"/>
              <a:cs typeface="Times New Roman" pitchFamily="18" charset="0"/>
            </a:endParaRPr>
          </a:p>
        </p:txBody>
      </p:sp>
      <p:sp>
        <p:nvSpPr>
          <p:cNvPr id="205" name="5-Point Star 204"/>
          <p:cNvSpPr/>
          <p:nvPr/>
        </p:nvSpPr>
        <p:spPr>
          <a:xfrm>
            <a:off x="6851469" y="723900"/>
            <a:ext cx="457200" cy="389354"/>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6" name="5-Point Star 205"/>
          <p:cNvSpPr/>
          <p:nvPr/>
        </p:nvSpPr>
        <p:spPr>
          <a:xfrm>
            <a:off x="6529660" y="11049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7" name="5-Point Star 206"/>
          <p:cNvSpPr/>
          <p:nvPr/>
        </p:nvSpPr>
        <p:spPr>
          <a:xfrm>
            <a:off x="6233976" y="1572341"/>
            <a:ext cx="560388" cy="406400"/>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5-Point Star 207"/>
          <p:cNvSpPr/>
          <p:nvPr/>
        </p:nvSpPr>
        <p:spPr>
          <a:xfrm>
            <a:off x="6648767" y="1955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9" name="5-Point Star 208"/>
          <p:cNvSpPr/>
          <p:nvPr/>
        </p:nvSpPr>
        <p:spPr>
          <a:xfrm>
            <a:off x="6322196" y="2499441"/>
            <a:ext cx="560388" cy="406400"/>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0" name="5-Point Star 209"/>
          <p:cNvSpPr/>
          <p:nvPr/>
        </p:nvSpPr>
        <p:spPr>
          <a:xfrm>
            <a:off x="6809854" y="2969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1" name="5-Point Star 210"/>
          <p:cNvSpPr/>
          <p:nvPr/>
        </p:nvSpPr>
        <p:spPr>
          <a:xfrm>
            <a:off x="6173922" y="3378281"/>
            <a:ext cx="560388" cy="406400"/>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2" name="5-Point Star 211"/>
          <p:cNvSpPr/>
          <p:nvPr/>
        </p:nvSpPr>
        <p:spPr>
          <a:xfrm>
            <a:off x="6728414" y="39370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3" name="Rectangle 212"/>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solidFill>
                  <a:srgbClr val="002060"/>
                </a:solidFill>
                <a:latin typeface="Times New Roman" pitchFamily="18" charset="0"/>
                <a:cs typeface="Times New Roman" pitchFamily="18" charset="0"/>
              </a:rPr>
              <a:t>Tên gọi khác của Kinh </a:t>
            </a:r>
            <a:r>
              <a:rPr lang="en-US" sz="2800" smtClean="0">
                <a:solidFill>
                  <a:srgbClr val="002060"/>
                </a:solidFill>
                <a:latin typeface="Times New Roman" pitchFamily="18" charset="0"/>
                <a:cs typeface="Times New Roman" pitchFamily="18" charset="0"/>
              </a:rPr>
              <a:t>Đô</a:t>
            </a:r>
            <a:endParaRPr lang="en-US" sz="2800">
              <a:solidFill>
                <a:srgbClr val="002060"/>
              </a:solidFill>
              <a:latin typeface="Times New Roman" pitchFamily="18" charset="0"/>
              <a:cs typeface="Times New Roman" pitchFamily="18" charset="0"/>
            </a:endParaRPr>
          </a:p>
        </p:txBody>
      </p:sp>
      <p:sp>
        <p:nvSpPr>
          <p:cNvPr id="2" name="Oval 1"/>
          <p:cNvSpPr/>
          <p:nvPr/>
        </p:nvSpPr>
        <p:spPr>
          <a:xfrm>
            <a:off x="2240280" y="711200"/>
            <a:ext cx="481149" cy="41475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400" b="1" smtClean="0">
                <a:latin typeface="+mj-lt"/>
              </a:rPr>
              <a:t>1</a:t>
            </a:r>
            <a:endParaRPr lang="en-US" sz="2400" b="1">
              <a:latin typeface="+mj-lt"/>
            </a:endParaRPr>
          </a:p>
        </p:txBody>
      </p:sp>
      <p:sp>
        <p:nvSpPr>
          <p:cNvPr id="8" name="Oval 7"/>
          <p:cNvSpPr/>
          <p:nvPr/>
        </p:nvSpPr>
        <p:spPr>
          <a:xfrm>
            <a:off x="2721429" y="1181100"/>
            <a:ext cx="472440" cy="42237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vi-VN" sz="2400" b="1" smtClean="0">
                <a:latin typeface="+mj-lt"/>
              </a:rPr>
              <a:t>2</a:t>
            </a:r>
            <a:endParaRPr lang="en-US" sz="2400" b="1">
              <a:latin typeface="+mj-lt"/>
            </a:endParaRPr>
          </a:p>
        </p:txBody>
      </p:sp>
      <p:sp>
        <p:nvSpPr>
          <p:cNvPr id="96" name="Rectangle 95"/>
          <p:cNvSpPr/>
          <p:nvPr/>
        </p:nvSpPr>
        <p:spPr>
          <a:xfrm>
            <a:off x="1215933" y="4831160"/>
            <a:ext cx="65532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khu phố cổ nổi tiếng của Hưng Yên.</a:t>
            </a:r>
            <a:endParaRPr lang="en-US" sz="2800">
              <a:solidFill>
                <a:srgbClr val="002060"/>
              </a:solidFill>
              <a:latin typeface="Times New Roman" pitchFamily="18" charset="0"/>
              <a:cs typeface="Times New Roman" pitchFamily="18" charset="0"/>
            </a:endParaRPr>
          </a:p>
        </p:txBody>
      </p:sp>
      <p:sp>
        <p:nvSpPr>
          <p:cNvPr id="10" name="Oval 9"/>
          <p:cNvSpPr/>
          <p:nvPr/>
        </p:nvSpPr>
        <p:spPr>
          <a:xfrm>
            <a:off x="2629471" y="1655346"/>
            <a:ext cx="481149" cy="4147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400" b="1" smtClean="0">
                <a:latin typeface="+mj-lt"/>
              </a:rPr>
              <a:t>3</a:t>
            </a:r>
            <a:endParaRPr lang="en-US" sz="2400" b="1">
              <a:latin typeface="+mj-lt"/>
            </a:endParaRPr>
          </a:p>
        </p:txBody>
      </p:sp>
      <p:sp>
        <p:nvSpPr>
          <p:cNvPr id="100" name="Rectangle 99"/>
          <p:cNvSpPr/>
          <p:nvPr/>
        </p:nvSpPr>
        <p:spPr>
          <a:xfrm>
            <a:off x="893716" y="4864906"/>
            <a:ext cx="6913517" cy="8119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này vào Hội An từ rất sớm.</a:t>
            </a:r>
            <a:endParaRPr lang="en-US" sz="2800">
              <a:solidFill>
                <a:srgbClr val="002060"/>
              </a:solidFill>
              <a:latin typeface="Times New Roman" pitchFamily="18" charset="0"/>
              <a:cs typeface="Times New Roman" pitchFamily="18" charset="0"/>
            </a:endParaRPr>
          </a:p>
        </p:txBody>
      </p:sp>
      <p:sp>
        <p:nvSpPr>
          <p:cNvPr id="11" name="Oval 10"/>
          <p:cNvSpPr/>
          <p:nvPr/>
        </p:nvSpPr>
        <p:spPr>
          <a:xfrm>
            <a:off x="2933916" y="2030628"/>
            <a:ext cx="519906"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4</a:t>
            </a:r>
            <a:endParaRPr lang="en-US" sz="2400" b="1">
              <a:latin typeface="+mj-lt"/>
            </a:endParaRPr>
          </a:p>
        </p:txBody>
      </p:sp>
      <p:sp>
        <p:nvSpPr>
          <p:cNvPr id="102" name="Rectangle 101"/>
          <p:cNvSpPr/>
          <p:nvPr/>
        </p:nvSpPr>
        <p:spPr>
          <a:xfrm>
            <a:off x="987333" y="4831160"/>
            <a:ext cx="6629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Nhà buôn nước nào đã so sánh Thăng Long với các đô thị khác ở châu Á.</a:t>
            </a:r>
            <a:endParaRPr lang="en-US" sz="2800">
              <a:solidFill>
                <a:srgbClr val="002060"/>
              </a:solidFill>
              <a:latin typeface="Times New Roman" pitchFamily="18" charset="0"/>
              <a:cs typeface="Times New Roman" pitchFamily="18" charset="0"/>
            </a:endParaRPr>
          </a:p>
        </p:txBody>
      </p:sp>
      <p:sp>
        <p:nvSpPr>
          <p:cNvPr id="37" name="Oval 36"/>
          <p:cNvSpPr/>
          <p:nvPr/>
        </p:nvSpPr>
        <p:spPr>
          <a:xfrm>
            <a:off x="3204331" y="2452187"/>
            <a:ext cx="509452" cy="48151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smtClean="0">
                <a:latin typeface="+mj-lt"/>
              </a:rPr>
              <a:t>5</a:t>
            </a:r>
            <a:endParaRPr lang="en-US" sz="2400" b="1">
              <a:latin typeface="+mj-lt"/>
            </a:endParaRPr>
          </a:p>
        </p:txBody>
      </p:sp>
      <p:sp>
        <p:nvSpPr>
          <p:cNvPr id="106" name="Rectangle 105"/>
          <p:cNvSpPr/>
          <p:nvPr/>
        </p:nvSpPr>
        <p:spPr>
          <a:xfrm>
            <a:off x="838200" y="4838700"/>
            <a:ext cx="6846862"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thành phố cảng lớn nhất ở Đàng Trong.</a:t>
            </a:r>
            <a:endParaRPr lang="en-US" sz="2800">
              <a:solidFill>
                <a:srgbClr val="002060"/>
              </a:solidFill>
              <a:latin typeface="Times New Roman" pitchFamily="18" charset="0"/>
              <a:cs typeface="Times New Roman" pitchFamily="18" charset="0"/>
            </a:endParaRPr>
          </a:p>
        </p:txBody>
      </p:sp>
      <p:sp>
        <p:nvSpPr>
          <p:cNvPr id="39" name="Oval 38"/>
          <p:cNvSpPr/>
          <p:nvPr/>
        </p:nvSpPr>
        <p:spPr>
          <a:xfrm>
            <a:off x="2514600" y="2959100"/>
            <a:ext cx="498134" cy="4318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6</a:t>
            </a:r>
            <a:endParaRPr lang="en-US" sz="2400" b="1">
              <a:latin typeface="+mj-lt"/>
            </a:endParaRPr>
          </a:p>
        </p:txBody>
      </p:sp>
      <p:sp>
        <p:nvSpPr>
          <p:cNvPr id="108" name="Rectangle 107"/>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nào cùng nhân dân địa phương dựng nên thành phố Hội An?</a:t>
            </a:r>
            <a:endParaRPr lang="en-US" sz="2800">
              <a:solidFill>
                <a:srgbClr val="002060"/>
              </a:solidFill>
              <a:latin typeface="Times New Roman" pitchFamily="18" charset="0"/>
              <a:cs typeface="Times New Roman" pitchFamily="18" charset="0"/>
            </a:endParaRPr>
          </a:p>
        </p:txBody>
      </p:sp>
      <p:sp>
        <p:nvSpPr>
          <p:cNvPr id="44" name="Oval 43"/>
          <p:cNvSpPr/>
          <p:nvPr/>
        </p:nvSpPr>
        <p:spPr>
          <a:xfrm>
            <a:off x="2206750" y="3441700"/>
            <a:ext cx="536450" cy="482600"/>
          </a:xfrm>
          <a:prstGeom prst="ellipse">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7</a:t>
            </a:r>
            <a:endParaRPr lang="en-US" sz="2400" b="1">
              <a:latin typeface="+mj-lt"/>
            </a:endParaRPr>
          </a:p>
        </p:txBody>
      </p:sp>
      <p:sp>
        <p:nvSpPr>
          <p:cNvPr id="110" name="Rectangle 109"/>
          <p:cNvSpPr/>
          <p:nvPr/>
        </p:nvSpPr>
        <p:spPr>
          <a:xfrm>
            <a:off x="1520733" y="483870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Kinh thành Thăng Long nằm bên con sông lớn nào của nước ta?</a:t>
            </a:r>
            <a:endParaRPr lang="en-US" sz="2800">
              <a:solidFill>
                <a:srgbClr val="002060"/>
              </a:solidFill>
              <a:latin typeface="Times New Roman" pitchFamily="18" charset="0"/>
              <a:cs typeface="Times New Roman" pitchFamily="18" charset="0"/>
            </a:endParaRPr>
          </a:p>
        </p:txBody>
      </p:sp>
      <p:sp>
        <p:nvSpPr>
          <p:cNvPr id="45" name="Oval 44"/>
          <p:cNvSpPr/>
          <p:nvPr/>
        </p:nvSpPr>
        <p:spPr>
          <a:xfrm>
            <a:off x="2538333" y="3924300"/>
            <a:ext cx="509667" cy="490954"/>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8</a:t>
            </a:r>
            <a:endParaRPr lang="en-US" sz="2400" b="1">
              <a:latin typeface="+mj-lt"/>
            </a:endParaRPr>
          </a:p>
        </p:txBody>
      </p:sp>
      <p:sp>
        <p:nvSpPr>
          <p:cNvPr id="112" name="Rectangle 111"/>
          <p:cNvSpPr/>
          <p:nvPr/>
        </p:nvSpPr>
        <p:spPr>
          <a:xfrm>
            <a:off x="15588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Cuộc sống các thành thị ở thế kỉ XVI- XVII diễn ra như thế nào?</a:t>
            </a:r>
            <a:endParaRPr lang="en-US" sz="2800">
              <a:solidFill>
                <a:srgbClr val="002060"/>
              </a:solidFill>
              <a:latin typeface="Times New Roman" pitchFamily="18" charset="0"/>
              <a:cs typeface="Times New Roman" pitchFamily="18" charset="0"/>
            </a:endParaRPr>
          </a:p>
        </p:txBody>
      </p:sp>
      <p:sp>
        <p:nvSpPr>
          <p:cNvPr id="46" name="TextBox 45"/>
          <p:cNvSpPr txBox="1"/>
          <p:nvPr/>
        </p:nvSpPr>
        <p:spPr>
          <a:xfrm>
            <a:off x="4419600" y="766346"/>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14" name="TextBox 113"/>
          <p:cNvSpPr txBox="1"/>
          <p:nvPr/>
        </p:nvSpPr>
        <p:spPr>
          <a:xfrm>
            <a:off x="4419600" y="12235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3" name="TextBox 102"/>
          <p:cNvSpPr txBox="1"/>
          <p:nvPr/>
        </p:nvSpPr>
        <p:spPr>
          <a:xfrm>
            <a:off x="4392613" y="25951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4" name="TextBox 103"/>
          <p:cNvSpPr txBox="1"/>
          <p:nvPr/>
        </p:nvSpPr>
        <p:spPr>
          <a:xfrm>
            <a:off x="4343400" y="3543300"/>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7" name="TextBox 106"/>
          <p:cNvSpPr txBox="1"/>
          <p:nvPr/>
        </p:nvSpPr>
        <p:spPr>
          <a:xfrm>
            <a:off x="4406106" y="3086100"/>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09" name="TextBox 108"/>
          <p:cNvSpPr txBox="1"/>
          <p:nvPr/>
        </p:nvSpPr>
        <p:spPr>
          <a:xfrm>
            <a:off x="4419600" y="1680746"/>
            <a:ext cx="331787" cy="338554"/>
          </a:xfrm>
          <a:prstGeom prst="rect">
            <a:avLst/>
          </a:prstGeom>
          <a:noFill/>
        </p:spPr>
        <p:txBody>
          <a:bodyPr wrap="square" rtlCol="0">
            <a:spAutoFit/>
          </a:bodyPr>
          <a:lstStyle/>
          <a:p>
            <a:r>
              <a:rPr lang="vi-VN" sz="1600" b="1">
                <a:solidFill>
                  <a:srgbClr val="FF0000"/>
                </a:solidFill>
                <a:latin typeface="+mj-lt"/>
              </a:rPr>
              <a:t>À</a:t>
            </a:r>
            <a:endParaRPr lang="en-US" sz="1600" b="1">
              <a:solidFill>
                <a:srgbClr val="FF0000"/>
              </a:solidFill>
              <a:latin typeface="+mj-lt"/>
            </a:endParaRPr>
          </a:p>
        </p:txBody>
      </p:sp>
      <p:sp>
        <p:nvSpPr>
          <p:cNvPr id="111" name="TextBox 110"/>
          <p:cNvSpPr txBox="1"/>
          <p:nvPr/>
        </p:nvSpPr>
        <p:spPr>
          <a:xfrm>
            <a:off x="4419600" y="2171700"/>
            <a:ext cx="331787" cy="338554"/>
          </a:xfrm>
          <a:prstGeom prst="rect">
            <a:avLst/>
          </a:prstGeom>
          <a:noFill/>
        </p:spPr>
        <p:txBody>
          <a:bodyPr wrap="square" rtlCol="0">
            <a:spAutoFit/>
          </a:bodyPr>
          <a:lstStyle/>
          <a:p>
            <a:r>
              <a:rPr lang="vi-VN" sz="1600" b="1">
                <a:solidFill>
                  <a:srgbClr val="FF0000"/>
                </a:solidFill>
                <a:latin typeface="+mj-lt"/>
              </a:rPr>
              <a:t>N</a:t>
            </a:r>
            <a:endParaRPr lang="en-US" sz="1600" b="1">
              <a:solidFill>
                <a:srgbClr val="FF0000"/>
              </a:solidFill>
              <a:latin typeface="+mj-lt"/>
            </a:endParaRPr>
          </a:p>
        </p:txBody>
      </p:sp>
      <p:sp>
        <p:nvSpPr>
          <p:cNvPr id="113" name="TextBox 112"/>
          <p:cNvSpPr txBox="1"/>
          <p:nvPr/>
        </p:nvSpPr>
        <p:spPr>
          <a:xfrm>
            <a:off x="4448356" y="3966746"/>
            <a:ext cx="352244" cy="338554"/>
          </a:xfrm>
          <a:prstGeom prst="rect">
            <a:avLst/>
          </a:prstGeom>
          <a:noFill/>
        </p:spPr>
        <p:txBody>
          <a:bodyPr wrap="square" rtlCol="0">
            <a:spAutoFit/>
          </a:bodyPr>
          <a:lstStyle/>
          <a:p>
            <a:r>
              <a:rPr lang="vi-VN" sz="1600" b="1">
                <a:solidFill>
                  <a:srgbClr val="FF0000"/>
                </a:solidFill>
                <a:latin typeface="+mj-lt"/>
              </a:rPr>
              <a:t>I</a:t>
            </a:r>
            <a:endParaRPr lang="en-US" sz="1600" b="1">
              <a:solidFill>
                <a:srgbClr val="FF0000"/>
              </a:solidFill>
              <a:latin typeface="+mj-lt"/>
            </a:endParaRPr>
          </a:p>
        </p:txBody>
      </p:sp>
    </p:spTree>
    <p:extLst>
      <p:ext uri="{BB962C8B-B14F-4D97-AF65-F5344CB8AC3E}">
        <p14:creationId xmlns:p14="http://schemas.microsoft.com/office/powerpoint/2010/main" val="2993083380"/>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205"/>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circle(in)">
                                      <p:cBhvr>
                                        <p:cTn id="7" dur="2000"/>
                                        <p:tgtEl>
                                          <p:spTgt spid="195"/>
                                        </p:tgtEl>
                                      </p:cBhvr>
                                    </p:animEffect>
                                  </p:childTnLst>
                                </p:cTn>
                              </p:par>
                            </p:childTnLst>
                          </p:cTn>
                        </p:par>
                      </p:childTnLst>
                    </p:cTn>
                  </p:par>
                </p:childTnLst>
              </p:cTn>
              <p:nextCondLst>
                <p:cond evt="onClick" delay="0">
                  <p:tgtEl>
                    <p:spTgt spid="205"/>
                  </p:tgtEl>
                </p:cond>
              </p:nextCondLst>
            </p:seq>
            <p:seq concurrent="1" nextAc="seek">
              <p:cTn id="8" restart="whenNotActive" fill="hold" evtFilter="cancelBubble" nodeType="interactiveSeq">
                <p:stCondLst>
                  <p:cond evt="onClick" delay="0">
                    <p:tgtEl>
                      <p:spTgt spid="206"/>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wheel(1)">
                                      <p:cBhvr>
                                        <p:cTn id="13" dur="2000"/>
                                        <p:tgtEl>
                                          <p:spTgt spid="196"/>
                                        </p:tgtEl>
                                      </p:cBhvr>
                                    </p:animEffect>
                                  </p:childTnLst>
                                </p:cTn>
                              </p:par>
                            </p:childTnLst>
                          </p:cTn>
                        </p:par>
                      </p:childTnLst>
                    </p:cTn>
                  </p:par>
                </p:childTnLst>
              </p:cTn>
              <p:nextCondLst>
                <p:cond evt="onClick" delay="0">
                  <p:tgtEl>
                    <p:spTgt spid="206"/>
                  </p:tgtEl>
                </p:cond>
              </p:nextCondLst>
            </p:seq>
            <p:seq concurrent="1" nextAc="seek">
              <p:cTn id="14" restart="whenNotActive" fill="hold" evtFilter="cancelBubble" nodeType="interactiveSeq">
                <p:stCondLst>
                  <p:cond evt="onClick" delay="0">
                    <p:tgtEl>
                      <p:spTgt spid="20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7"/>
                                        </p:tgtEl>
                                        <p:attrNameLst>
                                          <p:attrName>style.visibility</p:attrName>
                                        </p:attrNameLst>
                                      </p:cBhvr>
                                      <p:to>
                                        <p:strVal val="visible"/>
                                      </p:to>
                                    </p:set>
                                    <p:animEffect transition="in" filter="wipe(down)">
                                      <p:cBhvr>
                                        <p:cTn id="19" dur="500"/>
                                        <p:tgtEl>
                                          <p:spTgt spid="197"/>
                                        </p:tgtEl>
                                      </p:cBhvr>
                                    </p:animEffect>
                                  </p:childTnLst>
                                </p:cTn>
                              </p:par>
                            </p:childTnLst>
                          </p:cTn>
                        </p:par>
                      </p:childTnLst>
                    </p:cTn>
                  </p:par>
                </p:childTnLst>
              </p:cTn>
              <p:nextCondLst>
                <p:cond evt="onClick" delay="0">
                  <p:tgtEl>
                    <p:spTgt spid="207"/>
                  </p:tgtEl>
                </p:cond>
              </p:nextCondLst>
            </p:seq>
            <p:seq concurrent="1" nextAc="seek">
              <p:cTn id="20" restart="whenNotActive" fill="hold" evtFilter="cancelBubble" nodeType="interactiveSeq">
                <p:stCondLst>
                  <p:cond evt="onClick" delay="0">
                    <p:tgtEl>
                      <p:spTgt spid="208"/>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circle(in)">
                                      <p:cBhvr>
                                        <p:cTn id="25" dur="2000"/>
                                        <p:tgtEl>
                                          <p:spTgt spid="198"/>
                                        </p:tgtEl>
                                      </p:cBhvr>
                                    </p:animEffect>
                                  </p:childTnLst>
                                </p:cTn>
                              </p:par>
                            </p:childTnLst>
                          </p:cTn>
                        </p:par>
                      </p:childTnLst>
                    </p:cTn>
                  </p:par>
                </p:childTnLst>
              </p:cTn>
              <p:nextCondLst>
                <p:cond evt="onClick" delay="0">
                  <p:tgtEl>
                    <p:spTgt spid="208"/>
                  </p:tgtEl>
                </p:cond>
              </p:nextCondLst>
            </p:seq>
            <p:seq concurrent="1" nextAc="seek">
              <p:cTn id="26" restart="whenNotActive" fill="hold" evtFilter="cancelBubble" nodeType="interactiveSeq">
                <p:stCondLst>
                  <p:cond evt="onClick" delay="0">
                    <p:tgtEl>
                      <p:spTgt spid="209"/>
                    </p:tgtEl>
                  </p:cond>
                </p:stCondLst>
                <p:endSync evt="end" delay="0">
                  <p:rtn val="all"/>
                </p:endSync>
                <p:childTnLst>
                  <p:par>
                    <p:cTn id="27" fill="hold">
                      <p:stCondLst>
                        <p:cond delay="0"/>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wheel(1)">
                                      <p:cBhvr>
                                        <p:cTn id="31" dur="2000"/>
                                        <p:tgtEl>
                                          <p:spTgt spid="199"/>
                                        </p:tgtEl>
                                      </p:cBhvr>
                                    </p:animEffect>
                                  </p:childTnLst>
                                </p:cTn>
                              </p:par>
                            </p:childTnLst>
                          </p:cTn>
                        </p:par>
                      </p:childTnLst>
                    </p:cTn>
                  </p:par>
                </p:childTnLst>
              </p:cTn>
              <p:nextCondLst>
                <p:cond evt="onClick" delay="0">
                  <p:tgtEl>
                    <p:spTgt spid="209"/>
                  </p:tgtEl>
                </p:cond>
              </p:nextCondLst>
            </p:seq>
            <p:seq concurrent="1" nextAc="seek">
              <p:cTn id="32" restart="whenNotActive" fill="hold" evtFilter="cancelBubble" nodeType="interactiveSeq">
                <p:stCondLst>
                  <p:cond evt="onClick" delay="0">
                    <p:tgtEl>
                      <p:spTgt spid="210"/>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fade">
                                      <p:cBhvr>
                                        <p:cTn id="37" dur="1000"/>
                                        <p:tgtEl>
                                          <p:spTgt spid="202"/>
                                        </p:tgtEl>
                                      </p:cBhvr>
                                    </p:animEffect>
                                    <p:anim calcmode="lin" valueType="num">
                                      <p:cBhvr>
                                        <p:cTn id="38" dur="1000" fill="hold"/>
                                        <p:tgtEl>
                                          <p:spTgt spid="202"/>
                                        </p:tgtEl>
                                        <p:attrNameLst>
                                          <p:attrName>ppt_x</p:attrName>
                                        </p:attrNameLst>
                                      </p:cBhvr>
                                      <p:tavLst>
                                        <p:tav tm="0">
                                          <p:val>
                                            <p:strVal val="#ppt_x"/>
                                          </p:val>
                                        </p:tav>
                                        <p:tav tm="100000">
                                          <p:val>
                                            <p:strVal val="#ppt_x"/>
                                          </p:val>
                                        </p:tav>
                                      </p:tavLst>
                                    </p:anim>
                                    <p:anim calcmode="lin" valueType="num">
                                      <p:cBhvr>
                                        <p:cTn id="39"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0"/>
                  </p:tgtEl>
                </p:cond>
              </p:nextCondLst>
            </p:seq>
            <p:seq concurrent="1" nextAc="seek">
              <p:cTn id="40" restart="whenNotActive" fill="hold" evtFilter="cancelBubble" nodeType="interactiveSeq">
                <p:stCondLst>
                  <p:cond evt="onClick" delay="0">
                    <p:tgtEl>
                      <p:spTgt spid="211"/>
                    </p:tgtEl>
                  </p:cond>
                </p:stCondLst>
                <p:endSync evt="end" delay="0">
                  <p:rtn val="all"/>
                </p:endSync>
                <p:childTnLst>
                  <p:par>
                    <p:cTn id="41" fill="hold">
                      <p:stCondLst>
                        <p:cond delay="0"/>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3"/>
                                        </p:tgtEl>
                                        <p:attrNameLst>
                                          <p:attrName>style.visibility</p:attrName>
                                        </p:attrNameLst>
                                      </p:cBhvr>
                                      <p:to>
                                        <p:strVal val="visible"/>
                                      </p:to>
                                    </p:set>
                                    <p:animEffect transition="in" filter="barn(inVertical)">
                                      <p:cBhvr>
                                        <p:cTn id="45" dur="500"/>
                                        <p:tgtEl>
                                          <p:spTgt spid="203"/>
                                        </p:tgtEl>
                                      </p:cBhvr>
                                    </p:animEffect>
                                  </p:childTnLst>
                                </p:cTn>
                              </p:par>
                            </p:childTnLst>
                          </p:cTn>
                        </p:par>
                      </p:childTnLst>
                    </p:cTn>
                  </p:par>
                </p:childTnLst>
              </p:cTn>
              <p:nextCondLst>
                <p:cond evt="onClick" delay="0">
                  <p:tgtEl>
                    <p:spTgt spid="211"/>
                  </p:tgtEl>
                </p:cond>
              </p:nextCondLst>
            </p:seq>
            <p:seq concurrent="1" nextAc="seek">
              <p:cTn id="46" restart="whenNotActive" fill="hold" evtFilter="cancelBubble" nodeType="interactiveSeq">
                <p:stCondLst>
                  <p:cond evt="onClick" delay="0">
                    <p:tgtEl>
                      <p:spTgt spid="212"/>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4"/>
                                        </p:tgtEl>
                                        <p:attrNameLst>
                                          <p:attrName>style.visibility</p:attrName>
                                        </p:attrNameLst>
                                      </p:cBhvr>
                                      <p:to>
                                        <p:strVal val="visible"/>
                                      </p:to>
                                    </p:set>
                                    <p:animEffect transition="in" filter="barn(inVertical)">
                                      <p:cBhvr>
                                        <p:cTn id="51" dur="500"/>
                                        <p:tgtEl>
                                          <p:spTgt spid="204"/>
                                        </p:tgtEl>
                                      </p:cBhvr>
                                    </p:animEffect>
                                  </p:childTnLst>
                                </p:cTn>
                              </p:par>
                            </p:childTnLst>
                          </p:cTn>
                        </p:par>
                      </p:childTnLst>
                    </p:cTn>
                  </p:par>
                </p:childTnLst>
              </p:cTn>
              <p:nextCondLst>
                <p:cond evt="onClick" delay="0">
                  <p:tgtEl>
                    <p:spTgt spid="212"/>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down)">
                                      <p:cBhvr>
                                        <p:cTn id="57" dur="500"/>
                                        <p:tgtEl>
                                          <p:spTgt spid="2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1" nodeType="clickEffect">
                                  <p:stCondLst>
                                    <p:cond delay="0"/>
                                  </p:stCondLst>
                                  <p:childTnLst>
                                    <p:anim calcmode="lin" valueType="num">
                                      <p:cBhvr additive="base">
                                        <p:cTn id="61" dur="500"/>
                                        <p:tgtEl>
                                          <p:spTgt spid="213"/>
                                        </p:tgtEl>
                                        <p:attrNameLst>
                                          <p:attrName>ppt_x</p:attrName>
                                        </p:attrNameLst>
                                      </p:cBhvr>
                                      <p:tavLst>
                                        <p:tav tm="0">
                                          <p:val>
                                            <p:strVal val="ppt_x"/>
                                          </p:val>
                                        </p:tav>
                                        <p:tav tm="100000">
                                          <p:val>
                                            <p:strVal val="ppt_x"/>
                                          </p:val>
                                        </p:tav>
                                      </p:tavLst>
                                    </p:anim>
                                    <p:anim calcmode="lin" valueType="num">
                                      <p:cBhvr additive="base">
                                        <p:cTn id="62" dur="500"/>
                                        <p:tgtEl>
                                          <p:spTgt spid="213"/>
                                        </p:tgtEl>
                                        <p:attrNameLst>
                                          <p:attrName>ppt_y</p:attrName>
                                        </p:attrNameLst>
                                      </p:cBhvr>
                                      <p:tavLst>
                                        <p:tav tm="0">
                                          <p:val>
                                            <p:strVal val="ppt_y"/>
                                          </p:val>
                                        </p:tav>
                                        <p:tav tm="100000">
                                          <p:val>
                                            <p:strVal val="1+ppt_h/2"/>
                                          </p:val>
                                        </p:tav>
                                      </p:tavLst>
                                    </p:anim>
                                    <p:set>
                                      <p:cBhvr>
                                        <p:cTn id="63"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wipe(down)">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96"/>
                                        </p:tgtEl>
                                        <p:attrNameLst>
                                          <p:attrName>ppt_x</p:attrName>
                                        </p:attrNameLst>
                                      </p:cBhvr>
                                      <p:tavLst>
                                        <p:tav tm="0">
                                          <p:val>
                                            <p:strVal val="ppt_x"/>
                                          </p:val>
                                        </p:tav>
                                        <p:tav tm="100000">
                                          <p:val>
                                            <p:strVal val="ppt_x"/>
                                          </p:val>
                                        </p:tav>
                                      </p:tavLst>
                                    </p:anim>
                                    <p:anim calcmode="lin" valueType="num">
                                      <p:cBhvr additive="base">
                                        <p:cTn id="74" dur="500"/>
                                        <p:tgtEl>
                                          <p:spTgt spid="96"/>
                                        </p:tgtEl>
                                        <p:attrNameLst>
                                          <p:attrName>ppt_y</p:attrName>
                                        </p:attrNameLst>
                                      </p:cBhvr>
                                      <p:tavLst>
                                        <p:tav tm="0">
                                          <p:val>
                                            <p:strVal val="ppt_y"/>
                                          </p:val>
                                        </p:tav>
                                        <p:tav tm="100000">
                                          <p:val>
                                            <p:strVal val="1+ppt_h/2"/>
                                          </p:val>
                                        </p:tav>
                                      </p:tavLst>
                                    </p:anim>
                                    <p:set>
                                      <p:cBhvr>
                                        <p:cTn id="7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10"/>
                    </p:tgtEl>
                  </p:cond>
                </p:stCondLst>
                <p:endSync evt="end" delay="0">
                  <p:rtn val="all"/>
                </p:endSync>
                <p:childTnLst>
                  <p:par>
                    <p:cTn id="77" fill="hold">
                      <p:stCondLst>
                        <p:cond delay="0"/>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down)">
                                      <p:cBhvr>
                                        <p:cTn id="81" dur="500"/>
                                        <p:tgtEl>
                                          <p:spTgt spid="10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100"/>
                                        </p:tgtEl>
                                        <p:attrNameLst>
                                          <p:attrName>ppt_x</p:attrName>
                                        </p:attrNameLst>
                                      </p:cBhvr>
                                      <p:tavLst>
                                        <p:tav tm="0">
                                          <p:val>
                                            <p:strVal val="ppt_x"/>
                                          </p:val>
                                        </p:tav>
                                        <p:tav tm="100000">
                                          <p:val>
                                            <p:strVal val="ppt_x"/>
                                          </p:val>
                                        </p:tav>
                                      </p:tavLst>
                                    </p:anim>
                                    <p:anim calcmode="lin" valueType="num">
                                      <p:cBhvr additive="base">
                                        <p:cTn id="86" dur="500"/>
                                        <p:tgtEl>
                                          <p:spTgt spid="100"/>
                                        </p:tgtEl>
                                        <p:attrNameLst>
                                          <p:attrName>ppt_y</p:attrName>
                                        </p:attrNameLst>
                                      </p:cBhvr>
                                      <p:tavLst>
                                        <p:tav tm="0">
                                          <p:val>
                                            <p:strVal val="ppt_y"/>
                                          </p:val>
                                        </p:tav>
                                        <p:tav tm="100000">
                                          <p:val>
                                            <p:strVal val="1+ppt_h/2"/>
                                          </p:val>
                                        </p:tav>
                                      </p:tavLst>
                                    </p:anim>
                                    <p:set>
                                      <p:cBhvr>
                                        <p:cTn id="87"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8" restart="whenNotActive" fill="hold" evtFilter="cancelBubble" nodeType="interactiveSeq">
                <p:stCondLst>
                  <p:cond evt="onClick" delay="0">
                    <p:tgtEl>
                      <p:spTgt spid="11"/>
                    </p:tgtEl>
                  </p:cond>
                </p:stCondLst>
                <p:endSync evt="end" delay="0">
                  <p:rtn val="all"/>
                </p:endSync>
                <p:childTnLst>
                  <p:par>
                    <p:cTn id="89" fill="hold">
                      <p:stCondLst>
                        <p:cond delay="0"/>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wipe(down)">
                                      <p:cBhvr>
                                        <p:cTn id="93" dur="500"/>
                                        <p:tgtEl>
                                          <p:spTgt spid="10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1" nodeType="clickEffect">
                                  <p:stCondLst>
                                    <p:cond delay="0"/>
                                  </p:stCondLst>
                                  <p:childTnLst>
                                    <p:anim calcmode="lin" valueType="num">
                                      <p:cBhvr additive="base">
                                        <p:cTn id="97" dur="500"/>
                                        <p:tgtEl>
                                          <p:spTgt spid="102"/>
                                        </p:tgtEl>
                                        <p:attrNameLst>
                                          <p:attrName>ppt_x</p:attrName>
                                        </p:attrNameLst>
                                      </p:cBhvr>
                                      <p:tavLst>
                                        <p:tav tm="0">
                                          <p:val>
                                            <p:strVal val="ppt_x"/>
                                          </p:val>
                                        </p:tav>
                                        <p:tav tm="100000">
                                          <p:val>
                                            <p:strVal val="ppt_x"/>
                                          </p:val>
                                        </p:tav>
                                      </p:tavLst>
                                    </p:anim>
                                    <p:anim calcmode="lin" valueType="num">
                                      <p:cBhvr additive="base">
                                        <p:cTn id="98" dur="500"/>
                                        <p:tgtEl>
                                          <p:spTgt spid="102"/>
                                        </p:tgtEl>
                                        <p:attrNameLst>
                                          <p:attrName>ppt_y</p:attrName>
                                        </p:attrNameLst>
                                      </p:cBhvr>
                                      <p:tavLst>
                                        <p:tav tm="0">
                                          <p:val>
                                            <p:strVal val="ppt_y"/>
                                          </p:val>
                                        </p:tav>
                                        <p:tav tm="100000">
                                          <p:val>
                                            <p:strVal val="1+ppt_h/2"/>
                                          </p:val>
                                        </p:tav>
                                      </p:tavLst>
                                    </p:anim>
                                    <p:set>
                                      <p:cBhvr>
                                        <p:cTn id="99"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37"/>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ipe(down)">
                                      <p:cBhvr>
                                        <p:cTn id="105" dur="500"/>
                                        <p:tgtEl>
                                          <p:spTgt spid="106"/>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106"/>
                                        </p:tgtEl>
                                        <p:attrNameLst>
                                          <p:attrName>ppt_x</p:attrName>
                                        </p:attrNameLst>
                                      </p:cBhvr>
                                      <p:tavLst>
                                        <p:tav tm="0">
                                          <p:val>
                                            <p:strVal val="ppt_x"/>
                                          </p:val>
                                        </p:tav>
                                        <p:tav tm="100000">
                                          <p:val>
                                            <p:strVal val="ppt_x"/>
                                          </p:val>
                                        </p:tav>
                                      </p:tavLst>
                                    </p:anim>
                                    <p:anim calcmode="lin" valueType="num">
                                      <p:cBhvr additive="base">
                                        <p:cTn id="110" dur="500"/>
                                        <p:tgtEl>
                                          <p:spTgt spid="106"/>
                                        </p:tgtEl>
                                        <p:attrNameLst>
                                          <p:attrName>ppt_y</p:attrName>
                                        </p:attrNameLst>
                                      </p:cBhvr>
                                      <p:tavLst>
                                        <p:tav tm="0">
                                          <p:val>
                                            <p:strVal val="ppt_y"/>
                                          </p:val>
                                        </p:tav>
                                        <p:tav tm="100000">
                                          <p:val>
                                            <p:strVal val="1+ppt_h/2"/>
                                          </p:val>
                                        </p:tav>
                                      </p:tavLst>
                                    </p:anim>
                                    <p:set>
                                      <p:cBhvr>
                                        <p:cTn id="11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2" restart="whenNotActive" fill="hold" evtFilter="cancelBubble" nodeType="interactiveSeq">
                <p:stCondLst>
                  <p:cond evt="onClick" delay="0">
                    <p:tgtEl>
                      <p:spTgt spid="39"/>
                    </p:tgtEl>
                  </p:cond>
                </p:stCondLst>
                <p:endSync evt="end" delay="0">
                  <p:rtn val="all"/>
                </p:endSync>
                <p:childTnLst>
                  <p:par>
                    <p:cTn id="113" fill="hold">
                      <p:stCondLst>
                        <p:cond delay="0"/>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08"/>
                                        </p:tgtEl>
                                        <p:attrNameLst>
                                          <p:attrName>style.visibility</p:attrName>
                                        </p:attrNameLst>
                                      </p:cBhvr>
                                      <p:to>
                                        <p:strVal val="visible"/>
                                      </p:to>
                                    </p:set>
                                    <p:animEffect transition="in" filter="wipe(down)">
                                      <p:cBhvr>
                                        <p:cTn id="117" dur="500"/>
                                        <p:tgtEl>
                                          <p:spTgt spid="108"/>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grpId="1" nodeType="clickEffect">
                                  <p:stCondLst>
                                    <p:cond delay="0"/>
                                  </p:stCondLst>
                                  <p:childTnLst>
                                    <p:anim calcmode="lin" valueType="num">
                                      <p:cBhvr additive="base">
                                        <p:cTn id="121" dur="500"/>
                                        <p:tgtEl>
                                          <p:spTgt spid="108"/>
                                        </p:tgtEl>
                                        <p:attrNameLst>
                                          <p:attrName>ppt_x</p:attrName>
                                        </p:attrNameLst>
                                      </p:cBhvr>
                                      <p:tavLst>
                                        <p:tav tm="0">
                                          <p:val>
                                            <p:strVal val="ppt_x"/>
                                          </p:val>
                                        </p:tav>
                                        <p:tav tm="100000">
                                          <p:val>
                                            <p:strVal val="ppt_x"/>
                                          </p:val>
                                        </p:tav>
                                      </p:tavLst>
                                    </p:anim>
                                    <p:anim calcmode="lin" valueType="num">
                                      <p:cBhvr additive="base">
                                        <p:cTn id="122" dur="500"/>
                                        <p:tgtEl>
                                          <p:spTgt spid="108"/>
                                        </p:tgtEl>
                                        <p:attrNameLst>
                                          <p:attrName>ppt_y</p:attrName>
                                        </p:attrNameLst>
                                      </p:cBhvr>
                                      <p:tavLst>
                                        <p:tav tm="0">
                                          <p:val>
                                            <p:strVal val="ppt_y"/>
                                          </p:val>
                                        </p:tav>
                                        <p:tav tm="100000">
                                          <p:val>
                                            <p:strVal val="1+ppt_h/2"/>
                                          </p:val>
                                        </p:tav>
                                      </p:tavLst>
                                    </p:anim>
                                    <p:set>
                                      <p:cBhvr>
                                        <p:cTn id="123"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p:stCondLst>
                        <p:cond delay="0"/>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wipe(down)">
                                      <p:cBhvr>
                                        <p:cTn id="129" dur="500"/>
                                        <p:tgtEl>
                                          <p:spTgt spid="110"/>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1" nodeType="clickEffect">
                                  <p:stCondLst>
                                    <p:cond delay="0"/>
                                  </p:stCondLst>
                                  <p:childTnLst>
                                    <p:anim calcmode="lin" valueType="num">
                                      <p:cBhvr additive="base">
                                        <p:cTn id="133" dur="500"/>
                                        <p:tgtEl>
                                          <p:spTgt spid="110"/>
                                        </p:tgtEl>
                                        <p:attrNameLst>
                                          <p:attrName>ppt_x</p:attrName>
                                        </p:attrNameLst>
                                      </p:cBhvr>
                                      <p:tavLst>
                                        <p:tav tm="0">
                                          <p:val>
                                            <p:strVal val="ppt_x"/>
                                          </p:val>
                                        </p:tav>
                                        <p:tav tm="100000">
                                          <p:val>
                                            <p:strVal val="ppt_x"/>
                                          </p:val>
                                        </p:tav>
                                      </p:tavLst>
                                    </p:anim>
                                    <p:anim calcmode="lin" valueType="num">
                                      <p:cBhvr additive="base">
                                        <p:cTn id="134" dur="500"/>
                                        <p:tgtEl>
                                          <p:spTgt spid="110"/>
                                        </p:tgtEl>
                                        <p:attrNameLst>
                                          <p:attrName>ppt_y</p:attrName>
                                        </p:attrNameLst>
                                      </p:cBhvr>
                                      <p:tavLst>
                                        <p:tav tm="0">
                                          <p:val>
                                            <p:strVal val="ppt_y"/>
                                          </p:val>
                                        </p:tav>
                                        <p:tav tm="100000">
                                          <p:val>
                                            <p:strVal val="1+ppt_h/2"/>
                                          </p:val>
                                        </p:tav>
                                      </p:tavLst>
                                    </p:anim>
                                    <p:set>
                                      <p:cBhvr>
                                        <p:cTn id="135"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6" restart="whenNotActive" fill="hold" evtFilter="cancelBubble" nodeType="interactiveSeq">
                <p:stCondLst>
                  <p:cond evt="onClick" delay="0">
                    <p:tgtEl>
                      <p:spTgt spid="45"/>
                    </p:tgtEl>
                  </p:cond>
                </p:stCondLst>
                <p:endSync evt="end" delay="0">
                  <p:rtn val="all"/>
                </p:endSync>
                <p:childTnLst>
                  <p:par>
                    <p:cTn id="137" fill="hold">
                      <p:stCondLst>
                        <p:cond delay="0"/>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animEffect transition="in" filter="wipe(down)">
                                      <p:cBhvr>
                                        <p:cTn id="141" dur="500"/>
                                        <p:tgtEl>
                                          <p:spTgt spid="112"/>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xit" presetSubtype="4" fill="hold" grpId="1" nodeType="clickEffect">
                                  <p:stCondLst>
                                    <p:cond delay="0"/>
                                  </p:stCondLst>
                                  <p:childTnLst>
                                    <p:anim calcmode="lin" valueType="num">
                                      <p:cBhvr additive="base">
                                        <p:cTn id="145" dur="500"/>
                                        <p:tgtEl>
                                          <p:spTgt spid="112"/>
                                        </p:tgtEl>
                                        <p:attrNameLst>
                                          <p:attrName>ppt_x</p:attrName>
                                        </p:attrNameLst>
                                      </p:cBhvr>
                                      <p:tavLst>
                                        <p:tav tm="0">
                                          <p:val>
                                            <p:strVal val="ppt_x"/>
                                          </p:val>
                                        </p:tav>
                                        <p:tav tm="100000">
                                          <p:val>
                                            <p:strVal val="ppt_x"/>
                                          </p:val>
                                        </p:tav>
                                      </p:tavLst>
                                    </p:anim>
                                    <p:anim calcmode="lin" valueType="num">
                                      <p:cBhvr additive="base">
                                        <p:cTn id="146" dur="500"/>
                                        <p:tgtEl>
                                          <p:spTgt spid="112"/>
                                        </p:tgtEl>
                                        <p:attrNameLst>
                                          <p:attrName>ppt_y</p:attrName>
                                        </p:attrNameLst>
                                      </p:cBhvr>
                                      <p:tavLst>
                                        <p:tav tm="0">
                                          <p:val>
                                            <p:strVal val="ppt_y"/>
                                          </p:val>
                                        </p:tav>
                                        <p:tav tm="100000">
                                          <p:val>
                                            <p:strVal val="1+ppt_h/2"/>
                                          </p:val>
                                        </p:tav>
                                      </p:tavLst>
                                    </p:anim>
                                    <p:set>
                                      <p:cBhvr>
                                        <p:cTn id="147"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8" restart="whenNotActive" fill="hold" evtFilter="cancelBubble" nodeType="interactiveSeq">
                <p:stCondLst>
                  <p:cond evt="onClick" delay="0">
                    <p:tgtEl>
                      <p:spTgt spid="169"/>
                    </p:tgtEl>
                  </p:cond>
                </p:stCondLst>
                <p:endSync evt="end" delay="0">
                  <p:rtn val="all"/>
                </p:endSync>
                <p:childTnLst>
                  <p:par>
                    <p:cTn id="149" fill="hold">
                      <p:stCondLst>
                        <p:cond delay="0"/>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randombar(horizontal)">
                                      <p:cBhvr>
                                        <p:cTn id="153" dur="500"/>
                                        <p:tgtEl>
                                          <p:spTgt spid="46"/>
                                        </p:tgtEl>
                                      </p:cBhvr>
                                    </p:animEffect>
                                  </p:childTnLst>
                                </p:cTn>
                              </p:par>
                              <p:par>
                                <p:cTn id="154" presetID="14" presetClass="entr" presetSubtype="10" fill="hold" grpId="0" nodeType="withEffect">
                                  <p:stCondLst>
                                    <p:cond delay="0"/>
                                  </p:stCondLst>
                                  <p:childTnLst>
                                    <p:set>
                                      <p:cBhvr>
                                        <p:cTn id="155" dur="1" fill="hold">
                                          <p:stCondLst>
                                            <p:cond delay="0"/>
                                          </p:stCondLst>
                                        </p:cTn>
                                        <p:tgtEl>
                                          <p:spTgt spid="114"/>
                                        </p:tgtEl>
                                        <p:attrNameLst>
                                          <p:attrName>style.visibility</p:attrName>
                                        </p:attrNameLst>
                                      </p:cBhvr>
                                      <p:to>
                                        <p:strVal val="visible"/>
                                      </p:to>
                                    </p:set>
                                    <p:animEffect transition="in" filter="randombar(horizontal)">
                                      <p:cBhvr>
                                        <p:cTn id="156" dur="500"/>
                                        <p:tgtEl>
                                          <p:spTgt spid="114"/>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Effect transition="in" filter="randombar(horizontal)">
                                      <p:cBhvr>
                                        <p:cTn id="159" dur="500"/>
                                        <p:tgtEl>
                                          <p:spTgt spid="109"/>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111"/>
                                        </p:tgtEl>
                                        <p:attrNameLst>
                                          <p:attrName>style.visibility</p:attrName>
                                        </p:attrNameLst>
                                      </p:cBhvr>
                                      <p:to>
                                        <p:strVal val="visible"/>
                                      </p:to>
                                    </p:set>
                                    <p:animEffect transition="in" filter="randombar(horizontal)">
                                      <p:cBhvr>
                                        <p:cTn id="162" dur="500"/>
                                        <p:tgtEl>
                                          <p:spTgt spid="111"/>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103"/>
                                        </p:tgtEl>
                                        <p:attrNameLst>
                                          <p:attrName>style.visibility</p:attrName>
                                        </p:attrNameLst>
                                      </p:cBhvr>
                                      <p:to>
                                        <p:strVal val="visible"/>
                                      </p:to>
                                    </p:set>
                                    <p:animEffect transition="in" filter="randombar(horizontal)">
                                      <p:cBhvr>
                                        <p:cTn id="165" dur="500"/>
                                        <p:tgtEl>
                                          <p:spTgt spid="103"/>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107"/>
                                        </p:tgtEl>
                                        <p:attrNameLst>
                                          <p:attrName>style.visibility</p:attrName>
                                        </p:attrNameLst>
                                      </p:cBhvr>
                                      <p:to>
                                        <p:strVal val="visible"/>
                                      </p:to>
                                    </p:set>
                                    <p:animEffect transition="in" filter="randombar(horizontal)">
                                      <p:cBhvr>
                                        <p:cTn id="168" dur="500"/>
                                        <p:tgtEl>
                                          <p:spTgt spid="10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04"/>
                                        </p:tgtEl>
                                        <p:attrNameLst>
                                          <p:attrName>style.visibility</p:attrName>
                                        </p:attrNameLst>
                                      </p:cBhvr>
                                      <p:to>
                                        <p:strVal val="visible"/>
                                      </p:to>
                                    </p:set>
                                    <p:animEffect transition="in" filter="randombar(horizontal)">
                                      <p:cBhvr>
                                        <p:cTn id="171" dur="500"/>
                                        <p:tgtEl>
                                          <p:spTgt spid="104"/>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113"/>
                                        </p:tgtEl>
                                        <p:attrNameLst>
                                          <p:attrName>style.visibility</p:attrName>
                                        </p:attrNameLst>
                                      </p:cBhvr>
                                      <p:to>
                                        <p:strVal val="visible"/>
                                      </p:to>
                                    </p:set>
                                    <p:animEffect transition="in" filter="randombar(horizontal)">
                                      <p:cBhvr>
                                        <p:cTn id="174" dur="500"/>
                                        <p:tgtEl>
                                          <p:spTgt spid="113"/>
                                        </p:tgtEl>
                                      </p:cBhvr>
                                    </p:animEffect>
                                  </p:childTnLst>
                                </p:cTn>
                              </p:par>
                            </p:childTnLst>
                          </p:cTn>
                        </p:par>
                      </p:childTnLst>
                    </p:cTn>
                  </p:par>
                </p:childTnLst>
              </p:cTn>
              <p:nextCondLst>
                <p:cond evt="onClick" delay="0">
                  <p:tgtEl>
                    <p:spTgt spid="169"/>
                  </p:tgtEl>
                </p:cond>
              </p:nextCondLst>
            </p:seq>
          </p:childTnLst>
        </p:cTn>
      </p:par>
    </p:tnLst>
    <p:bldLst>
      <p:bldP spid="195" grpId="0"/>
      <p:bldP spid="196" grpId="0"/>
      <p:bldP spid="197" grpId="0"/>
      <p:bldP spid="198" grpId="0"/>
      <p:bldP spid="199" grpId="0"/>
      <p:bldP spid="202" grpId="0"/>
      <p:bldP spid="203" grpId="0"/>
      <p:bldP spid="204" grpId="0"/>
      <p:bldP spid="213" grpId="0" animBg="1"/>
      <p:bldP spid="213" grpId="1" animBg="1"/>
      <p:bldP spid="96" grpId="0" animBg="1"/>
      <p:bldP spid="96" grpId="1" animBg="1"/>
      <p:bldP spid="100" grpId="0" animBg="1"/>
      <p:bldP spid="100" grpId="1" animBg="1"/>
      <p:bldP spid="102" grpId="0" animBg="1"/>
      <p:bldP spid="102" grpId="1" animBg="1"/>
      <p:bldP spid="106" grpId="0" animBg="1"/>
      <p:bldP spid="106" grpId="1" animBg="1"/>
      <p:bldP spid="108" grpId="0" animBg="1"/>
      <p:bldP spid="108" grpId="1" animBg="1"/>
      <p:bldP spid="110" grpId="0" animBg="1"/>
      <p:bldP spid="110" grpId="1" animBg="1"/>
      <p:bldP spid="112" grpId="0" animBg="1"/>
      <p:bldP spid="112" grpId="1" animBg="1"/>
      <p:bldP spid="46" grpId="0"/>
      <p:bldP spid="114" grpId="0"/>
      <p:bldP spid="103" grpId="0"/>
      <p:bldP spid="104" grpId="0"/>
      <p:bldP spid="107" grpId="0"/>
      <p:bldP spid="109" grpId="0"/>
      <p:bldP spid="111" grpId="0"/>
      <p:bldP spid="1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WordArt 14"/>
          <p:cNvSpPr>
            <a:spLocks noChangeArrowheads="1" noChangeShapeType="1" noTextEdit="1"/>
          </p:cNvSpPr>
          <p:nvPr/>
        </p:nvSpPr>
        <p:spPr bwMode="auto">
          <a:xfrm>
            <a:off x="611560" y="-1181100"/>
            <a:ext cx="7992888" cy="2590800"/>
          </a:xfrm>
          <a:prstGeom prst="rect">
            <a:avLst/>
          </a:prstGeom>
          <a:ln>
            <a:solidFill>
              <a:schemeClr val="bg1"/>
            </a:solidFill>
          </a:ln>
        </p:spPr>
        <p:txBody>
          <a:bodyPr wrap="none" fromWordArt="1">
            <a:prstTxWarp prst="textArchDown">
              <a:avLst/>
            </a:prstTxWarp>
            <a:scene3d>
              <a:camera prst="orthographicFront"/>
              <a:lightRig rig="threePt" dir="t"/>
            </a:scene3d>
            <a:sp3d extrusionH="57150">
              <a:bevelT w="82550" h="38100" prst="coolSlant"/>
            </a:sp3d>
          </a:bodyPr>
          <a:lstStyle/>
          <a:p>
            <a:pPr algn="ctr">
              <a:lnSpc>
                <a:spcPct val="150000"/>
              </a:lnSpc>
            </a:pPr>
            <a:r>
              <a:rPr lang="vi-VN"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Trò chơi</a:t>
            </a:r>
          </a:p>
          <a:p>
            <a:pPr algn="ctr">
              <a:lnSpc>
                <a:spcPct val="150000"/>
              </a:lnSpc>
            </a:pP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nhanh</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đúng</a:t>
            </a:r>
            <a:endParaRPr lang="en-US"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endParaRPr>
          </a:p>
        </p:txBody>
      </p:sp>
    </p:spTree>
    <p:extLst>
      <p:ext uri="{BB962C8B-B14F-4D97-AF65-F5344CB8AC3E}">
        <p14:creationId xmlns:p14="http://schemas.microsoft.com/office/powerpoint/2010/main" val="198245690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228600" y="800100"/>
            <a:ext cx="8534400" cy="1077218"/>
          </a:xfrm>
          <a:prstGeom prst="rect">
            <a:avLst/>
          </a:prstGeom>
          <a:noFill/>
        </p:spPr>
        <p:txBody>
          <a:bodyPr wrap="square" rtlCol="0">
            <a:spAutoFit/>
          </a:bodyPr>
          <a:lstStyle/>
          <a:p>
            <a:pPr algn="ctr">
              <a:spcBef>
                <a:spcPct val="50000"/>
              </a:spcBef>
            </a:pPr>
            <a:r>
              <a:rPr lang="en-US" sz="3200" smtClean="0">
                <a:solidFill>
                  <a:srgbClr val="FF0000"/>
                </a:solidFill>
                <a:latin typeface="Times New Roman" pitchFamily="18" charset="0"/>
                <a:cs typeface="Times New Roman" pitchFamily="18" charset="0"/>
              </a:rPr>
              <a:t>Nêu tên thành thị cổ ở nước ta được UNESCO công nhận là di sản văn hóa thế giới :</a:t>
            </a:r>
            <a:endParaRPr lang="en-US" sz="3200">
              <a:solidFill>
                <a:srgbClr val="FF0000"/>
              </a:solidFill>
              <a:latin typeface="Times New Roman" pitchFamily="18" charset="0"/>
              <a:cs typeface="Times New Roman" pitchFamily="18" charset="0"/>
            </a:endParaRPr>
          </a:p>
        </p:txBody>
      </p:sp>
      <p:sp>
        <p:nvSpPr>
          <p:cNvPr id="4" name="TextBox 3"/>
          <p:cNvSpPr txBox="1"/>
          <p:nvPr/>
        </p:nvSpPr>
        <p:spPr>
          <a:xfrm>
            <a:off x="2590800" y="2448461"/>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Thăng Long</a:t>
            </a:r>
          </a:p>
        </p:txBody>
      </p:sp>
      <p:sp>
        <p:nvSpPr>
          <p:cNvPr id="5" name="TextBox 4"/>
          <p:cNvSpPr txBox="1"/>
          <p:nvPr/>
        </p:nvSpPr>
        <p:spPr>
          <a:xfrm>
            <a:off x="2590800" y="3397219"/>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Phố Hiến</a:t>
            </a:r>
          </a:p>
        </p:txBody>
      </p:sp>
      <p:sp>
        <p:nvSpPr>
          <p:cNvPr id="6" name="TextBox 5"/>
          <p:cNvSpPr txBox="1"/>
          <p:nvPr/>
        </p:nvSpPr>
        <p:spPr>
          <a:xfrm>
            <a:off x="2590800" y="4177725"/>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 	Hội An</a:t>
            </a:r>
          </a:p>
        </p:txBody>
      </p:sp>
      <p:grpSp>
        <p:nvGrpSpPr>
          <p:cNvPr id="7" name="Group 6"/>
          <p:cNvGrpSpPr/>
          <p:nvPr/>
        </p:nvGrpSpPr>
        <p:grpSpPr>
          <a:xfrm>
            <a:off x="9430710" y="2109870"/>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0720127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34 0.00833 C -0.04167 -0.00111 -0.04931 -0.0086 -0.05782 -0.01442 C -0.07309 -0.03829 -0.09375 -0.03468 -0.11094 -0.03607 C -0.12171 -0.03995 -0.13247 -0.04772 -0.14289 -0.05077 C -0.14341 -0.05077 -0.15452 -0.04939 -0.15643 -0.04772 C -0.15782 -0.04661 -0.15834 -0.04411 -0.15938 -0.04328 C -0.16094 -0.04134 -0.1625 -0.04134 -0.16424 -0.04078 C -0.16893 -0.03496 -0.17448 -0.03052 -0.17969 -0.02774 C -0.18421 -0.02053 -0.1908 -0.01664 -0.19618 -0.01442 C -0.20018 -0.00749 -0.20487 -0.00111 -0.20868 0.00611 C -0.21754 0.02165 -0.22518 0.04384 -0.23559 0.05328 C -0.23959 0.06465 -0.23664 0.05744 -0.24532 0.06882 L -0.24532 0.06909 C -0.25296 0.08546 -0.26303 0.10322 -0.27344 0.10849 C -0.28299 0.12487 -0.29462 0.12875 -0.30556 0.13735 C -0.32153 0.15123 -0.33872 0.1565 -0.35573 0.15983 C -0.36181 0.16482 -0.36806 0.16538 -0.37448 0.16676 C -0.38386 0.16565 -0.39428 0.16538 -0.40417 0.16454 C -0.4158 0.16316 -0.4283 0.15483 -0.43993 0.15123 C -0.45018 0.1429 -0.44393 0.14679 -0.45921 0.14401 C -0.46042 0.14318 -0.46112 0.14207 -0.46216 0.14179 C -0.46702 0.14013 -0.47205 0.14013 -0.47674 0.13735 C -0.49809 0.12653 -0.5198 0.11765 -0.54184 0.11293 C -0.5665 0.101 -0.55 0.10849 -0.60521 0.11071 C -0.61285 0.1146 -0.62014 0.12043 -0.62778 0.12403 C -0.63334 0.13319 -0.64028 0.14179 -0.64705 0.14679 C -0.65243 0.15483 -0.65799 0.16316 -0.66424 0.16676 C -0.66684 0.17481 -0.66893 0.17731 -0.67309 0.18008 C -0.67691 0.18591 -0.68039 0.19645 -0.68473 0.20034 C -0.69167 0.20422 -0.69809 0.21199 -0.70521 0.21477 C -0.7125 0.2242 -0.71997 0.23114 -0.7283 0.23585 C -0.73473 0.25084 -0.73178 0.24556 -0.73698 0.25361 C -0.74098 0.26748 -0.74636 0.27914 -0.7533 0.28497 C -0.75382 0.28719 -0.75434 0.28996 -0.75521 0.29079 C -0.75608 0.29301 -0.75764 0.29218 -0.75816 0.29357 C -0.75886 0.29551 -0.75851 0.29856 -0.75921 0.3005 C -0.76077 0.30439 -0.7632 0.3055 -0.76493 0.30938 C -0.76754 0.31493 -0.77032 0.31965 -0.77223 0.32659 " pathEditMode="relative" rAng="0" ptsTypes="fffffffffffFfffffffffffffffffffffffffA">
                                      <p:cBhvr>
                                        <p:cTn id="6" dur="2000" fill="hold"/>
                                        <p:tgtEl>
                                          <p:spTgt spid="7"/>
                                        </p:tgtEl>
                                        <p:attrNameLst>
                                          <p:attrName>ppt_x</p:attrName>
                                          <p:attrName>ppt_y</p:attrName>
                                        </p:attrNameLst>
                                      </p:cBhvr>
                                      <p:rCtr x="-36944" y="12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sp>
        <p:nvSpPr>
          <p:cNvPr id="3" name="Rectangle 2"/>
          <p:cNvSpPr/>
          <p:nvPr/>
        </p:nvSpPr>
        <p:spPr>
          <a:xfrm>
            <a:off x="228600" y="578814"/>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a:solidFill>
                  <a:srgbClr val="C00000"/>
                </a:solidFill>
                <a:latin typeface="Times New Roman" pitchFamily="18" charset="0"/>
                <a:cs typeface="Times New Roman" pitchFamily="18" charset="0"/>
              </a:rPr>
              <a:t>Đoàn người khẩn hoang đã đi  đến những đâu</a:t>
            </a:r>
            <a:r>
              <a:rPr lang="vi-VN"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4" name="Rectangle 3"/>
          <p:cNvSpPr/>
          <p:nvPr/>
        </p:nvSpPr>
        <p:spPr>
          <a:xfrm>
            <a:off x="457200" y="2230151"/>
            <a:ext cx="8305800" cy="2684749"/>
          </a:xfrm>
          <a:prstGeom prst="rect">
            <a:avLst/>
          </a:prstGeom>
        </p:spPr>
        <p:txBody>
          <a:bodyPr wrap="square" lIns="98465" tIns="49232" rIns="98465" bIns="49232">
            <a:spAutoFit/>
          </a:bodyPr>
          <a:lstStyle/>
          <a:p>
            <a:pPr algn="just">
              <a:lnSpc>
                <a:spcPct val="150000"/>
              </a:lnSpc>
            </a:pPr>
            <a:r>
              <a:rPr lang="vi-VN" sz="2800">
                <a:solidFill>
                  <a:srgbClr val="002060"/>
                </a:solidFill>
                <a:latin typeface="Times New Roman" pitchFamily="18" charset="0"/>
                <a:cs typeface="Times New Roman" pitchFamily="18" charset="0"/>
              </a:rPr>
              <a:t>A. </a:t>
            </a:r>
            <a:r>
              <a:rPr lang="en-US" sz="2800">
                <a:solidFill>
                  <a:srgbClr val="002060"/>
                </a:solidFill>
                <a:latin typeface="Times New Roman" pitchFamily="18" charset="0"/>
                <a:cs typeface="Times New Roman" pitchFamily="18" charset="0"/>
              </a:rPr>
              <a:t>Họ đến vùng Phú Yên, Khánh Hòa</a:t>
            </a:r>
          </a:p>
          <a:p>
            <a:pPr algn="just">
              <a:lnSpc>
                <a:spcPct val="150000"/>
              </a:lnSpc>
            </a:pPr>
            <a:r>
              <a:rPr lang="vi-VN" sz="2800">
                <a:solidFill>
                  <a:srgbClr val="002060"/>
                </a:solidFill>
                <a:latin typeface="Times New Roman" pitchFamily="18" charset="0"/>
                <a:cs typeface="Times New Roman" pitchFamily="18" charset="0"/>
              </a:rPr>
              <a:t>B. </a:t>
            </a:r>
            <a:r>
              <a:rPr lang="en-US" sz="2800">
                <a:solidFill>
                  <a:srgbClr val="002060"/>
                </a:solidFill>
                <a:latin typeface="Times New Roman" pitchFamily="18" charset="0"/>
                <a:cs typeface="Times New Roman" pitchFamily="18" charset="0"/>
              </a:rPr>
              <a:t>Họ đi đến Nam Trung Bộ, đến Tây Nguyên.</a:t>
            </a:r>
          </a:p>
          <a:p>
            <a:pPr algn="just">
              <a:lnSpc>
                <a:spcPct val="150000"/>
              </a:lnSpc>
            </a:pPr>
            <a:r>
              <a:rPr lang="vi-VN" sz="2800">
                <a:solidFill>
                  <a:srgbClr val="002060"/>
                </a:solidFill>
                <a:latin typeface="Times New Roman" pitchFamily="18" charset="0"/>
                <a:cs typeface="Times New Roman" pitchFamily="18" charset="0"/>
              </a:rPr>
              <a:t>C. </a:t>
            </a:r>
            <a:r>
              <a:rPr lang="en-US" sz="2800">
                <a:solidFill>
                  <a:srgbClr val="002060"/>
                </a:solidFill>
                <a:latin typeface="Times New Roman" pitchFamily="18" charset="0"/>
                <a:cs typeface="Times New Roman" pitchFamily="18" charset="0"/>
              </a:rPr>
              <a:t>Họ đến cả đồng bằng sông Cửu Long ngày nay.</a:t>
            </a:r>
          </a:p>
          <a:p>
            <a:pPr algn="just">
              <a:lnSpc>
                <a:spcPct val="150000"/>
              </a:lnSpc>
            </a:pPr>
            <a:r>
              <a:rPr lang="en-US" sz="2800">
                <a:solidFill>
                  <a:srgbClr val="002060"/>
                </a:solidFill>
                <a:latin typeface="Times New Roman" pitchFamily="18" charset="0"/>
                <a:cs typeface="Times New Roman" pitchFamily="18" charset="0"/>
              </a:rPr>
              <a:t>D. Tất cả những nơi trên đều có người đến khẩn hoang</a:t>
            </a:r>
            <a:r>
              <a:rPr lang="en-US" sz="2800" smtClean="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
        <p:nvSpPr>
          <p:cNvPr id="5" name="Left Arrow 4">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2310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3" end="3"/>
                                            </p:txEl>
                                          </p:spTgt>
                                        </p:tgtEl>
                                        <p:attrNameLst>
                                          <p:attrName>style.color</p:attrName>
                                        </p:attrNameLst>
                                      </p:cBhvr>
                                      <p:to>
                                        <a:schemeClr val="accent2"/>
                                      </p:to>
                                    </p:animClr>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824925"/>
            <a:ext cx="8915400" cy="1222642"/>
          </a:xfrm>
          <a:prstGeom prst="rect">
            <a:avLst/>
          </a:prstGeom>
          <a:noFill/>
        </p:spPr>
        <p:txBody>
          <a:bodyPr wrap="square" rtlCol="0">
            <a:spAutoFit/>
          </a:bodyPr>
          <a:lstStyle/>
          <a:p>
            <a:pPr algn="ctr">
              <a:lnSpc>
                <a:spcPct val="120000"/>
              </a:lnSpc>
            </a:pPr>
            <a:r>
              <a:rPr lang="en-US" sz="3200" smtClean="0">
                <a:solidFill>
                  <a:srgbClr val="FF0000"/>
                </a:solidFill>
                <a:latin typeface="Times New Roman" pitchFamily="18" charset="0"/>
                <a:cs typeface="Times New Roman" pitchFamily="18" charset="0"/>
              </a:rPr>
              <a:t>Trong câu “Thứ nhất kinh kì, thứ nhì Phố Hiến”. Kinh kì là :</a:t>
            </a:r>
          </a:p>
        </p:txBody>
      </p:sp>
      <p:sp>
        <p:nvSpPr>
          <p:cNvPr id="4" name="TextBox 3">
            <a:hlinkClick r:id="rId3" action="ppaction://hlinksldjump"/>
          </p:cNvPr>
          <p:cNvSpPr txBox="1"/>
          <p:nvPr/>
        </p:nvSpPr>
        <p:spPr>
          <a:xfrm>
            <a:off x="224642" y="3515304"/>
            <a:ext cx="80772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Hội An.      </a:t>
            </a:r>
          </a:p>
        </p:txBody>
      </p:sp>
      <p:sp>
        <p:nvSpPr>
          <p:cNvPr id="5" name="TextBox 4"/>
          <p:cNvSpPr txBox="1"/>
          <p:nvPr/>
        </p:nvSpPr>
        <p:spPr>
          <a:xfrm>
            <a:off x="224642" y="2577525"/>
            <a:ext cx="83820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Phố Hiến.</a:t>
            </a:r>
          </a:p>
        </p:txBody>
      </p:sp>
      <p:sp>
        <p:nvSpPr>
          <p:cNvPr id="6" name="TextBox 5"/>
          <p:cNvSpPr txBox="1"/>
          <p:nvPr/>
        </p:nvSpPr>
        <p:spPr>
          <a:xfrm>
            <a:off x="254330" y="4406325"/>
            <a:ext cx="873727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c. </a:t>
            </a:r>
            <a:r>
              <a:rPr lang="en-US" sz="3200" smtClean="0">
                <a:latin typeface="Times New Roman" pitchFamily="18" charset="0"/>
                <a:cs typeface="Times New Roman" pitchFamily="18" charset="0"/>
              </a:rPr>
              <a:t>	Thăng Long.</a:t>
            </a:r>
          </a:p>
        </p:txBody>
      </p:sp>
      <p:grpSp>
        <p:nvGrpSpPr>
          <p:cNvPr id="10" name="Group 9"/>
          <p:cNvGrpSpPr/>
          <p:nvPr/>
        </p:nvGrpSpPr>
        <p:grpSpPr>
          <a:xfrm>
            <a:off x="9472879" y="551741"/>
            <a:ext cx="899584" cy="806744"/>
            <a:chOff x="1996016" y="1294248"/>
            <a:chExt cx="2708794" cy="2580014"/>
          </a:xfrm>
        </p:grpSpPr>
        <p:sp>
          <p:nvSpPr>
            <p:cNvPr id="11" name="Heart 10"/>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Oval 17"/>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Arc 21"/>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01026 C -0.00799 -0.00777 -0.01545 -0.02276 -0.02396 -0.03358 C -0.03889 -0.08213 -0.05938 -0.07603 -0.07622 -0.07908 C -0.08698 -0.08713 -0.09705 -0.10211 -0.10764 -0.10988 C -0.10799 -0.10988 -0.11892 -0.10544 -0.12083 -0.10211 C -0.12205 -0.10072 -0.12257 -0.0949 -0.12379 -0.09296 C -0.12535 -0.09046 -0.12691 -0.09046 -0.12865 -0.08796 C -0.13333 -0.07631 -0.13854 -0.06743 -0.14375 -0.06077 C -0.14844 -0.04773 -0.15469 -0.03885 -0.1599 -0.03358 C -0.16406 -0.01998 -0.1684 -0.00777 -0.1724 0.00638 C -0.18108 0.03884 -0.18837 0.08268 -0.19896 0.10127 C -0.20243 0.12541 -0.19983 0.11182 -0.20851 0.13207 L -0.20851 0.13318 C -0.2158 0.16731 -0.22587 0.2031 -0.23594 0.21337 C -0.24549 0.24611 -0.25677 0.25388 -0.26771 0.27219 C -0.28333 0.29911 -0.30017 0.30993 -0.31719 0.31714 C -0.32292 0.32713 -0.32917 0.32769 -0.33524 0.33046 C -0.34479 0.32991 -0.35486 0.3288 -0.36441 0.32658 C -0.37622 0.3238 -0.38819 0.30632 -0.39983 0.29911 C -0.40972 0.28385 -0.40347 0.29106 -0.41875 0.28524 C -0.41997 0.2844 -0.42066 0.28218 -0.4217 0.28163 C -0.42639 0.27774 -0.43125 0.27774 -0.43594 0.27219 C -0.4566 0.24833 -0.4783 0.23085 -0.49965 0.22225 C -0.52413 0.19728 -0.50799 0.21337 -0.5625 0.21837 C -0.56979 0.22558 -0.57691 0.23834 -0.58438 0.24528 C -0.59028 0.26276 -0.59688 0.28024 -0.60347 0.29051 C -0.60868 0.3066 -0.61441 0.32436 -0.62049 0.33046 C -0.62292 0.34739 -0.625 0.35127 -0.62917 0.35738 C -0.63299 0.36903 -0.63594 0.39262 -0.64045 0.39928 C -0.6474 0.4076 -0.65347 0.42203 -0.66042 0.43007 C -0.66771 0.44728 -0.67535 0.46198 -0.68333 0.47031 C -0.68976 0.50055 -0.68681 0.48973 -0.69184 0.50666 C -0.69583 0.53579 -0.70122 0.55799 -0.70799 0.56992 C -0.70868 0.5738 -0.70903 0.57991 -0.7099 0.58324 C -0.71059 0.58573 -0.71215 0.58407 -0.71285 0.58823 C -0.71354 0.59073 -0.71302 0.59767 -0.71372 0.60127 C -0.71545 0.60932 -0.71771 0.61126 -0.71962 0.61848 C -0.72188 0.63068 -0.72465 0.63901 -0.72674 0.65205 " pathEditMode="relative" rAng="0" ptsTypes="fffffffffffFfffffffffffffffffffffffffA">
                                      <p:cBhvr>
                                        <p:cTn id="6" dur="2000" fill="hold"/>
                                        <p:tgtEl>
                                          <p:spTgt spid="10"/>
                                        </p:tgtEl>
                                        <p:attrNameLst>
                                          <p:attrName>ppt_x</p:attrName>
                                          <p:attrName>ppt_y</p:attrName>
                                        </p:attrNameLst>
                                      </p:cBhvr>
                                      <p:rCtr x="-36337" y="260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720458"/>
            <a:ext cx="8915400" cy="1222642"/>
          </a:xfrm>
          <a:prstGeom prst="rect">
            <a:avLst/>
          </a:prstGeom>
          <a:noFill/>
        </p:spPr>
        <p:txBody>
          <a:bodyPr wrap="square" rtlCol="0">
            <a:spAutoFit/>
          </a:bodyPr>
          <a:lstStyle/>
          <a:p>
            <a:pPr algn="ctr">
              <a:lnSpc>
                <a:spcPct val="120000"/>
              </a:lnSpc>
            </a:pPr>
            <a:r>
              <a:rPr lang="en-US" sz="3200" smtClean="0">
                <a:solidFill>
                  <a:srgbClr val="FF0000"/>
                </a:solidFill>
                <a:latin typeface="Times New Roman" pitchFamily="18" charset="0"/>
                <a:cs typeface="Times New Roman" pitchFamily="18" charset="0"/>
              </a:rPr>
              <a:t>Sự phát triển của các thành thị chứng tỏ sự phát triển về mặt nào của nước ta lúc bấy giờ :</a:t>
            </a:r>
          </a:p>
        </p:txBody>
      </p:sp>
      <p:sp>
        <p:nvSpPr>
          <p:cNvPr id="4" name="TextBox 3"/>
          <p:cNvSpPr txBox="1"/>
          <p:nvPr/>
        </p:nvSpPr>
        <p:spPr>
          <a:xfrm>
            <a:off x="228599" y="2495550"/>
            <a:ext cx="8928463"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Chính trị.</a:t>
            </a:r>
          </a:p>
        </p:txBody>
      </p:sp>
      <p:sp>
        <p:nvSpPr>
          <p:cNvPr id="5" name="TextBox 4">
            <a:hlinkClick r:id="rId3" action="ppaction://hlinksldjump"/>
          </p:cNvPr>
          <p:cNvSpPr txBox="1"/>
          <p:nvPr/>
        </p:nvSpPr>
        <p:spPr>
          <a:xfrm>
            <a:off x="228600" y="3333750"/>
            <a:ext cx="86106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Kinh tế</a:t>
            </a:r>
          </a:p>
        </p:txBody>
      </p:sp>
      <p:sp>
        <p:nvSpPr>
          <p:cNvPr id="6" name="TextBox 5"/>
          <p:cNvSpPr txBox="1"/>
          <p:nvPr/>
        </p:nvSpPr>
        <p:spPr>
          <a:xfrm>
            <a:off x="228600" y="4171950"/>
            <a:ext cx="89154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c. 	Văn hóa.</a:t>
            </a:r>
          </a:p>
        </p:txBody>
      </p:sp>
      <p:grpSp>
        <p:nvGrpSpPr>
          <p:cNvPr id="7" name="Group 6"/>
          <p:cNvGrpSpPr/>
          <p:nvPr/>
        </p:nvGrpSpPr>
        <p:grpSpPr>
          <a:xfrm>
            <a:off x="9372600" y="2179467"/>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6993 C -0.00764 0.06299 -0.01475 0.05716 -0.02274 0.05328 C -0.0368 0.03496 -0.05607 0.03746 -0.0717 0.03552 C -0.08177 0.03247 -0.09149 0.02747 -0.10121 0.02525 C -0.10156 0.02525 -0.11198 0.02608 -0.11371 0.02747 C -0.11475 0.02747 -0.11545 0.02997 -0.11649 0.03052 C -0.11788 0.03247 -0.11927 0.03247 -0.12083 0.03247 C -0.12535 0.03635 -0.13038 0.03996 -0.13524 0.0419 C -0.13941 0.04773 -0.14566 0.05133 -0.15052 0.05328 C -0.15416 0.05799 -0.15833 0.06299 -0.16215 0.06882 C -0.17014 0.08019 -0.17708 0.09712 -0.18698 0.10489 C -0.19045 0.11377 -0.18767 0.10794 -0.196 0.11682 L -0.196 0.11709 C -0.20278 0.12958 -0.21215 0.14234 -0.22187 0.14734 C -0.23055 0.15955 -0.24132 0.1626 -0.25173 0.16898 C -0.26632 0.1798 -0.28212 0.18313 -0.29826 0.18674 C -0.3033 0.19062 -0.3092 0.19062 -0.31475 0.19118 C -0.32413 0.19118 -0.3335 0.19062 -0.34271 0.19007 C -0.35347 0.18951 -0.36493 0.18286 -0.37552 0.1798 C -0.38489 0.17342 -0.37916 0.17675 -0.3934 0.17398 C -0.39444 0.17342 -0.39514 0.17287 -0.39618 0.17287 C -0.40069 0.17148 -0.40521 0.17148 -0.40955 0.16898 C -0.42916 0.16094 -0.4493 0.15372 -0.46944 0.14984 C -0.49271 0.14179 -0.47725 0.14734 -0.5283 0.14789 C -0.53524 0.15122 -0.54201 0.15622 -0.54896 0.15872 C -0.55434 0.16593 -0.56059 0.17287 -0.56666 0.1762 C -0.57153 0.18286 -0.57691 0.18951 -0.58281 0.19118 C -0.58489 0.19812 -0.58698 0.1995 -0.59097 0.202 C -0.59444 0.20644 -0.59757 0.21476 -0.60156 0.21726 C -0.60798 0.22115 -0.61389 0.2267 -0.62048 0.22892 C -0.62708 0.2353 -0.63437 0.24029 -0.64166 0.24473 C -0.64774 0.25611 -0.64496 0.25167 -0.64982 0.25805 C -0.65347 0.26943 -0.6585 0.27886 -0.66493 0.28136 C -0.66562 0.28358 -0.66597 0.28663 -0.66684 0.28663 C -0.66753 0.28802 -0.66875 0.28718 -0.66944 0.28857 C -0.66996 0.28968 -0.66962 0.29301 -0.67031 0.2944 C -0.6717 0.29801 -0.67413 0.29801 -0.67569 0.29995 C -0.67812 0.3055 -0.68055 0.30883 -0.68246 0.31438 " pathEditMode="relative" rAng="0" ptsTypes="fffffffffffFfffffffffffffffffffffffffA">
                                      <p:cBhvr>
                                        <p:cTn id="6" dur="2000" fill="hold"/>
                                        <p:tgtEl>
                                          <p:spTgt spid="7"/>
                                        </p:tgtEl>
                                        <p:attrNameLst>
                                          <p:attrName>ppt_x</p:attrName>
                                          <p:attrName>ppt_y</p:attrName>
                                        </p:attrNameLst>
                                      </p:cBhvr>
                                      <p:rCtr x="-34132" y="9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125413" y="2400300"/>
            <a:ext cx="8299450" cy="1651000"/>
          </a:xfrm>
        </p:spPr>
        <p:txBody>
          <a:bodyPr>
            <a:normAutofit fontScale="90000"/>
          </a:bodyPr>
          <a:lstStyle/>
          <a:p>
            <a:pPr algn="l" eaLnBrk="1" hangingPunct="1"/>
            <a:r>
              <a:rPr lang="en-US" altLang="en-US" sz="3200" smtClean="0">
                <a:solidFill>
                  <a:srgbClr val="0033CC"/>
                </a:solidFill>
                <a:latin typeface="Times New Roman" pitchFamily="18" charset="0"/>
                <a:cs typeface="Times New Roman" pitchFamily="18" charset="0"/>
              </a:rPr>
              <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1. Thăng Long</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 Lớn bằng thành thị ở một số nước châu Á nhưng đông dân hơn</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 Buôn bán tơ lụa, </a:t>
            </a:r>
            <a:r>
              <a:rPr lang="en-US" altLang="en-US" sz="3200" smtClean="0">
                <a:solidFill>
                  <a:srgbClr val="0033CC"/>
                </a:solidFill>
                <a:latin typeface="Times New Roman" pitchFamily="18" charset="0"/>
                <a:cs typeface="Times New Roman" pitchFamily="18" charset="0"/>
              </a:rPr>
              <a:t>vóc </a:t>
            </a:r>
            <a:r>
              <a:rPr lang="en-US" altLang="en-US" sz="3200" smtClean="0">
                <a:solidFill>
                  <a:srgbClr val="0033CC"/>
                </a:solidFill>
                <a:latin typeface="Times New Roman" pitchFamily="18" charset="0"/>
                <a:cs typeface="Times New Roman" pitchFamily="18" charset="0"/>
              </a:rPr>
              <a:t>nhiễu</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2. Phố </a:t>
            </a:r>
            <a:r>
              <a:rPr lang="en-US" altLang="en-US" sz="3200" smtClean="0">
                <a:solidFill>
                  <a:srgbClr val="0033CC"/>
                </a:solidFill>
                <a:latin typeface="Times New Roman" pitchFamily="18" charset="0"/>
                <a:cs typeface="Times New Roman" pitchFamily="18" charset="0"/>
              </a:rPr>
              <a:t>Hiến</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 Nhiều nhà buôn Trung Quốc, Nhật Bản, Hà Lan, Anh, Pháp đến ở</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 Buôn bán tấp nập</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3. Hội An</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 Là phố cảng đẹp và lớn nhất Đàng Trong</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 Thương nhân ngoại quốc thường lui tới buôn bán</a:t>
            </a:r>
            <a:br>
              <a:rPr lang="en-US" altLang="en-US" sz="3200" smtClean="0">
                <a:solidFill>
                  <a:srgbClr val="0033CC"/>
                </a:solidFill>
                <a:latin typeface="Times New Roman" pitchFamily="18" charset="0"/>
                <a:cs typeface="Times New Roman" pitchFamily="18" charset="0"/>
              </a:rPr>
            </a:br>
            <a:r>
              <a:rPr lang="en-US" altLang="en-US" sz="3200" smtClean="0">
                <a:solidFill>
                  <a:srgbClr val="0033CC"/>
                </a:solidFill>
                <a:latin typeface="Times New Roman" pitchFamily="18" charset="0"/>
                <a:cs typeface="Times New Roman" pitchFamily="18" charset="0"/>
              </a:rPr>
              <a:t/>
            </a:r>
            <a:br>
              <a:rPr lang="en-US" altLang="en-US" sz="3200" smtClean="0">
                <a:solidFill>
                  <a:srgbClr val="0033CC"/>
                </a:solidFill>
                <a:latin typeface="Times New Roman" pitchFamily="18" charset="0"/>
                <a:cs typeface="Times New Roman" pitchFamily="18" charset="0"/>
              </a:rPr>
            </a:br>
            <a:endParaRPr lang="en-US" altLang="en-US" sz="3200" smtClean="0">
              <a:solidFill>
                <a:srgbClr val="0033CC"/>
              </a:solidFill>
              <a:latin typeface="Times New Roman" pitchFamily="18" charset="0"/>
              <a:cs typeface="Times New Roman" pitchFamily="18" charset="0"/>
            </a:endParaRPr>
          </a:p>
        </p:txBody>
      </p:sp>
      <p:sp>
        <p:nvSpPr>
          <p:cNvPr id="3" name="Rectangle 2"/>
          <p:cNvSpPr txBox="1">
            <a:spLocks/>
          </p:cNvSpPr>
          <p:nvPr/>
        </p:nvSpPr>
        <p:spPr bwMode="auto">
          <a:xfrm>
            <a:off x="0" y="409303"/>
            <a:ext cx="8534400" cy="53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3200" b="1">
                <a:solidFill>
                  <a:srgbClr val="FF0000"/>
                </a:solidFill>
                <a:cs typeface="Times New Roman" pitchFamily="18" charset="0"/>
              </a:rPr>
              <a:t>Bài 23: Thành thị ở thế kỉ XVI </a:t>
            </a:r>
            <a:r>
              <a:rPr lang="en-US" altLang="en-US" sz="3200" b="1">
                <a:solidFill>
                  <a:srgbClr val="FF0000"/>
                </a:solidFill>
                <a:cs typeface="Times New Roman" pitchFamily="18" charset="0"/>
              </a:rPr>
              <a:t>– </a:t>
            </a:r>
            <a:r>
              <a:rPr lang="en-US" altLang="en-US" sz="3200" b="1" smtClean="0">
                <a:solidFill>
                  <a:srgbClr val="FF0000"/>
                </a:solidFill>
                <a:cs typeface="Times New Roman" pitchFamily="18" charset="0"/>
              </a:rPr>
              <a:t>XVII</a:t>
            </a:r>
            <a:br>
              <a:rPr lang="en-US" altLang="en-US" sz="3200" b="1" smtClean="0">
                <a:solidFill>
                  <a:srgbClr val="FF0000"/>
                </a:solidFill>
                <a:cs typeface="Times New Roman" pitchFamily="18" charset="0"/>
              </a:rPr>
            </a:br>
            <a:r>
              <a:rPr lang="en-US" altLang="en-US" sz="3200" b="1">
                <a:solidFill>
                  <a:srgbClr val="FF0000"/>
                </a:solidFill>
                <a:cs typeface="Times New Roman" pitchFamily="18" charset="0"/>
              </a:rPr>
              <a:t/>
            </a:r>
            <a:br>
              <a:rPr lang="en-US" altLang="en-US" sz="3200" b="1">
                <a:solidFill>
                  <a:srgbClr val="FF0000"/>
                </a:solidFill>
                <a:cs typeface="Times New Roman" pitchFamily="18" charset="0"/>
              </a:rPr>
            </a:br>
            <a:endParaRPr lang="en-US" altLang="en-US" sz="3200" b="1">
              <a:solidFill>
                <a:srgbClr val="FF0000"/>
              </a:solidFill>
              <a:cs typeface="Times New Roman" pitchFamily="18" charset="0"/>
            </a:endParaRPr>
          </a:p>
        </p:txBody>
      </p:sp>
    </p:spTree>
    <p:extLst>
      <p:ext uri="{BB962C8B-B14F-4D97-AF65-F5344CB8AC3E}">
        <p14:creationId xmlns:p14="http://schemas.microsoft.com/office/powerpoint/2010/main" val="316060060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119688"/>
            <a:ext cx="91440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767462" y="-34925"/>
            <a:ext cx="7920156" cy="4035425"/>
            <a:chOff x="247" y="0"/>
            <a:chExt cx="2639" cy="2087"/>
          </a:xfrm>
        </p:grpSpPr>
        <p:grpSp>
          <p:nvGrpSpPr>
            <p:cNvPr id="4" name="Group 4"/>
            <p:cNvGrpSpPr>
              <a:grpSpLocks/>
            </p:cNvGrpSpPr>
            <p:nvPr/>
          </p:nvGrpSpPr>
          <p:grpSpPr bwMode="auto">
            <a:xfrm>
              <a:off x="247" y="0"/>
              <a:ext cx="2414" cy="2073"/>
              <a:chOff x="1644" y="2382"/>
              <a:chExt cx="2346" cy="1774"/>
            </a:xfrm>
          </p:grpSpPr>
          <p:pic>
            <p:nvPicPr>
              <p:cNvPr id="6" name="Picture 5" descr="BIRTH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644" y="2382"/>
                <a:ext cx="2346" cy="504"/>
                <a:chOff x="1644" y="2406"/>
                <a:chExt cx="2346" cy="504"/>
              </a:xfrm>
            </p:grpSpPr>
            <p:sp>
              <p:nvSpPr>
                <p:cNvPr id="8" name="AutoShape 7"/>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3200" b="1" dirty="0" smtClean="0">
                      <a:solidFill>
                        <a:srgbClr val="C00000"/>
                      </a:solidFill>
                      <a:latin typeface="Times New Roman" pitchFamily="18" charset="0"/>
                      <a:cs typeface="Times New Roman" pitchFamily="18" charset="0"/>
                    </a:rPr>
                    <a:t>TIẾT HỌC KẾT THÚC</a:t>
                  </a:r>
                  <a:endParaRPr lang="en-US" sz="3200" b="1" dirty="0">
                    <a:solidFill>
                      <a:srgbClr val="C00000"/>
                    </a:solidFill>
                    <a:latin typeface="Times New Roman" pitchFamily="18" charset="0"/>
                    <a:cs typeface="Times New Roman" pitchFamily="18" charset="0"/>
                  </a:endParaRPr>
                </a:p>
              </p:txBody>
            </p:sp>
            <p:sp>
              <p:nvSpPr>
                <p:cNvPr id="9" name="Freeform 8"/>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Times New Roman" pitchFamily="18" charset="0"/>
                    <a:cs typeface="Times New Roman" pitchFamily="18" charset="0"/>
                  </a:endParaRPr>
                </a:p>
              </p:txBody>
            </p:sp>
          </p:grpSp>
        </p:grpSp>
        <p:sp>
          <p:nvSpPr>
            <p:cNvPr id="5" name="Rectangle 9"/>
            <p:cNvSpPr>
              <a:spLocks noChangeArrowheads="1"/>
            </p:cNvSpPr>
            <p:nvPr/>
          </p:nvSpPr>
          <p:spPr bwMode="auto">
            <a:xfrm>
              <a:off x="247" y="1762"/>
              <a:ext cx="2639" cy="32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latin typeface="Times New Roman" pitchFamily="18" charset="0"/>
                <a:cs typeface="Times New Roman" pitchFamily="18" charset="0"/>
              </a:endParaRPr>
            </a:p>
          </p:txBody>
        </p:sp>
      </p:grpSp>
      <p:sp>
        <p:nvSpPr>
          <p:cNvPr id="10" name="Text Box 10"/>
          <p:cNvSpPr txBox="1">
            <a:spLocks noChangeArrowheads="1"/>
          </p:cNvSpPr>
          <p:nvPr/>
        </p:nvSpPr>
        <p:spPr bwMode="auto">
          <a:xfrm>
            <a:off x="841578" y="3339525"/>
            <a:ext cx="7997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rgbClr val="C00000"/>
                </a:solidFill>
                <a:latin typeface="Times New Roman" pitchFamily="18" charset="0"/>
                <a:cs typeface="Times New Roman" pitchFamily="18" charset="0"/>
              </a:rPr>
              <a:t>CHÀO CÁC EM HỌC SINH!</a:t>
            </a:r>
            <a:endParaRPr lang="vi-VN" sz="3200" b="1" dirty="0">
              <a:solidFill>
                <a:srgbClr val="C00000"/>
              </a:solidFill>
              <a:latin typeface="Times New Roman" pitchFamily="18" charset="0"/>
              <a:cs typeface="Times New Roman" pitchFamily="18" charset="0"/>
            </a:endParaRPr>
          </a:p>
        </p:txBody>
      </p:sp>
      <p:pic>
        <p:nvPicPr>
          <p:cNvPr id="11" name="Picture 2" descr="C:\Users\Dell\Download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81500"/>
            <a:ext cx="495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7237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2000"/>
                            </p:stCondLst>
                            <p:childTnLst>
                              <p:par>
                                <p:cTn id="9" presetID="8" presetClass="entr" presetSubtype="16" repeatCount="indefinite"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subTnLst>
                                    <p:audio>
                                      <p:cMediaNode vol="69000">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6072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Công </a:t>
            </a:r>
            <a:r>
              <a:rPr lang="vi-VN" sz="3200" b="1" i="1">
                <a:solidFill>
                  <a:srgbClr val="C00000"/>
                </a:solidFill>
                <a:latin typeface="Times New Roman" pitchFamily="18" charset="0"/>
                <a:cs typeface="Times New Roman" pitchFamily="18" charset="0"/>
              </a:rPr>
              <a:t>cuộc khẩn hoang Đàng Trong được xúc tiến mạnh mẽ vào thời gian nào?</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2286000" y="2347547"/>
            <a:ext cx="4419600" cy="2315417"/>
          </a:xfrm>
          <a:prstGeom prst="rect">
            <a:avLst/>
          </a:prstGeom>
        </p:spPr>
        <p:txBody>
          <a:bodyPr wrap="square" lIns="98465" tIns="49232" rIns="98465" bIns="49232">
            <a:spAutoFit/>
          </a:bodyPr>
          <a:lstStyle/>
          <a:p>
            <a:pPr algn="just">
              <a:lnSpc>
                <a:spcPct val="150000"/>
              </a:lnSpc>
            </a:pPr>
            <a:r>
              <a:rPr lang="vi-VN" sz="3200">
                <a:solidFill>
                  <a:srgbClr val="002060"/>
                </a:solidFill>
                <a:latin typeface="Times New Roman" pitchFamily="18" charset="0"/>
                <a:cs typeface="Times New Roman" pitchFamily="18" charset="0"/>
              </a:rPr>
              <a:t>A. Trước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B. Đầu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C. Cuối thế kỉ XVI</a:t>
            </a:r>
            <a:r>
              <a:rPr lang="vi-VN"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659758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495300"/>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u="sng" smtClean="0">
                <a:solidFill>
                  <a:srgbClr val="C00000"/>
                </a:solidFill>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Cuộc khẩn hoang ở Đàng Trong đem lại kết quả gì</a:t>
            </a:r>
            <a:r>
              <a:rPr lang="en-US"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381000" y="1893160"/>
            <a:ext cx="8229600" cy="3478940"/>
          </a:xfrm>
          <a:prstGeom prst="rect">
            <a:avLst/>
          </a:prstGeom>
        </p:spPr>
        <p:txBody>
          <a:bodyPr wrap="square" lIns="98465" tIns="49232" rIns="98465" bIns="49232">
            <a:spAutoFit/>
          </a:bodyPr>
          <a:lstStyle/>
          <a:p>
            <a:pPr algn="just">
              <a:lnSpc>
                <a:spcPct val="150000"/>
              </a:lnSpc>
            </a:pPr>
            <a:r>
              <a:rPr lang="vi-VN" sz="3000" smtClean="0">
                <a:solidFill>
                  <a:srgbClr val="002060"/>
                </a:solidFill>
                <a:latin typeface="Times New Roman" pitchFamily="18" charset="0"/>
                <a:cs typeface="Times New Roman" pitchFamily="18" charset="0"/>
              </a:rPr>
              <a:t>A. </a:t>
            </a:r>
            <a:r>
              <a:rPr lang="vi-VN" sz="3000">
                <a:solidFill>
                  <a:srgbClr val="002060"/>
                </a:solidFill>
                <a:latin typeface="Times New Roman" pitchFamily="18" charset="0"/>
                <a:cs typeface="Times New Roman" pitchFamily="18" charset="0"/>
              </a:rPr>
              <a:t>Ruộng 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84528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smtClean="0">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r>
              <a:rPr lang="en-US" altLang="en-US" sz="3200" b="1" smtClean="0">
                <a:solidFill>
                  <a:srgbClr val="C00000"/>
                </a:solidFill>
                <a:latin typeface="Times New Roman" pitchFamily="18" charset="0"/>
                <a:cs typeface="Times New Roman" pitchFamily="18" charset="0"/>
              </a:rPr>
              <a:t>?</a:t>
            </a:r>
            <a:endParaRPr lang="en-US" altLang="en-US" sz="3200" b="1">
              <a:solidFill>
                <a:srgbClr val="C00000"/>
              </a:solidFill>
              <a:latin typeface="Times New Roman" pitchFamily="18" charset="0"/>
              <a:cs typeface="Times New Roman" pitchFamily="18" charset="0"/>
            </a:endParaRP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a:t>
            </a:r>
            <a:r>
              <a:rPr lang="en-US" sz="2800" smtClean="0">
                <a:solidFill>
                  <a:srgbClr val="002060"/>
                </a:solidFill>
                <a:latin typeface="Times New Roman" pitchFamily="18" charset="0"/>
                <a:cs typeface="Times New Roman" pitchFamily="18" charset="0"/>
              </a:rPr>
              <a:t>trị, quân sự.</a:t>
            </a:r>
            <a:endParaRPr lang="en-US" sz="2800">
              <a:solidFill>
                <a:srgbClr val="002060"/>
              </a:solidFill>
              <a:latin typeface="Times New Roman" pitchFamily="18" charset="0"/>
              <a:cs typeface="Times New Roman" pitchFamily="18" charset="0"/>
            </a:endParaRP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TotalTime>
  <Words>1547</Words>
  <Application>Microsoft Office PowerPoint</Application>
  <PresentationFormat>On-screen Show (16:10)</PresentationFormat>
  <Paragraphs>198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Thăng Long - Lớn bằng thành thị ở một số nước châu Á nhưng đông dân hơn - Buôn bán tơ lụa, vóc nhiễu 2. Phố Hiến - Nhiều nhà buôn Trung Quốc, Nhật Bản, Hà Lan, Anh, Pháp đến ở - Buôn bán tấp nập 3. Hội An - Là phố cảng đẹp và lớn nhất Đàng Trong - Thương nhân ngoại quốc thường lui tới buôn bán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A</cp:lastModifiedBy>
  <cp:revision>93</cp:revision>
  <dcterms:created xsi:type="dcterms:W3CDTF">2006-08-16T00:00:00Z</dcterms:created>
  <dcterms:modified xsi:type="dcterms:W3CDTF">2021-03-05T00:57:12Z</dcterms:modified>
</cp:coreProperties>
</file>