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74" r:id="rId12"/>
    <p:sldId id="269" r:id="rId13"/>
    <p:sldId id="271" r:id="rId14"/>
    <p:sldId id="275" r:id="rId15"/>
    <p:sldId id="277" r:id="rId16"/>
    <p:sldId id="276" r:id="rId17"/>
    <p:sldId id="279" r:id="rId18"/>
    <p:sldId id="280" r:id="rId19"/>
    <p:sldId id="285" r:id="rId20"/>
    <p:sldId id="281" r:id="rId21"/>
    <p:sldId id="282" r:id="rId22"/>
    <p:sldId id="286" r:id="rId23"/>
    <p:sldId id="283" r:id="rId24"/>
    <p:sldId id="284" r:id="rId25"/>
    <p:sldId id="287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2" autoAdjust="0"/>
    <p:restoredTop sz="94660"/>
  </p:normalViewPr>
  <p:slideViewPr>
    <p:cSldViewPr>
      <p:cViewPr varScale="1">
        <p:scale>
          <a:sx n="72" d="100"/>
          <a:sy n="72" d="100"/>
        </p:scale>
        <p:origin x="2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1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07D8-AE37-4298-A289-253AC428F09F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EA47-0878-4428-865E-CFF4D02FE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75094" y="2057400"/>
            <a:ext cx="571229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học- Lớp 4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2297" y="3569568"/>
            <a:ext cx="8179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\oman"/>
              </a:rPr>
              <a:t>BẠN CẢM THẤY THẾ NÀO KHI BỊ BỆNH?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0" y="838200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47023" y="1774303"/>
            <a:ext cx="2667000" cy="3957464"/>
            <a:chOff x="291" y="336"/>
            <a:chExt cx="1488" cy="960"/>
          </a:xfrm>
        </p:grpSpPr>
        <p:pic>
          <p:nvPicPr>
            <p:cNvPr id="11" name="Picture 5" descr="H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36"/>
              <a:ext cx="1488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584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048000" y="1774303"/>
            <a:ext cx="2971800" cy="3957464"/>
            <a:chOff x="2112" y="336"/>
            <a:chExt cx="1488" cy="960"/>
          </a:xfrm>
        </p:grpSpPr>
        <p:pic>
          <p:nvPicPr>
            <p:cNvPr id="14" name="Picture 14" descr="H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36"/>
              <a:ext cx="1488" cy="96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3408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9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232525" y="1759023"/>
            <a:ext cx="2740025" cy="4064422"/>
            <a:chOff x="3984" y="336"/>
            <a:chExt cx="1488" cy="960"/>
          </a:xfrm>
        </p:grpSpPr>
        <p:pic>
          <p:nvPicPr>
            <p:cNvPr id="17" name="Picture 23" descr="H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36"/>
              <a:ext cx="1488" cy="960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5280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1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CƠ THỂ KHỎE MẠNH</a:t>
            </a:r>
          </a:p>
        </p:txBody>
      </p:sp>
      <p:pic>
        <p:nvPicPr>
          <p:cNvPr id="5" name="Picture 11" descr="D:\2_41_1356658799_26_27-12-baiGD-d1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464496" cy="31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Hinh-vt-2_8a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08720"/>
            <a:ext cx="4201988" cy="31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77e1e672-ce17-4f39-8cbc-629377266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2831"/>
            <a:ext cx="4464496" cy="26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TAN_THANH_CHO_CAC_BAN_XUNG_DANG_NHAN_HOC_B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0" y="4077072"/>
            <a:ext cx="4242048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8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2257708"/>
            <a:ext cx="799484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Khi khoẻ mạnh ta cảm thấy thoải mái, dễ chịu,...</a:t>
            </a:r>
          </a:p>
        </p:txBody>
      </p:sp>
    </p:spTree>
    <p:extLst>
      <p:ext uri="{BB962C8B-B14F-4D97-AF65-F5344CB8AC3E}">
        <p14:creationId xmlns:p14="http://schemas.microsoft.com/office/powerpoint/2010/main" val="323891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1846783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" y="2744688"/>
            <a:ext cx="2670175" cy="3276600"/>
            <a:chOff x="288" y="1584"/>
            <a:chExt cx="1488" cy="1008"/>
          </a:xfrm>
        </p:grpSpPr>
        <p:pic>
          <p:nvPicPr>
            <p:cNvPr id="8" name="Picture 5" descr="H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488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584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8</a:t>
              </a: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048000" y="2744688"/>
            <a:ext cx="2971800" cy="3276600"/>
            <a:chOff x="2112" y="1584"/>
            <a:chExt cx="1488" cy="1008"/>
          </a:xfrm>
        </p:grpSpPr>
        <p:pic>
          <p:nvPicPr>
            <p:cNvPr id="11" name="Picture 8" descr="H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84"/>
              <a:ext cx="1488" cy="100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408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7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229350" y="2744688"/>
            <a:ext cx="2762250" cy="3276600"/>
            <a:chOff x="3984" y="1584"/>
            <a:chExt cx="1500" cy="1008"/>
          </a:xfrm>
        </p:grpSpPr>
        <p:pic>
          <p:nvPicPr>
            <p:cNvPr id="14" name="Picture 11" descr="H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500" cy="1008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280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06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THỂ CÓ DẤU HIỆU BỊ BỆNH</a:t>
            </a:r>
          </a:p>
        </p:txBody>
      </p:sp>
      <p:pic>
        <p:nvPicPr>
          <p:cNvPr id="16" name="Picture 5" descr="D:\hs 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536504" cy="579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D:\hs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53" y="1052736"/>
            <a:ext cx="41764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5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9376" y="1676400"/>
            <a:ext cx="808362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Khi khoẻ mạnh ta cảm thấy thoải mái, dễ chịu,...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3275013"/>
            <a:ext cx="7992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-  Khi bị bệnh có thể có những biểu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hiện như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hắt hơi, sổ mũi, chán ăn, mệt mỏi hoặc đau bụng, nôn mửa, tiêu chảy, sốt cao,…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1" y="212414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KHI BỊ BỆNH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" y="2913856"/>
            <a:ext cx="2590800" cy="2819400"/>
            <a:chOff x="2016" y="2784"/>
            <a:chExt cx="1728" cy="1033"/>
          </a:xfrm>
        </p:grpSpPr>
        <p:pic>
          <p:nvPicPr>
            <p:cNvPr id="6" name="Picture 12" descr="H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784"/>
              <a:ext cx="1728" cy="1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408" y="28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943600" y="2924944"/>
            <a:ext cx="2590800" cy="2819400"/>
            <a:chOff x="288" y="1594"/>
            <a:chExt cx="1632" cy="1046"/>
          </a:xfrm>
        </p:grpSpPr>
        <p:pic>
          <p:nvPicPr>
            <p:cNvPr id="9" name="Picture 15" descr="H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94"/>
              <a:ext cx="1632" cy="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1584" y="16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6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124200" y="2913856"/>
            <a:ext cx="2657475" cy="2819400"/>
            <a:chOff x="3840" y="1584"/>
            <a:chExt cx="1674" cy="1056"/>
          </a:xfrm>
        </p:grpSpPr>
        <p:pic>
          <p:nvPicPr>
            <p:cNvPr id="12" name="Picture 18" descr="H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84"/>
              <a:ext cx="1674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5313" y="168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3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3733800"/>
            <a:ext cx="799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Khi trong ngưười cảm thấy khó chịu và không bình thường phải báo ngay cho cha mẹ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 người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 biết để kịp thời phát hiện bệnh và chữa trị.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1560" y="990600"/>
            <a:ext cx="808362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Khi khoẻ mạnh ta cảm thấy thoải mái, dễ chịu,...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560" y="2007905"/>
            <a:ext cx="799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Khi bị bệnh có thể có những biểu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 như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hắt hơi, sổ mũi, chán ăn, mệt mỏi hoặc đau bụng, nôn mửa, tiêu chảy, sốt cao,…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1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28600" y="304800"/>
            <a:ext cx="8534400" cy="6553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549352" y="1289248"/>
            <a:ext cx="1586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01080" y="1865312"/>
            <a:ext cx="75197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Khi khoẻ mạnh ta cảm thấy thoải mái, dễ chịu,...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29072" y="2369368"/>
            <a:ext cx="7657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Khi bị bệnh có thể có những biểu </a:t>
            </a:r>
            <a:r>
              <a:rPr lang="vi-VN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 như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hắt hơi, sổ mũi, chán ăn, mệt mỏi hoặc đau bụng, nôn mửa,</a:t>
            </a:r>
          </a:p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tiêu chảy, sốt cao,…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29072" y="3809528"/>
            <a:ext cx="7657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Khi trong ngưười cảm thấy khó chịu và không bình thường phải báo ngay cho cha mẹ </a:t>
            </a:r>
            <a:r>
              <a:rPr lang="vi-VN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 người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 biết để kịp thời phát hiện bệnh và chữa trị.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99592" y="2469232"/>
            <a:ext cx="7632848" cy="254394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\oman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19672" y="3335232"/>
            <a:ext cx="65337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\oman"/>
              </a:rPr>
              <a:t>TRÒ CHƠI: XỬ LÝ TÌNH HUỐNG VÀ ĐÓNG VAI.</a:t>
            </a:r>
          </a:p>
        </p:txBody>
      </p:sp>
    </p:spTree>
    <p:extLst>
      <p:ext uri="{BB962C8B-B14F-4D97-AF65-F5344CB8AC3E}">
        <p14:creationId xmlns:p14="http://schemas.microsoft.com/office/powerpoint/2010/main" val="37638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2852936"/>
            <a:ext cx="9144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một số bệnh lây qua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tiêu hoá?</a:t>
            </a:r>
          </a:p>
          <a:p>
            <a:pPr eaLnBrk="1" hangingPunct="1">
              <a:spcBef>
                <a:spcPct val="50000"/>
              </a:spcBef>
            </a:pP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81200" y="1239416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64488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4780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Tình huống 1: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</a:rPr>
              <a:t>Ở trường, Nga bị đau bụng và đi ngoài nhiều lần. Nếu em là Nga, em sẽ làm gì?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528" y="2989312"/>
            <a:ext cx="83458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Tình huống 2: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Đi học về Nam thấy khó thở, ho nhiều và có đờm. Bố mẹ đi về quê ngoại, không có ai ở nhà. Theo em Nam sẽ làm gì?</a:t>
            </a:r>
            <a:endParaRPr lang="en-US" sz="32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6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549352" y="609600"/>
            <a:ext cx="1586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01080" y="1345302"/>
            <a:ext cx="751975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Khi khoẻ mạnh ta cảm thấy thoải mái, dễ chịu,...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29072" y="2154158"/>
            <a:ext cx="76577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Khi bị bệnh có thể có những biểu hiện nhưư hắt hơi, sổ mũi, chán ăn, mệt mỏi hoặc đau bụng,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 mửa,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tiêu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chảy, sốt cao,…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29072" y="3975318"/>
            <a:ext cx="76577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Khi trong ngưười cảm thấy khó chịu và không bình thường phải báo ngay cho cha mẹ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 người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 biết để kịp thời phát hiện bệnh và chữa trị.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-76200"/>
            <a:ext cx="7467600" cy="736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mửa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14400"/>
            <a:ext cx="807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D</a:t>
            </a:r>
            <a:r>
              <a:rPr lang="vi-VN" sz="2800" b="1" dirty="0">
                <a:solidFill>
                  <a:srgbClr val="0000FF"/>
                </a:solidFill>
                <a:latin typeface="Times New R\oman"/>
              </a:rPr>
              <a:t>Ặ</a:t>
            </a:r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N D</a:t>
            </a:r>
            <a:r>
              <a:rPr lang="vi-VN" sz="2800" b="1" dirty="0">
                <a:solidFill>
                  <a:srgbClr val="0000FF"/>
                </a:solidFill>
                <a:latin typeface="Times New R\oman"/>
              </a:rPr>
              <a:t>Ò</a:t>
            </a:r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- </a:t>
            </a:r>
            <a:r>
              <a:rPr lang="vi-VN" sz="2800" b="1" dirty="0">
                <a:solidFill>
                  <a:srgbClr val="0000FF"/>
                </a:solidFill>
                <a:latin typeface="Times New R\oman"/>
              </a:rPr>
              <a:t>Đọc lại bài.</a:t>
            </a:r>
            <a:br>
              <a:rPr lang="vi-VN" sz="2800" b="1" dirty="0">
                <a:solidFill>
                  <a:srgbClr val="0000FF"/>
                </a:solidFill>
                <a:latin typeface="Times New R\oman"/>
              </a:rPr>
            </a:br>
            <a:r>
              <a:rPr lang="vi-VN" sz="2800" b="1" dirty="0">
                <a:solidFill>
                  <a:srgbClr val="0000FF"/>
                </a:solidFill>
                <a:latin typeface="Times New R\oman"/>
              </a:rPr>
              <a:t>- Tìm hiểu , xem trước bài</a:t>
            </a:r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\oman"/>
              </a:rPr>
              <a:t> Phòng tránh tai nạn đuối nước</a:t>
            </a:r>
            <a:r>
              <a:rPr lang="en-US" sz="2800" b="1" dirty="0">
                <a:solidFill>
                  <a:srgbClr val="0000FF"/>
                </a:solidFill>
                <a:latin typeface="Times New R\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4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0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39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\oman"/>
              </a:rPr>
              <a:t>Ghi bảng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\oman"/>
              </a:rPr>
              <a:t>1.Biểu </a:t>
            </a:r>
            <a:r>
              <a:rPr lang="en-US" sz="2800" b="1" dirty="0">
                <a:latin typeface="Times New R\oman"/>
              </a:rPr>
              <a:t>hiện của cơ thể khi bị bệnh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\oman"/>
              </a:rPr>
              <a:t>- Hắt </a:t>
            </a:r>
            <a:r>
              <a:rPr lang="en-US" sz="2800" b="1" dirty="0">
                <a:latin typeface="Times New R\oman"/>
              </a:rPr>
              <a:t>hơi, sổ mũi, chán ăn, mệt mỏi, nôn mửa, tiêu chảy, sốt cao, ….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\oman"/>
              </a:rPr>
              <a:t>2. Việc cần làm khi bị bệnh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\oman"/>
              </a:rPr>
              <a:t>- Báo ngay cho cha mẹ và người lớn để kịp thời phát hiện </a:t>
            </a:r>
            <a:r>
              <a:rPr lang="en-US" sz="2800" b="1">
                <a:latin typeface="Times New R\oman"/>
              </a:rPr>
              <a:t>và chữa bệnh.</a:t>
            </a:r>
            <a:endParaRPr lang="vi-VN" sz="2800" b="1" dirty="0">
              <a:latin typeface="Times New R\oman"/>
            </a:endParaRPr>
          </a:p>
        </p:txBody>
      </p:sp>
    </p:spTree>
    <p:extLst>
      <p:ext uri="{BB962C8B-B14F-4D97-AF65-F5344CB8AC3E}">
        <p14:creationId xmlns:p14="http://schemas.microsoft.com/office/powerpoint/2010/main" val="4463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81200" y="685800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BÀI CŨ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507232"/>
            <a:ext cx="8610600" cy="47402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2. Để phòng bệnh lây qua đường tiêu hóa chúng ta cần: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Times New R\oman"/>
              </a:rPr>
              <a:t>    </a:t>
            </a:r>
            <a:r>
              <a:rPr lang="en-US" sz="3600">
                <a:solidFill>
                  <a:srgbClr val="0000FF"/>
                </a:solidFill>
                <a:latin typeface="Times New R\oman"/>
              </a:rPr>
              <a:t>A). Giữ vệ sinh ăn uống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\oman"/>
              </a:rPr>
              <a:t>    B) Giữ vệ sinh cá nhân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\oman"/>
              </a:rPr>
              <a:t>   C). Giữ vệ sinh môi trường.   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\oman"/>
              </a:rPr>
              <a:t>    D).Thực hiện tất cả những việc trên.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585072"/>
            <a:ext cx="838200" cy="674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5257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BÀI CŨ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1617434"/>
            <a:ext cx="8686800" cy="427809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Times New R\oman"/>
              </a:rPr>
              <a:t>3. Để phòng bệnh lây qua đường tiêu hóa chúng ta cần </a:t>
            </a:r>
            <a:r>
              <a:rPr lang="en-US" sz="3200" i="1" dirty="0">
                <a:solidFill>
                  <a:srgbClr val="0000FF"/>
                </a:solidFill>
                <a:latin typeface="Times New R\oman"/>
              </a:rPr>
              <a:t>giữ vệ sinh ăn uống</a:t>
            </a:r>
            <a:r>
              <a:rPr lang="en-US" sz="3200" i="1" dirty="0">
                <a:solidFill>
                  <a:srgbClr val="FF3300"/>
                </a:solidFill>
                <a:latin typeface="Times New R\oman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\oman"/>
              </a:rPr>
              <a:t>như thế nào?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Times New R\oman"/>
              </a:rPr>
              <a:t>    </a:t>
            </a:r>
            <a:r>
              <a:rPr lang="en-US" sz="3200" dirty="0">
                <a:solidFill>
                  <a:srgbClr val="0000FF"/>
                </a:solidFill>
                <a:latin typeface="Times New R\oman"/>
              </a:rPr>
              <a:t>A). Ăn các loại thức ăn ôi, thiêu.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\oman"/>
              </a:rPr>
              <a:t>    B) không ăn các loại thức ăn ôi ,thiêu; không uống nước lã; không ăn cá sống , thịt sống.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\oman"/>
              </a:rPr>
              <a:t> C). Thực hiện tất cả những việc trên.</a:t>
            </a:r>
          </a:p>
        </p:txBody>
      </p:sp>
      <p:sp>
        <p:nvSpPr>
          <p:cNvPr id="9" name="Oval 8"/>
          <p:cNvSpPr/>
          <p:nvPr/>
        </p:nvSpPr>
        <p:spPr>
          <a:xfrm>
            <a:off x="395536" y="3996704"/>
            <a:ext cx="838200" cy="674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3276600" y="609600"/>
            <a:ext cx="2667000" cy="1752600"/>
            <a:chOff x="2016" y="420"/>
            <a:chExt cx="1728" cy="1068"/>
          </a:xfrm>
        </p:grpSpPr>
        <p:pic>
          <p:nvPicPr>
            <p:cNvPr id="97285" name="Picture 5" descr="H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32"/>
              <a:ext cx="1728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6" name="AutoShape 6"/>
            <p:cNvSpPr>
              <a:spLocks noChangeArrowheads="1"/>
            </p:cNvSpPr>
            <p:nvPr/>
          </p:nvSpPr>
          <p:spPr bwMode="auto">
            <a:xfrm>
              <a:off x="3405" y="42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2</a:t>
              </a:r>
            </a:p>
          </p:txBody>
        </p:sp>
      </p:grp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6172200" y="609600"/>
            <a:ext cx="2609850" cy="1752600"/>
            <a:chOff x="3840" y="2784"/>
            <a:chExt cx="1692" cy="1008"/>
          </a:xfrm>
        </p:grpSpPr>
        <p:pic>
          <p:nvPicPr>
            <p:cNvPr id="97288" name="Picture 8" descr="H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84"/>
              <a:ext cx="1692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89" name="AutoShape 9"/>
            <p:cNvSpPr>
              <a:spLocks noChangeArrowheads="1"/>
            </p:cNvSpPr>
            <p:nvPr/>
          </p:nvSpPr>
          <p:spPr bwMode="auto">
            <a:xfrm>
              <a:off x="5316" y="27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3</a:t>
              </a:r>
            </a:p>
          </p:txBody>
        </p:sp>
      </p:grpSp>
      <p:grpSp>
        <p:nvGrpSpPr>
          <p:cNvPr id="97290" name="Group 10"/>
          <p:cNvGrpSpPr>
            <a:grpSpLocks/>
          </p:cNvGrpSpPr>
          <p:nvPr/>
        </p:nvGrpSpPr>
        <p:grpSpPr bwMode="auto">
          <a:xfrm>
            <a:off x="457200" y="609600"/>
            <a:ext cx="2590800" cy="1792288"/>
            <a:chOff x="2016" y="2784"/>
            <a:chExt cx="1728" cy="1033"/>
          </a:xfrm>
        </p:grpSpPr>
        <p:pic>
          <p:nvPicPr>
            <p:cNvPr id="97291" name="Picture 11" descr="H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784"/>
              <a:ext cx="1728" cy="1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92" name="AutoShape 12"/>
            <p:cNvSpPr>
              <a:spLocks noChangeArrowheads="1"/>
            </p:cNvSpPr>
            <p:nvPr/>
          </p:nvSpPr>
          <p:spPr bwMode="auto">
            <a:xfrm>
              <a:off x="3408" y="28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1</a:t>
              </a:r>
            </a:p>
          </p:txBody>
        </p:sp>
      </p:grp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457200" y="2646363"/>
            <a:ext cx="2590800" cy="1849437"/>
            <a:chOff x="3840" y="420"/>
            <a:chExt cx="1632" cy="1068"/>
          </a:xfrm>
        </p:grpSpPr>
        <p:pic>
          <p:nvPicPr>
            <p:cNvPr id="97295" name="Picture 15" descr="H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>
              <a:off x="5268" y="42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4</a:t>
              </a:r>
            </a:p>
          </p:txBody>
        </p:sp>
      </p:grp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6172200" y="2646363"/>
            <a:ext cx="2590800" cy="1811337"/>
            <a:chOff x="288" y="1594"/>
            <a:chExt cx="1632" cy="1046"/>
          </a:xfrm>
        </p:grpSpPr>
        <p:pic>
          <p:nvPicPr>
            <p:cNvPr id="97298" name="Picture 18" descr="H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94"/>
              <a:ext cx="1632" cy="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299" name="AutoShape 19"/>
            <p:cNvSpPr>
              <a:spLocks noChangeArrowheads="1"/>
            </p:cNvSpPr>
            <p:nvPr/>
          </p:nvSpPr>
          <p:spPr bwMode="auto">
            <a:xfrm>
              <a:off x="1584" y="16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6</a:t>
              </a:r>
            </a:p>
          </p:txBody>
        </p:sp>
      </p:grpSp>
      <p:grpSp>
        <p:nvGrpSpPr>
          <p:cNvPr id="97300" name="Group 20"/>
          <p:cNvGrpSpPr>
            <a:grpSpLocks/>
          </p:cNvGrpSpPr>
          <p:nvPr/>
        </p:nvGrpSpPr>
        <p:grpSpPr bwMode="auto">
          <a:xfrm>
            <a:off x="3276600" y="2646363"/>
            <a:ext cx="2657475" cy="1828800"/>
            <a:chOff x="3840" y="1584"/>
            <a:chExt cx="1674" cy="1056"/>
          </a:xfrm>
        </p:grpSpPr>
        <p:pic>
          <p:nvPicPr>
            <p:cNvPr id="97301" name="Picture 21" descr="H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84"/>
              <a:ext cx="1674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02" name="AutoShape 22"/>
            <p:cNvSpPr>
              <a:spLocks noChangeArrowheads="1"/>
            </p:cNvSpPr>
            <p:nvPr/>
          </p:nvSpPr>
          <p:spPr bwMode="auto">
            <a:xfrm>
              <a:off x="5313" y="168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5</a:t>
              </a:r>
            </a:p>
          </p:txBody>
        </p:sp>
      </p:grpSp>
      <p:grpSp>
        <p:nvGrpSpPr>
          <p:cNvPr id="97303" name="Group 23"/>
          <p:cNvGrpSpPr>
            <a:grpSpLocks/>
          </p:cNvGrpSpPr>
          <p:nvPr/>
        </p:nvGrpSpPr>
        <p:grpSpPr bwMode="auto">
          <a:xfrm>
            <a:off x="3276600" y="4724400"/>
            <a:ext cx="2667000" cy="1828800"/>
            <a:chOff x="288" y="432"/>
            <a:chExt cx="1632" cy="1056"/>
          </a:xfrm>
        </p:grpSpPr>
        <p:pic>
          <p:nvPicPr>
            <p:cNvPr id="97304" name="Picture 24" descr="H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1632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05" name="AutoShape 25"/>
            <p:cNvSpPr>
              <a:spLocks noChangeArrowheads="1"/>
            </p:cNvSpPr>
            <p:nvPr/>
          </p:nvSpPr>
          <p:spPr bwMode="auto">
            <a:xfrm>
              <a:off x="1578" y="4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8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457200" y="4760913"/>
            <a:ext cx="2590800" cy="1746250"/>
            <a:chOff x="288" y="2784"/>
            <a:chExt cx="1632" cy="1008"/>
          </a:xfrm>
        </p:grpSpPr>
        <p:pic>
          <p:nvPicPr>
            <p:cNvPr id="97307" name="Picture 27" descr="H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84"/>
              <a:ext cx="1632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08" name="AutoShape 28"/>
            <p:cNvSpPr>
              <a:spLocks noChangeArrowheads="1"/>
            </p:cNvSpPr>
            <p:nvPr/>
          </p:nvSpPr>
          <p:spPr bwMode="auto">
            <a:xfrm>
              <a:off x="1584" y="27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7</a:t>
              </a:r>
            </a:p>
          </p:txBody>
        </p:sp>
      </p:grpSp>
      <p:grpSp>
        <p:nvGrpSpPr>
          <p:cNvPr id="97309" name="Group 29"/>
          <p:cNvGrpSpPr>
            <a:grpSpLocks/>
          </p:cNvGrpSpPr>
          <p:nvPr/>
        </p:nvGrpSpPr>
        <p:grpSpPr bwMode="auto">
          <a:xfrm>
            <a:off x="6172200" y="4724400"/>
            <a:ext cx="2590800" cy="1828800"/>
            <a:chOff x="2016" y="1584"/>
            <a:chExt cx="1728" cy="1056"/>
          </a:xfrm>
        </p:grpSpPr>
        <p:pic>
          <p:nvPicPr>
            <p:cNvPr id="97310" name="Picture 30" descr="H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84"/>
              <a:ext cx="1728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11" name="AutoShape 31"/>
            <p:cNvSpPr>
              <a:spLocks noChangeArrowheads="1"/>
            </p:cNvSpPr>
            <p:nvPr/>
          </p:nvSpPr>
          <p:spPr bwMode="auto">
            <a:xfrm>
              <a:off x="3408" y="1632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9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0"/>
            <a:ext cx="912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\oman"/>
              </a:rPr>
              <a:t>HOẠT ĐỘNG 1 : QUAN SÁT TRANH VÀ KỂ CHUYỆN </a:t>
            </a:r>
          </a:p>
        </p:txBody>
      </p:sp>
    </p:spTree>
    <p:extLst>
      <p:ext uri="{BB962C8B-B14F-4D97-AF65-F5344CB8AC3E}">
        <p14:creationId xmlns:p14="http://schemas.microsoft.com/office/powerpoint/2010/main" val="17837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04800" y="1066800"/>
            <a:ext cx="2667000" cy="1604963"/>
            <a:chOff x="291" y="336"/>
            <a:chExt cx="1488" cy="960"/>
          </a:xfrm>
        </p:grpSpPr>
        <p:pic>
          <p:nvPicPr>
            <p:cNvPr id="94214" name="Picture 6" descr="H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36"/>
              <a:ext cx="1488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>
              <a:off x="1584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4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304800" y="2913063"/>
            <a:ext cx="2670175" cy="1677987"/>
            <a:chOff x="288" y="1584"/>
            <a:chExt cx="1488" cy="1008"/>
          </a:xfrm>
        </p:grpSpPr>
        <p:pic>
          <p:nvPicPr>
            <p:cNvPr id="94217" name="Picture 9" descr="H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488" cy="1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18" name="AutoShape 10"/>
            <p:cNvSpPr>
              <a:spLocks noChangeArrowheads="1"/>
            </p:cNvSpPr>
            <p:nvPr/>
          </p:nvSpPr>
          <p:spPr bwMode="auto">
            <a:xfrm>
              <a:off x="1584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8</a:t>
              </a:r>
            </a:p>
          </p:txBody>
        </p:sp>
      </p:grp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228600" y="4848225"/>
            <a:ext cx="2752725" cy="1809750"/>
            <a:chOff x="288" y="2855"/>
            <a:chExt cx="1440" cy="1033"/>
          </a:xfrm>
        </p:grpSpPr>
        <p:pic>
          <p:nvPicPr>
            <p:cNvPr id="94220" name="Picture 12" descr="H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55"/>
              <a:ext cx="1440" cy="1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21" name="AutoShape 13"/>
            <p:cNvSpPr>
              <a:spLocks noChangeArrowheads="1"/>
            </p:cNvSpPr>
            <p:nvPr/>
          </p:nvSpPr>
          <p:spPr bwMode="auto">
            <a:xfrm>
              <a:off x="1488" y="288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1</a:t>
              </a:r>
            </a:p>
          </p:txBody>
        </p:sp>
      </p:grp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3200400" y="1066800"/>
            <a:ext cx="2971800" cy="1604963"/>
            <a:chOff x="2112" y="336"/>
            <a:chExt cx="1488" cy="960"/>
          </a:xfrm>
        </p:grpSpPr>
        <p:pic>
          <p:nvPicPr>
            <p:cNvPr id="94223" name="Picture 15" descr="H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36"/>
              <a:ext cx="1488" cy="96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24" name="AutoShape 16"/>
            <p:cNvSpPr>
              <a:spLocks noChangeArrowheads="1"/>
            </p:cNvSpPr>
            <p:nvPr/>
          </p:nvSpPr>
          <p:spPr bwMode="auto">
            <a:xfrm>
              <a:off x="3408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9</a:t>
              </a:r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3200400" y="2913063"/>
            <a:ext cx="2971800" cy="1677987"/>
            <a:chOff x="2112" y="1584"/>
            <a:chExt cx="1488" cy="1008"/>
          </a:xfrm>
        </p:grpSpPr>
        <p:pic>
          <p:nvPicPr>
            <p:cNvPr id="94226" name="Picture 18" descr="H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84"/>
              <a:ext cx="1488" cy="100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27" name="AutoShape 19"/>
            <p:cNvSpPr>
              <a:spLocks noChangeArrowheads="1"/>
            </p:cNvSpPr>
            <p:nvPr/>
          </p:nvSpPr>
          <p:spPr bwMode="auto">
            <a:xfrm>
              <a:off x="3408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7</a:t>
              </a: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190875" y="4891088"/>
            <a:ext cx="3067050" cy="1662112"/>
            <a:chOff x="2064" y="2880"/>
            <a:chExt cx="1536" cy="950"/>
          </a:xfrm>
        </p:grpSpPr>
        <p:pic>
          <p:nvPicPr>
            <p:cNvPr id="94229" name="Picture 21" descr="H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1536" cy="950"/>
            </a:xfrm>
            <a:prstGeom prst="rect">
              <a:avLst/>
            </a:prstGeom>
            <a:solidFill>
              <a:srgbClr val="3333FF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94230" name="AutoShape 22"/>
            <p:cNvSpPr>
              <a:spLocks noChangeArrowheads="1"/>
            </p:cNvSpPr>
            <p:nvPr/>
          </p:nvSpPr>
          <p:spPr bwMode="auto">
            <a:xfrm>
              <a:off x="3360" y="2880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6</a:t>
              </a:r>
            </a:p>
          </p:txBody>
        </p:sp>
      </p:grp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6384925" y="1066800"/>
            <a:ext cx="2740025" cy="1604963"/>
            <a:chOff x="3984" y="336"/>
            <a:chExt cx="1488" cy="960"/>
          </a:xfrm>
        </p:grpSpPr>
        <p:pic>
          <p:nvPicPr>
            <p:cNvPr id="94232" name="Picture 24" descr="H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36"/>
              <a:ext cx="1488" cy="960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3" name="AutoShape 25"/>
            <p:cNvSpPr>
              <a:spLocks noChangeArrowheads="1"/>
            </p:cNvSpPr>
            <p:nvPr/>
          </p:nvSpPr>
          <p:spPr bwMode="auto">
            <a:xfrm>
              <a:off x="5280" y="336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2</a:t>
              </a:r>
            </a:p>
          </p:txBody>
        </p:sp>
      </p:grpSp>
      <p:grpSp>
        <p:nvGrpSpPr>
          <p:cNvPr id="94234" name="Group 26"/>
          <p:cNvGrpSpPr>
            <a:grpSpLocks/>
          </p:cNvGrpSpPr>
          <p:nvPr/>
        </p:nvGrpSpPr>
        <p:grpSpPr bwMode="auto">
          <a:xfrm>
            <a:off x="6381750" y="2913063"/>
            <a:ext cx="2762250" cy="1677987"/>
            <a:chOff x="3984" y="1584"/>
            <a:chExt cx="1500" cy="1008"/>
          </a:xfrm>
        </p:grpSpPr>
        <p:pic>
          <p:nvPicPr>
            <p:cNvPr id="94235" name="Picture 27" descr="H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500" cy="1008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6" name="AutoShape 28"/>
            <p:cNvSpPr>
              <a:spLocks noChangeArrowheads="1"/>
            </p:cNvSpPr>
            <p:nvPr/>
          </p:nvSpPr>
          <p:spPr bwMode="auto">
            <a:xfrm>
              <a:off x="5280" y="15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3</a:t>
              </a:r>
            </a:p>
          </p:txBody>
        </p:sp>
      </p:grpSp>
      <p:grpSp>
        <p:nvGrpSpPr>
          <p:cNvPr id="94237" name="Group 29"/>
          <p:cNvGrpSpPr>
            <a:grpSpLocks/>
          </p:cNvGrpSpPr>
          <p:nvPr/>
        </p:nvGrpSpPr>
        <p:grpSpPr bwMode="auto">
          <a:xfrm>
            <a:off x="6384925" y="4891088"/>
            <a:ext cx="2730500" cy="1681162"/>
            <a:chOff x="3984" y="2784"/>
            <a:chExt cx="1482" cy="960"/>
          </a:xfrm>
        </p:grpSpPr>
        <p:pic>
          <p:nvPicPr>
            <p:cNvPr id="94238" name="Picture 30" descr="H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784"/>
              <a:ext cx="1482" cy="960"/>
            </a:xfrm>
            <a:prstGeom prst="rect">
              <a:avLst/>
            </a:prstGeom>
            <a:noFill/>
            <a:ln w="3810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39" name="AutoShape 31"/>
            <p:cNvSpPr>
              <a:spLocks noChangeArrowheads="1"/>
            </p:cNvSpPr>
            <p:nvPr/>
          </p:nvSpPr>
          <p:spPr bwMode="auto">
            <a:xfrm>
              <a:off x="5232" y="2784"/>
              <a:ext cx="192" cy="192"/>
            </a:xfrm>
            <a:prstGeom prst="star16">
              <a:avLst>
                <a:gd name="adj" fmla="val 37500"/>
              </a:avLst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Times New R\oman"/>
                </a:rPr>
                <a:t>5</a:t>
              </a:r>
            </a:p>
          </p:txBody>
        </p:sp>
      </p:grp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609600" y="508000"/>
            <a:ext cx="1981200" cy="376238"/>
          </a:xfrm>
          <a:prstGeom prst="rect">
            <a:avLst/>
          </a:prstGeom>
          <a:solidFill>
            <a:srgbClr val="3333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\oman"/>
              </a:rPr>
              <a:t>câu chuyện 1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3657600" y="508000"/>
            <a:ext cx="1981200" cy="376238"/>
          </a:xfrm>
          <a:prstGeom prst="rect">
            <a:avLst/>
          </a:prstGeom>
          <a:solidFill>
            <a:srgbClr val="3333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\oman"/>
              </a:rPr>
              <a:t>câu chuyện 2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9400" y="508000"/>
            <a:ext cx="1981200" cy="376238"/>
          </a:xfrm>
          <a:prstGeom prst="rect">
            <a:avLst/>
          </a:prstGeom>
          <a:solidFill>
            <a:srgbClr val="3333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\oman"/>
              </a:rPr>
              <a:t>câu chuyện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2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\oman"/>
              </a:rPr>
              <a:t>HOẠT ĐỘNG 1 : QUAN SÁT TRANH VÀ KỂ CHUYỆN </a:t>
            </a:r>
          </a:p>
        </p:txBody>
      </p:sp>
    </p:spTree>
    <p:extLst>
      <p:ext uri="{BB962C8B-B14F-4D97-AF65-F5344CB8AC3E}">
        <p14:creationId xmlns:p14="http://schemas.microsoft.com/office/powerpoint/2010/main" val="149241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800"/>
            <a:ext cx="8784976" cy="51433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219200"/>
            <a:ext cx="8305800" cy="419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14400" y="2286000"/>
            <a:ext cx="7620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2:Những dấu hiệu và việc cần làm khi bị bệnh.</a:t>
            </a:r>
          </a:p>
        </p:txBody>
      </p:sp>
    </p:spTree>
    <p:extLst>
      <p:ext uri="{BB962C8B-B14F-4D97-AF65-F5344CB8AC3E}">
        <p14:creationId xmlns:p14="http://schemas.microsoft.com/office/powerpoint/2010/main" val="354779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27584" y="1371600"/>
            <a:ext cx="7992888" cy="4145632"/>
          </a:xfrm>
          <a:prstGeom prst="horizontalScroll">
            <a:avLst>
              <a:gd name="adj" fmla="val 7968"/>
            </a:avLst>
          </a:prstGeom>
          <a:gradFill rotWithShape="0">
            <a:gsLst>
              <a:gs pos="0">
                <a:srgbClr val="0000FF">
                  <a:alpha val="32001"/>
                </a:srgbClr>
              </a:gs>
              <a:gs pos="100000">
                <a:srgbClr val="66FF33">
                  <a:alpha val="89000"/>
                </a:srgbClr>
              </a:gs>
            </a:gsLst>
            <a:lin ang="5400000" scaled="1"/>
          </a:gradFill>
          <a:ln w="9525">
            <a:pattFill prst="pct5">
              <a:fgClr>
                <a:srgbClr val="FF3300"/>
              </a:fgClr>
              <a:bgClr>
                <a:srgbClr val="0000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</a:rPr>
              <a:t>                              </a:t>
            </a:r>
            <a:r>
              <a:rPr lang="en-US" sz="2800" dirty="0">
                <a:solidFill>
                  <a:srgbClr val="0000FF"/>
                </a:solidFill>
                <a:latin typeface="Times New R\oman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\oman"/>
              </a:rPr>
              <a:t>Â</a:t>
            </a:r>
            <a:r>
              <a:rPr lang="en-US" sz="2800" dirty="0">
                <a:solidFill>
                  <a:srgbClr val="0000FF"/>
                </a:solidFill>
                <a:latin typeface="Times New R\oman"/>
              </a:rPr>
              <a:t>U H</a:t>
            </a:r>
            <a:r>
              <a:rPr lang="vi-VN" sz="2800" dirty="0">
                <a:solidFill>
                  <a:srgbClr val="0000FF"/>
                </a:solidFill>
                <a:latin typeface="Times New R\oman"/>
              </a:rPr>
              <a:t>Ỏ</a:t>
            </a:r>
            <a:r>
              <a:rPr lang="en-US" sz="2800" dirty="0">
                <a:solidFill>
                  <a:srgbClr val="0000FF"/>
                </a:solidFill>
                <a:latin typeface="Times New R\oman"/>
              </a:rPr>
              <a:t>I :</a:t>
            </a: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Times New R\oman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Times New R\oman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\oman"/>
              </a:rPr>
              <a:t>Em đã từng mắc bệnh gì ? </a:t>
            </a:r>
          </a:p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Times New R\oman"/>
              </a:rPr>
              <a:t>      -Khi bị bệnh đó,em cảm thấy thế nào?</a:t>
            </a:r>
          </a:p>
        </p:txBody>
      </p:sp>
    </p:spTree>
    <p:extLst>
      <p:ext uri="{BB962C8B-B14F-4D97-AF65-F5344CB8AC3E}">
        <p14:creationId xmlns:p14="http://schemas.microsoft.com/office/powerpoint/2010/main" val="1567010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10.0&quot;&gt;&lt;object type=&quot;1&quot; unique_id=&quot;10001&quot;&gt;&lt;object type=&quot;8&quot; unique_id=&quot;10903&quot;&gt;&lt;/object&gt;&lt;object type=&quot;2&quot; unique_id=&quot;10904&quot;&gt;&lt;object type=&quot;3&quot; unique_id=&quot;10905&quot;&gt;&lt;property id=&quot;20148&quot; value=&quot;5&quot;/&gt;&lt;property id=&quot;20300&quot; value=&quot;Slide 1&quot;/&gt;&lt;property id=&quot;20307&quot; value=&quot;256&quot;/&gt;&lt;/object&gt;&lt;object type=&quot;3&quot; unique_id=&quot;10906&quot;&gt;&lt;property id=&quot;20148&quot; value=&quot;5&quot;/&gt;&lt;property id=&quot;20300&quot; value=&quot;Slide 2&quot;/&gt;&lt;property id=&quot;20307&quot; value=&quot;257&quot;/&gt;&lt;/object&gt;&lt;object type=&quot;3&quot; unique_id=&quot;10907&quot;&gt;&lt;property id=&quot;20148&quot; value=&quot;5&quot;/&gt;&lt;property id=&quot;20300&quot; value=&quot;Slide 3&quot;/&gt;&lt;property id=&quot;20307&quot; value=&quot;258&quot;/&gt;&lt;/object&gt;&lt;object type=&quot;3&quot; unique_id=&quot;10908&quot;&gt;&lt;property id=&quot;20148&quot; value=&quot;5&quot;/&gt;&lt;property id=&quot;20300&quot; value=&quot;Slide 4&quot;/&gt;&lt;property id=&quot;20307&quot; value=&quot;260&quot;/&gt;&lt;/object&gt;&lt;object type=&quot;3&quot; unique_id=&quot;10909&quot;&gt;&lt;property id=&quot;20148&quot; value=&quot;5&quot;/&gt;&lt;property id=&quot;20300&quot; value=&quot;Slide 5&quot;/&gt;&lt;property id=&quot;20307&quot; value=&quot;262&quot;/&gt;&lt;/object&gt;&lt;object type=&quot;3&quot; unique_id=&quot;10910&quot;&gt;&lt;property id=&quot;20148&quot; value=&quot;5&quot;/&gt;&lt;property id=&quot;20300&quot; value=&quot;Slide 6&quot;/&gt;&lt;property id=&quot;20307&quot; value=&quot;263&quot;/&gt;&lt;/object&gt;&lt;object type=&quot;3&quot; unique_id=&quot;10911&quot;&gt;&lt;property id=&quot;20148&quot; value=&quot;5&quot;/&gt;&lt;property id=&quot;20300&quot; value=&quot;Slide 7&quot;/&gt;&lt;property id=&quot;20307&quot; value=&quot;264&quot;/&gt;&lt;/object&gt;&lt;object type=&quot;3&quot; unique_id=&quot;10912&quot;&gt;&lt;property id=&quot;20148&quot; value=&quot;5&quot;/&gt;&lt;property id=&quot;20300&quot; value=&quot;Slide 8&quot;/&gt;&lt;property id=&quot;20307&quot; value=&quot;265&quot;/&gt;&lt;/object&gt;&lt;object type=&quot;3&quot; unique_id=&quot;10913&quot;&gt;&lt;property id=&quot;20148&quot; value=&quot;5&quot;/&gt;&lt;property id=&quot;20300&quot; value=&quot;Slide 9&quot;/&gt;&lt;property id=&quot;20307&quot; value=&quot;266&quot;/&gt;&lt;/object&gt;&lt;object type=&quot;3&quot; unique_id=&quot;10914&quot;&gt;&lt;property id=&quot;20148&quot; value=&quot;5&quot;/&gt;&lt;property id=&quot;20300&quot; value=&quot;Slide 10&quot;/&gt;&lt;property id=&quot;20307&quot; value=&quot;270&quot;/&gt;&lt;/object&gt;&lt;object type=&quot;3&quot; unique_id=&quot;10915&quot;&gt;&lt;property id=&quot;20148&quot; value=&quot;5&quot;/&gt;&lt;property id=&quot;20300&quot; value=&quot;Slide 11&quot;/&gt;&lt;property id=&quot;20307&quot; value=&quot;274&quot;/&gt;&lt;/object&gt;&lt;object type=&quot;3&quot; unique_id=&quot;10916&quot;&gt;&lt;property id=&quot;20148&quot; value=&quot;5&quot;/&gt;&lt;property id=&quot;20300&quot; value=&quot;Slide 12&quot;/&gt;&lt;property id=&quot;20307&quot; value=&quot;269&quot;/&gt;&lt;/object&gt;&lt;object type=&quot;3&quot; unique_id=&quot;10917&quot;&gt;&lt;property id=&quot;20148&quot; value=&quot;5&quot;/&gt;&lt;property id=&quot;20300&quot; value=&quot;Slide 13&quot;/&gt;&lt;property id=&quot;20307&quot; value=&quot;271&quot;/&gt;&lt;/object&gt;&lt;object type=&quot;3&quot; unique_id=&quot;10918&quot;&gt;&lt;property id=&quot;20148&quot; value=&quot;5&quot;/&gt;&lt;property id=&quot;20300&quot; value=&quot;Slide 14&quot;/&gt;&lt;property id=&quot;20307&quot; value=&quot;275&quot;/&gt;&lt;/object&gt;&lt;object type=&quot;3&quot; unique_id=&quot;10919&quot;&gt;&lt;property id=&quot;20148&quot; value=&quot;5&quot;/&gt;&lt;property id=&quot;20300&quot; value=&quot;Slide 15&quot;/&gt;&lt;property id=&quot;20307&quot; value=&quot;277&quot;/&gt;&lt;/object&gt;&lt;object type=&quot;3&quot; unique_id=&quot;10920&quot;&gt;&lt;property id=&quot;20148&quot; value=&quot;5&quot;/&gt;&lt;property id=&quot;20300&quot; value=&quot;Slide 16&quot;/&gt;&lt;property id=&quot;20307&quot; value=&quot;276&quot;/&gt;&lt;/object&gt;&lt;object type=&quot;3&quot; unique_id=&quot;10921&quot;&gt;&lt;property id=&quot;20148&quot; value=&quot;5&quot;/&gt;&lt;property id=&quot;20300&quot; value=&quot;Slide 17&quot;/&gt;&lt;property id=&quot;20307&quot; value=&quot;279&quot;/&gt;&lt;/object&gt;&lt;object type=&quot;3&quot; unique_id=&quot;10922&quot;&gt;&lt;property id=&quot;20148&quot; value=&quot;5&quot;/&gt;&lt;property id=&quot;20300&quot; value=&quot;Slide 18&quot;/&gt;&lt;property id=&quot;20307&quot; value=&quot;280&quot;/&gt;&lt;/object&gt;&lt;object type=&quot;3&quot; unique_id=&quot;10923&quot;&gt;&lt;property id=&quot;20148&quot; value=&quot;5&quot;/&gt;&lt;property id=&quot;20300&quot; value=&quot;Slide 19&quot;/&gt;&lt;property id=&quot;20307&quot; value=&quot;285&quot;/&gt;&lt;/object&gt;&lt;object type=&quot;3&quot; unique_id=&quot;10924&quot;&gt;&lt;property id=&quot;20148&quot; value=&quot;5&quot;/&gt;&lt;property id=&quot;20300&quot; value=&quot;Slide 20&quot;/&gt;&lt;property id=&quot;20307&quot; value=&quot;281&quot;/&gt;&lt;/object&gt;&lt;object type=&quot;3&quot; unique_id=&quot;10925&quot;&gt;&lt;property id=&quot;20148&quot; value=&quot;5&quot;/&gt;&lt;property id=&quot;20300&quot; value=&quot;Slide 21&quot;/&gt;&lt;property id=&quot;20307&quot; value=&quot;282&quot;/&gt;&lt;/object&gt;&lt;object type=&quot;3&quot; unique_id=&quot;10926&quot;&gt;&lt;property id=&quot;20148&quot; value=&quot;5&quot;/&gt;&lt;property id=&quot;20300&quot; value=&quot;Slide 23&quot;/&gt;&lt;property id=&quot;20307&quot; value=&quot;283&quot;/&gt;&lt;/object&gt;&lt;object type=&quot;3&quot; unique_id=&quot;10927&quot;&gt;&lt;property id=&quot;20148&quot; value=&quot;5&quot;/&gt;&lt;property id=&quot;20300&quot; value=&quot;Slide 24&quot;/&gt;&lt;property id=&quot;20307&quot; value=&quot;284&quot;/&gt;&lt;/object&gt;&lt;object type=&quot;3&quot; unique_id=&quot;10928&quot;&gt;&lt;property id=&quot;20148&quot; value=&quot;5&quot;/&gt;&lt;property id=&quot;20300&quot; value=&quot;Slide 22&quot;/&gt;&lt;property id=&quot;20307&quot; value=&quot;286&quot;/&gt;&lt;/object&gt;&lt;object type=&quot;3&quot; unique_id=&quot;11647&quot;&gt;&lt;property id=&quot;20148&quot; value=&quot;5&quot;/&gt;&lt;property id=&quot;20300&quot; value=&quot;Slide 25&quot;/&gt;&lt;property id=&quot;20307&quot; value=&quot;287&quot;/&gt;&lt;/object&gt;&lt;/object&gt;&lt;/object&gt;&lt;/database&gt;"/>
  <p:tag name="SECTOMILLISECCONVERTED" val="1"/>
  <p:tag name="ISPRING_RESOURCE_PATHS_HASH_PRESENTER" val="2ed8b3adc36cef9a52242afae71416e8426985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810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R\oman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43</cp:revision>
  <dcterms:created xsi:type="dcterms:W3CDTF">2016-10-11T22:30:43Z</dcterms:created>
  <dcterms:modified xsi:type="dcterms:W3CDTF">2020-10-27T09:08:55Z</dcterms:modified>
</cp:coreProperties>
</file>