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3" r:id="rId9"/>
    <p:sldId id="261" r:id="rId10"/>
    <p:sldId id="262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2" r:id="rId19"/>
    <p:sldId id="270" r:id="rId20"/>
    <p:sldId id="271" r:id="rId21"/>
    <p:sldId id="273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0" autoAdjust="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AAD2-93B3-428D-9C86-128BF881E1CC}" type="datetimeFigureOut">
              <a:rPr lang="en-US" smtClean="0"/>
              <a:pPr/>
              <a:t>21/10/2019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ciso Rodriguez  perfum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388" y="909638"/>
            <a:ext cx="9296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Bài 4: TIẾT KIỆM TIỀN CỦA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699145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 4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Những ai cần phải tiết kiệm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 descr="2515a5fb7e984b.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72816"/>
            <a:ext cx="4658129" cy="399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80eng-gi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45" y="2780928"/>
            <a:ext cx="435771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243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dirty="0" smtClean="0">
                <a:latin typeface="+mj-lt"/>
              </a:rPr>
              <a:t>Tiết kiệm là một thói quen tốt, là biểu hiện của con người văn minh, xã hội văn minh.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t-tan-tat-nhung-hinh-nen-powerpoint-dep-chu-de-hoa-hong-hinh-anh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Sự cần thiết của tiết kiệm tiền của</a:t>
            </a:r>
            <a:endParaRPr lang="en-US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5" name="Picture 4" descr="nho-tat-nuoc-khi-khong-su-d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4191006" cy="2963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ely-pink-flower-on-white-background_23-214760115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Bày tỏ thái độ (BT 1 SGK)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Tiết kiệm tiền của là keo kiệt bủn xỉn</a:t>
            </a:r>
          </a:p>
          <a:p>
            <a:r>
              <a:rPr lang="vi-VN" dirty="0" smtClean="0">
                <a:latin typeface="+mj-lt"/>
              </a:rPr>
              <a:t>Tiết kiệm tiền của là ăn tiêu dè sẻn</a:t>
            </a:r>
          </a:p>
          <a:p>
            <a:r>
              <a:rPr lang="vi-VN" dirty="0" smtClean="0">
                <a:latin typeface="+mj-lt"/>
              </a:rPr>
              <a:t>Tiết kiệm tiền của là sử dụng tiền một cách hợp lý, có hiệu quả.</a:t>
            </a:r>
          </a:p>
          <a:p>
            <a:r>
              <a:rPr lang="vi-VN" dirty="0" smtClean="0">
                <a:latin typeface="+mj-lt"/>
              </a:rPr>
              <a:t>Tiết kiệm tiền của vừa ích nước, vừa lợi nhà.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t-tan-tat-nhung-hinh-nen-powerpoint-dep-chu-de-hoa-hong-hinh-anh-10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14-Saving-Money_full_6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5"/>
            <a:ext cx="5679321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2cach-tiet-kiem-nuoc-cho-nhung-ngay-he-phunutodayvn-1350-phunutod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47372"/>
            <a:ext cx="4286280" cy="3210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974" y="1340768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b="1" dirty="0" smtClean="0">
                <a:latin typeface="+mj-lt"/>
              </a:rPr>
              <a:t>Tiết kiệm là chi tiêu hợp lý có kế hoạch.</a:t>
            </a:r>
            <a:endParaRPr lang="en-US" b="1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ửi-tiết-kiệm-ngân-hàng-nên-có-7-lưu-ý_Feature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6992"/>
            <a:ext cx="4286248" cy="2857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4-14955137449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91" y="3525215"/>
            <a:ext cx="4144194" cy="2521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Tiết kiệm tiền của hợp lý.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Tình huống: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Hà đang dùng một hộp bút màu rất tốt, nay lại được bạn tặng thêm một hộp giống hệt hộp cũ nhân dịp sinh nhật.....</a:t>
            </a:r>
          </a:p>
          <a:p>
            <a:r>
              <a:rPr lang="vi-VN" dirty="0" smtClean="0">
                <a:latin typeface="+mj-lt"/>
              </a:rPr>
              <a:t>Nếu em </a:t>
            </a:r>
            <a:r>
              <a:rPr lang="vi-VN" smtClean="0">
                <a:latin typeface="+mj-lt"/>
              </a:rPr>
              <a:t>là </a:t>
            </a:r>
            <a:r>
              <a:rPr lang="en-US">
                <a:latin typeface="+mj-lt"/>
              </a:rPr>
              <a:t>H</a:t>
            </a:r>
            <a:r>
              <a:rPr lang="vi-VN" smtClean="0">
                <a:latin typeface="+mj-lt"/>
              </a:rPr>
              <a:t>à </a:t>
            </a:r>
            <a:r>
              <a:rPr lang="vi-VN" dirty="0" smtClean="0">
                <a:latin typeface="+mj-lt"/>
              </a:rPr>
              <a:t>em sẽ làm gì với hộp bút đó?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Thế nào là tiết kiệm tiền của?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400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Sử dụng đúng mục đích, hợp lý, có ích, không sử dụng thừa thãi.</a:t>
            </a:r>
          </a:p>
          <a:p>
            <a:r>
              <a:rPr lang="vi-VN" dirty="0" smtClean="0">
                <a:latin typeface="+mj-lt"/>
              </a:rPr>
              <a:t>Không phải là bủn xỉn, dè sẻn.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143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dirty="0" smtClean="0">
                <a:latin typeface="+mj-lt"/>
              </a:rPr>
              <a:t>Sử dụng tiết kiệm tiền của còn góp phần bảo vệ môi trường và tài nguyên thiên nhiên. Góp phần làm cho dân giàu nước mạnh.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772400" cy="1470025"/>
          </a:xfrm>
        </p:spPr>
        <p:txBody>
          <a:bodyPr/>
          <a:lstStyle/>
          <a:p>
            <a:r>
              <a:rPr lang="vi-VN" dirty="0" smtClean="0"/>
              <a:t>Ghi nhớ: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929618" cy="3714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b="1" dirty="0" smtClean="0">
                <a:solidFill>
                  <a:schemeClr val="tx1"/>
                </a:solidFill>
                <a:latin typeface="+mj-lt"/>
              </a:rPr>
              <a:t>Tiền bạc, của cải là mồ hôi, công sức của bao người lao động. Vì vậy, chúng ta cần phải tiết kiệm, không được sử dụng tiền của phung phí.</a:t>
            </a:r>
          </a:p>
          <a:p>
            <a:r>
              <a:rPr lang="vi-VN" i="1" dirty="0" smtClean="0">
                <a:solidFill>
                  <a:schemeClr val="tx1"/>
                </a:solidFill>
                <a:latin typeface="+mj-lt"/>
              </a:rPr>
              <a:t>Ở đây một hạt cơm rơi</a:t>
            </a:r>
          </a:p>
          <a:p>
            <a:r>
              <a:rPr lang="vi-VN" i="1" dirty="0" smtClean="0">
                <a:solidFill>
                  <a:schemeClr val="tx1"/>
                </a:solidFill>
                <a:latin typeface="+mj-lt"/>
              </a:rPr>
              <a:t>Ngoài kia bao giọt mồ hôi thấm đồng.</a:t>
            </a:r>
          </a:p>
          <a:p>
            <a:r>
              <a:rPr lang="vi-VN" sz="2400" i="1" dirty="0" smtClean="0">
                <a:solidFill>
                  <a:schemeClr val="tx1"/>
                </a:solidFill>
                <a:latin typeface="+mj-lt"/>
              </a:rPr>
              <a:t>Ca dao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ÔN BÀI CŨ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  <a:cs typeface="Times New Roman" pitchFamily="18" charset="0"/>
              </a:rPr>
              <a:t>Bài 3: Biết bày tỏ ý kiến</a:t>
            </a:r>
          </a:p>
          <a:p>
            <a:pPr>
              <a:buNone/>
            </a:pPr>
            <a:r>
              <a:rPr lang="vi-VN" dirty="0" smtClean="0">
                <a:latin typeface="+mj-lt"/>
                <a:cs typeface="Times New Roman" pitchFamily="18" charset="0"/>
              </a:rPr>
              <a:t>Hãy nêu ý kiến về tình huống sau:</a:t>
            </a:r>
          </a:p>
          <a:p>
            <a:pPr>
              <a:buNone/>
            </a:pPr>
            <a:r>
              <a:rPr lang="vi-VN" dirty="0" smtClean="0">
                <a:latin typeface="+mj-lt"/>
                <a:cs typeface="Times New Roman" pitchFamily="18" charset="0"/>
              </a:rPr>
              <a:t>“Hoa là một cô bé không bào giờ tắt đèn, quạt khi đi ra khỏi phòng”</a:t>
            </a: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8999"/>
            <a:ext cx="4175324" cy="293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Dặn dò: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+mj-lt"/>
              </a:rPr>
              <a:t>Xem trước các bài tập trong SGK </a:t>
            </a:r>
          </a:p>
          <a:p>
            <a:r>
              <a:rPr lang="vi-VN" dirty="0" smtClean="0">
                <a:latin typeface="+mj-lt"/>
              </a:rPr>
              <a:t>Tìm thêm các ví dụ về tiết kiệm tiền của trong đời sống.</a:t>
            </a:r>
          </a:p>
          <a:p>
            <a:r>
              <a:rPr lang="vi-VN" dirty="0" smtClean="0">
                <a:latin typeface="+mj-lt"/>
              </a:rPr>
              <a:t>Nhắc nhở người thân trong gia đình sử dụng tiết kiệm tiền của.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Bài 4: TIẾT KIỆM TIỀN CỦA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Tìm hiểu về tiết kiệm</a:t>
            </a:r>
            <a:endParaRPr lang="en-US" dirty="0"/>
          </a:p>
        </p:txBody>
      </p:sp>
      <p:pic>
        <p:nvPicPr>
          <p:cNvPr id="4" name="Content Placeholder 3" descr="dd4tr011h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294803" cy="4525963"/>
          </a:xfr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3635896" y="1337617"/>
            <a:ext cx="5688632" cy="16430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Em suy nghĩ gì khi xem tranh đọc các thông tin trong sách giáo khoa (trang 11)?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Những khẩu hiệu tiết kiệm thường thấy:</a:t>
            </a:r>
            <a:endParaRPr lang="en-US" dirty="0"/>
          </a:p>
        </p:txBody>
      </p:sp>
      <p:pic>
        <p:nvPicPr>
          <p:cNvPr id="4" name="Content Placeholder 3" descr="pic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988840"/>
            <a:ext cx="3786214" cy="3727513"/>
          </a:xfrm>
        </p:spPr>
      </p:pic>
      <p:pic>
        <p:nvPicPr>
          <p:cNvPr id="5" name="Picture 4" descr="tiet-kiem-die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214554"/>
            <a:ext cx="4962525" cy="3028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Em có suy nghĩ gì?</a:t>
            </a:r>
            <a:endParaRPr lang="en-US" dirty="0"/>
          </a:p>
        </p:txBody>
      </p:sp>
      <p:pic>
        <p:nvPicPr>
          <p:cNvPr id="4" name="Content Placeholder 3" descr="langp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7429552" cy="392909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h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492896"/>
            <a:ext cx="3998985" cy="3007236"/>
          </a:xfrm>
        </p:spPr>
      </p:pic>
      <p:pic>
        <p:nvPicPr>
          <p:cNvPr id="5" name="Picture 4" descr="xa-2-02e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173197"/>
            <a:ext cx="3814144" cy="40593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143000"/>
          </a:xfrm>
        </p:spPr>
        <p:txBody>
          <a:bodyPr/>
          <a:lstStyle/>
          <a:p>
            <a:r>
              <a:rPr lang="vi-VN" dirty="0" smtClean="0"/>
              <a:t>Em có suy nghĩ gì?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ada063ab162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Tiết kiệm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686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Điện, nước.</a:t>
            </a:r>
          </a:p>
          <a:p>
            <a:r>
              <a:rPr lang="vi-VN" dirty="0">
                <a:latin typeface="+mj-lt"/>
              </a:rPr>
              <a:t>T</a:t>
            </a:r>
            <a:r>
              <a:rPr lang="vi-VN" dirty="0" smtClean="0">
                <a:latin typeface="+mj-lt"/>
              </a:rPr>
              <a:t>hức ăn.</a:t>
            </a:r>
          </a:p>
          <a:p>
            <a:r>
              <a:rPr lang="vi-VN" dirty="0" smtClean="0">
                <a:latin typeface="+mj-lt"/>
              </a:rPr>
              <a:t>Giữ gìn quần áo, dụng cụ học tập cũng là một cách để tiết kiệm.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Giải quyết tình huống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   </a:t>
            </a:r>
            <a:r>
              <a:rPr lang="vi-VN" i="1" dirty="0" smtClean="0">
                <a:latin typeface="+mj-lt"/>
              </a:rPr>
              <a:t>Lan đến nhà rủ Hoa đi học, thấy Hoa không tắt đèn quạt khi ra khỏi phòng Lan nhắc bạn. Nhưng hoa đáp: “Nhà mình giàu nên không cần tiết kiệm</a:t>
            </a:r>
            <a:r>
              <a:rPr lang="vi-VN" dirty="0" smtClean="0">
                <a:latin typeface="+mj-lt"/>
              </a:rPr>
              <a:t>”</a:t>
            </a:r>
          </a:p>
          <a:p>
            <a:pPr>
              <a:buNone/>
            </a:pPr>
            <a:endParaRPr lang="vi-VN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vi-VN" dirty="0" smtClean="0">
                <a:latin typeface="+mj-lt"/>
              </a:rPr>
              <a:t>Theo em Hoa đúng hay sai?</a:t>
            </a:r>
          </a:p>
          <a:p>
            <a:pPr marL="514350" indent="-514350">
              <a:buAutoNum type="arabicPeriod"/>
            </a:pPr>
            <a:r>
              <a:rPr lang="vi-VN" dirty="0" smtClean="0">
                <a:latin typeface="+mj-lt"/>
              </a:rPr>
              <a:t>Nếu em là Hoa em sẽ làm gì?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ài 4: TIẾT KIỆM TIỀN CỦA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ÔN BÀI CŨ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ài 4: TIẾT KIỆM TIỀN CỦA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Tìm hiểu về tiết kiệm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Những khẩu hiệu tiết kiệm thường thấy: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Em có suy nghĩ gì?&amp;quot;&quot;/&gt;&lt;property id=&quot;20307&quot; value=&quot;274&quot;/&gt;&lt;/object&gt;&lt;object type=&quot;3&quot; unique_id=&quot;10009&quot;&gt;&lt;property id=&quot;20148&quot; value=&quot;5&quot;/&gt;&lt;property id=&quot;20300&quot; value=&quot;Slide 7 - &amp;quot;Em có suy nghĩ gì?&amp;quot;&quot;/&gt;&lt;property id=&quot;20307&quot; value=&quot;275&quot;/&gt;&lt;/object&gt;&lt;object type=&quot;3&quot; unique_id=&quot;10010&quot;&gt;&lt;property id=&quot;20148&quot; value=&quot;5&quot;/&gt;&lt;property id=&quot;20300&quot; value=&quot;Slide 8 - &amp;quot;Tiết kiệm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Giải quyết tình huống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Những ai cần phải tiết kiệm&amp;quot;&quot;/&gt;&lt;property id=&quot;20307&quot; value=&quot;262&quot;/&gt;&lt;/object&gt;&lt;object type=&quot;3&quot; unique_id=&quot;10013&quot;&gt;&lt;property id=&quot;20148&quot; value=&quot;5&quot;/&gt;&lt;property id=&quot;20300&quot; value=&quot;Slide 11 - &amp;quot;Tiết kiệm là một thói quen tốt, là biểu hiện của con người văn minh, xã hội văn minh.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Sự cần thiết của tiết kiệm tiền của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Bày tỏ thái độ (BT 1 SGK)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 - &amp;quot;Tiết kiệm là chi tiêu hợp lý có kế hoạch.&amp;quot;&quot;/&gt;&lt;property id=&quot;20307&quot; value=&quot;267&quot;/&gt;&lt;/object&gt;&lt;object type=&quot;3&quot; unique_id=&quot;10018&quot;&gt;&lt;property id=&quot;20148&quot; value=&quot;5&quot;/&gt;&lt;property id=&quot;20300&quot; value=&quot;Slide 16 - &amp;quot;Tiết kiệm tiền của hợp lý.&amp;quot;&quot;/&gt;&lt;property id=&quot;20307&quot; value=&quot;268&quot;/&gt;&lt;/object&gt;&lt;object type=&quot;3&quot; unique_id=&quot;10019&quot;&gt;&lt;property id=&quot;20148&quot; value=&quot;5&quot;/&gt;&lt;property id=&quot;20300&quot; value=&quot;Slide 17 - &amp;quot;Thế nào là tiết kiệm tiền của?&amp;quot;&quot;/&gt;&lt;property id=&quot;20307&quot; value=&quot;269&quot;/&gt;&lt;/object&gt;&lt;object type=&quot;3&quot; unique_id=&quot;10020&quot;&gt;&lt;property id=&quot;20148&quot; value=&quot;5&quot;/&gt;&lt;property id=&quot;20300&quot; value=&quot;Slide 18 - &amp;quot;Sử dụng tiết kiệm tiền của còn góp phần bảo vệ môi trường và tài nguyên thiên nhiên. Góp phần làm cho dân giàu nướ&quot;/&gt;&lt;property id=&quot;20307&quot; value=&quot;272&quot;/&gt;&lt;/object&gt;&lt;object type=&quot;3&quot; unique_id=&quot;10021&quot;&gt;&lt;property id=&quot;20148&quot; value=&quot;5&quot;/&gt;&lt;property id=&quot;20300&quot; value=&quot;Slide 19 - &amp;quot;Ghi nhớ:&amp;quot;&quot;/&gt;&lt;property id=&quot;20307&quot; value=&quot;270&quot;/&gt;&lt;/object&gt;&lt;object type=&quot;3&quot; unique_id=&quot;10022&quot;&gt;&lt;property id=&quot;20148&quot; value=&quot;5&quot;/&gt;&lt;property id=&quot;20300&quot; value=&quot;Slide 20 - &amp;quot;Dặn dò:&amp;quot;&quot;/&gt;&lt;property id=&quot;20307&quot; value=&quot;271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509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Bài 4: TIẾT KIỆM TIỀN CỦA</vt:lpstr>
      <vt:lpstr>ÔN BÀI CŨ</vt:lpstr>
      <vt:lpstr>Bài 4: TIẾT KIỆM TIỀN CỦA</vt:lpstr>
      <vt:lpstr>Tìm hiểu về tiết kiệm</vt:lpstr>
      <vt:lpstr>Những khẩu hiệu tiết kiệm thường thấy:</vt:lpstr>
      <vt:lpstr>Em có suy nghĩ gì?</vt:lpstr>
      <vt:lpstr>Em có suy nghĩ gì?</vt:lpstr>
      <vt:lpstr>Tiết kiệm</vt:lpstr>
      <vt:lpstr>Giải quyết tình huống</vt:lpstr>
      <vt:lpstr>Những ai cần phải tiết kiệm</vt:lpstr>
      <vt:lpstr>Tiết kiệm là một thói quen tốt, là biểu hiện của con người văn minh, xã hội văn minh.</vt:lpstr>
      <vt:lpstr>Sự cần thiết của tiết kiệm tiền của</vt:lpstr>
      <vt:lpstr>Bày tỏ thái độ (BT 1 SGK)</vt:lpstr>
      <vt:lpstr>PowerPoint Presentation</vt:lpstr>
      <vt:lpstr>Tiết kiệm là chi tiêu hợp lý có kế hoạch.</vt:lpstr>
      <vt:lpstr>Tiết kiệm tiền của hợp lý.</vt:lpstr>
      <vt:lpstr>Thế nào là tiết kiệm tiền của?</vt:lpstr>
      <vt:lpstr>Sử dụng tiết kiệm tiền của còn góp phần bảo vệ môi trường và tài nguyên thiên nhiên. Góp phần làm cho dân giàu nước mạnh.</vt:lpstr>
      <vt:lpstr>Ghi nhớ:</vt:lpstr>
      <vt:lpstr>Dặn dò: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Trương Lý Thiện Nhân  CD40GT</dc:title>
  <dc:creator>User</dc:creator>
  <cp:lastModifiedBy>MTC</cp:lastModifiedBy>
  <cp:revision>27</cp:revision>
  <dcterms:created xsi:type="dcterms:W3CDTF">2017-10-02T05:24:44Z</dcterms:created>
  <dcterms:modified xsi:type="dcterms:W3CDTF">2019-10-21T08:20:34Z</dcterms:modified>
</cp:coreProperties>
</file>