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16" r:id="rId2"/>
    <p:sldId id="262" r:id="rId3"/>
    <p:sldId id="263" r:id="rId4"/>
    <p:sldId id="264" r:id="rId5"/>
    <p:sldId id="267" r:id="rId6"/>
    <p:sldId id="271" r:id="rId7"/>
    <p:sldId id="302" r:id="rId8"/>
    <p:sldId id="305" r:id="rId9"/>
    <p:sldId id="272" r:id="rId10"/>
    <p:sldId id="269" r:id="rId11"/>
    <p:sldId id="273" r:id="rId12"/>
    <p:sldId id="274" r:id="rId13"/>
    <p:sldId id="307" r:id="rId14"/>
    <p:sldId id="276" r:id="rId15"/>
    <p:sldId id="277" r:id="rId16"/>
    <p:sldId id="278" r:id="rId17"/>
    <p:sldId id="306" r:id="rId18"/>
    <p:sldId id="279" r:id="rId19"/>
    <p:sldId id="283" r:id="rId20"/>
    <p:sldId id="281" r:id="rId21"/>
    <p:sldId id="280" r:id="rId22"/>
    <p:sldId id="300" r:id="rId23"/>
    <p:sldId id="301" r:id="rId24"/>
    <p:sldId id="284" r:id="rId25"/>
    <p:sldId id="311" r:id="rId26"/>
    <p:sldId id="287" r:id="rId27"/>
    <p:sldId id="313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8" r:id="rId36"/>
    <p:sldId id="314" r:id="rId37"/>
    <p:sldId id="315" r:id="rId38"/>
    <p:sldId id="297" r:id="rId39"/>
    <p:sldId id="299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60"/>
  </p:normalViewPr>
  <p:slideViewPr>
    <p:cSldViewPr>
      <p:cViewPr>
        <p:scale>
          <a:sx n="76" d="100"/>
          <a:sy n="76" d="100"/>
        </p:scale>
        <p:origin x="-6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0EB7A-26B8-43B4-ABE0-482E93F9BDA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C2AA0-F3D8-4E7E-8EF6-E5097920D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83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C2AA0-F3D8-4E7E-8EF6-E5097920D3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29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image" Target="../media/image53.jpeg"/><Relationship Id="rId3" Type="http://schemas.openxmlformats.org/officeDocument/2006/relationships/slide" Target="slide37.xml"/><Relationship Id="rId7" Type="http://schemas.openxmlformats.org/officeDocument/2006/relationships/image" Target="../media/image50.jpeg"/><Relationship Id="rId12" Type="http://schemas.openxmlformats.org/officeDocument/2006/relationships/slide" Target="slide3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11" Type="http://schemas.openxmlformats.org/officeDocument/2006/relationships/image" Target="../media/image52.jpeg"/><Relationship Id="rId5" Type="http://schemas.openxmlformats.org/officeDocument/2006/relationships/image" Target="../media/image49.jpeg"/><Relationship Id="rId15" Type="http://schemas.openxmlformats.org/officeDocument/2006/relationships/image" Target="../media/image54.jpeg"/><Relationship Id="rId10" Type="http://schemas.openxmlformats.org/officeDocument/2006/relationships/slide" Target="slide31.xml"/><Relationship Id="rId4" Type="http://schemas.openxmlformats.org/officeDocument/2006/relationships/slide" Target="slide34.xml"/><Relationship Id="rId9" Type="http://schemas.openxmlformats.org/officeDocument/2006/relationships/image" Target="../media/image51.jpeg"/><Relationship Id="rId1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11.jpg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huy\Music\pp\water-dripping-1.mp3" TargetMode="Externa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7.pn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bright="82000" contrast="-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146175"/>
            <a:ext cx="2181225" cy="40386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CC66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8670925" y="7302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vi-VN" altLang="en-US" sz="2000" i="1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88900" y="414338"/>
            <a:ext cx="82375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 VÀ  ĐÀO TẠO QUẬN LONG BIÊN</a:t>
            </a:r>
          </a:p>
          <a:p>
            <a:pPr algn="ctr" eaLnBrk="1" hangingPunct="1"/>
            <a:r>
              <a:rPr lang="en-US" alt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4" name="WordArt 17"/>
          <p:cNvSpPr>
            <a:spLocks noChangeArrowheads="1" noChangeShapeType="1" noTextEdit="1"/>
          </p:cNvSpPr>
          <p:nvPr/>
        </p:nvSpPr>
        <p:spPr bwMode="auto">
          <a:xfrm>
            <a:off x="1939925" y="1881188"/>
            <a:ext cx="53340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ĐẠO ĐỨC</a:t>
            </a:r>
            <a:endParaRPr lang="vi-VN" sz="3600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33CC33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5" name="Rectangle 1"/>
          <p:cNvSpPr>
            <a:spLocks noChangeArrowheads="1"/>
          </p:cNvSpPr>
          <p:nvPr/>
        </p:nvSpPr>
        <p:spPr bwMode="auto">
          <a:xfrm>
            <a:off x="928688" y="3810000"/>
            <a:ext cx="75152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 13: Tôn trọng luật giao thông</a:t>
            </a:r>
            <a:endParaRPr lang="en-US" altLang="en-US" sz="54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0203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1524000" y="990600"/>
            <a:ext cx="6934200" cy="1600200"/>
          </a:xfrm>
          <a:prstGeom prst="cloudCallout">
            <a:avLst>
              <a:gd name="adj1" fmla="val -50356"/>
              <a:gd name="adj2" fmla="val 15473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2819400"/>
            <a:ext cx="23733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13716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Tai nạn giao thông để lại những hậu quả gì?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5128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17419"/>
            <a:ext cx="3886200" cy="2916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838200"/>
            <a:ext cx="43434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82291"/>
            <a:ext cx="3886200" cy="3151909"/>
          </a:xfrm>
          <a:prstGeom prst="rect">
            <a:avLst/>
          </a:prstGeom>
        </p:spPr>
      </p:pic>
      <p:pic>
        <p:nvPicPr>
          <p:cNvPr id="7" name="Picture 6" descr="45891258435085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45" y="3810432"/>
            <a:ext cx="43211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0" y="228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Thiệt hại về người</a:t>
            </a:r>
            <a:endParaRPr lang="en-US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4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tau3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662362"/>
            <a:ext cx="4356100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25146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99" y="863311"/>
            <a:ext cx="3162301" cy="2616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38200"/>
            <a:ext cx="3124200" cy="2641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18" y="3662363"/>
            <a:ext cx="4419600" cy="3119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400" y="1156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 tài sản</a:t>
            </a:r>
            <a:endParaRPr lang="en-US" sz="36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71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6600"/>
            <a:ext cx="84582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854"/>
            <a:ext cx="4572000" cy="3186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5800" cy="317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1905000" y="990600"/>
            <a:ext cx="6553200" cy="1600200"/>
          </a:xfrm>
          <a:prstGeom prst="cloudCallout">
            <a:avLst>
              <a:gd name="adj1" fmla="val -50356"/>
              <a:gd name="adj2" fmla="val 15473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1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2819400"/>
            <a:ext cx="23733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13716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Tại sao lại xảy ra tai nạn giao thông?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9039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784425"/>
            <a:ext cx="251460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84425"/>
            <a:ext cx="2581275" cy="26808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309" y="76200"/>
            <a:ext cx="9040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ý thức của con người khi tham gia giao thông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3608917"/>
            <a:ext cx="5299364" cy="3249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3608917"/>
            <a:ext cx="3609109" cy="32490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5" y="784425"/>
            <a:ext cx="3743325" cy="268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52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" y="24825"/>
            <a:ext cx="9040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thiên tai như: bảo, lũ, sạt lở đất, động đất…</a:t>
            </a:r>
            <a:endParaRPr lang="en-US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90" y="685801"/>
            <a:ext cx="453361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1"/>
            <a:ext cx="4187203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3810000"/>
            <a:ext cx="4159494" cy="304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810000"/>
            <a:ext cx="4495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8743"/>
            <a:ext cx="4876800" cy="3260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1984"/>
            <a:ext cx="3657600" cy="3302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7600"/>
            <a:ext cx="8686800" cy="1724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638800"/>
            <a:ext cx="80772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 xá có nhiều ổ voi, ổ gà cũng là nguyên nhân gây tai nạn giao thông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0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1524000" y="990600"/>
            <a:ext cx="7239000" cy="1600200"/>
          </a:xfrm>
          <a:prstGeom prst="cloudCallout">
            <a:avLst>
              <a:gd name="adj1" fmla="val -50356"/>
              <a:gd name="adj2" fmla="val 15473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1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2819400"/>
            <a:ext cx="23733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13716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 cần làm gì để tham gia giao thông an toàn?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152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7200" y="2524780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Chấp hành nghiêm chỉnh luật an toàn giao thông.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7200" y="3810000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Vận động mọi người cùng tham gia giao thông an toàn.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1000" y="152400"/>
            <a:ext cx="8305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 VIỆC CẦN LÀM ĐỂ THAM GIA GIAO THÔNG AN TOÀN:</a:t>
            </a:r>
          </a:p>
        </p:txBody>
      </p:sp>
    </p:spTree>
    <p:extLst>
      <p:ext uri="{BB962C8B-B14F-4D97-AF65-F5344CB8AC3E}">
        <p14:creationId xmlns:p14="http://schemas.microsoft.com/office/powerpoint/2010/main" val="3076863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9220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96205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hỏi: 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Tại </a:t>
            </a: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 phải tham gia các hoạt động nhân đạo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314813"/>
            <a:ext cx="6629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Để không bị người khác nói mình là ích kỉ.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Để giúp đỡ những người gặp khó khăn, hoạn nạn.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Cả A và B đều 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1" descr="j023213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33835"/>
            <a:ext cx="1797050" cy="190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miley Face 5">
            <a:hlinkClick r:id="rId3" action="ppaction://hlinksldjump"/>
          </p:cNvPr>
          <p:cNvSpPr/>
          <p:nvPr/>
        </p:nvSpPr>
        <p:spPr>
          <a:xfrm>
            <a:off x="8001000" y="304800"/>
            <a:ext cx="685800" cy="615542"/>
          </a:xfrm>
          <a:prstGeom prst="smileyFac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0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427038"/>
            <a:ext cx="8458200" cy="7159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 thực hiện đúng Luật giao thông, em cần phải: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3505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 đúng phần đường dành cho người đi bộ.</a:t>
            </a:r>
          </a:p>
          <a:p>
            <a:pPr algn="just">
              <a:lnSpc>
                <a:spcPct val="150000"/>
              </a:lnSpc>
            </a:pP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Nghiêm túc thực hiện theo tín hiệu của các biển báo giao thông và đội mũ bảo hiểm khi ngồi trên xe gắn máy.</a:t>
            </a:r>
          </a:p>
          <a:p>
            <a:pPr algn="just">
              <a:lnSpc>
                <a:spcPct val="150000"/>
              </a:lnSpc>
            </a:pP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 cách xa và an toàn khi xe lửa chạy qua. </a:t>
            </a:r>
          </a:p>
          <a:p>
            <a:pPr algn="just">
              <a:lnSpc>
                <a:spcPct val="150000"/>
              </a:lnSpc>
            </a:pP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 sát trước khi qua đường...</a:t>
            </a:r>
          </a:p>
        </p:txBody>
      </p:sp>
    </p:spTree>
    <p:extLst>
      <p:ext uri="{BB962C8B-B14F-4D97-AF65-F5344CB8AC3E}">
        <p14:creationId xmlns:p14="http://schemas.microsoft.com/office/powerpoint/2010/main" val="38623571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"/>
            <a:ext cx="89154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39" y="3470564"/>
            <a:ext cx="5224462" cy="3228110"/>
          </a:xfrm>
          <a:prstGeom prst="rect">
            <a:avLst/>
          </a:prstGeom>
        </p:spPr>
      </p:pic>
      <p:pic>
        <p:nvPicPr>
          <p:cNvPr id="6" name="Picture 7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70564"/>
            <a:ext cx="3744913" cy="32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2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68" y="0"/>
            <a:ext cx="4642104" cy="3185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73" y="152400"/>
            <a:ext cx="4572000" cy="2895600"/>
          </a:xfrm>
          <a:prstGeom prst="rect">
            <a:avLst/>
          </a:prstGeom>
        </p:spPr>
      </p:pic>
      <p:pic>
        <p:nvPicPr>
          <p:cNvPr id="5" name="Picture 9" descr="100_3456"/>
          <p:cNvPicPr>
            <a:picLocks noChangeAspect="1" noChangeArrowheads="1"/>
          </p:cNvPicPr>
          <p:nvPr/>
        </p:nvPicPr>
        <p:blipFill>
          <a:blip r:embed="rId4" cstate="print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0"/>
          <a:stretch>
            <a:fillRect/>
          </a:stretch>
        </p:blipFill>
        <p:spPr bwMode="auto">
          <a:xfrm>
            <a:off x="4672301" y="3276600"/>
            <a:ext cx="4437063" cy="343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icture 003"/>
          <p:cNvPicPr>
            <a:picLocks noChangeAspect="1" noChangeArrowheads="1"/>
          </p:cNvPicPr>
          <p:nvPr/>
        </p:nvPicPr>
        <p:blipFill>
          <a:blip r:embed="rId5" cstate="print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86125"/>
            <a:ext cx="4056063" cy="342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914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" y="0"/>
            <a:ext cx="913360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43434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9326"/>
            <a:ext cx="4191000" cy="3193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81400"/>
            <a:ext cx="43434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81400"/>
            <a:ext cx="4191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1828800"/>
            <a:ext cx="533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66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971800"/>
            <a:ext cx="8534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hiện Luật giao thông là trách nhiệm của mỗi người dân để tự bảo vệ mình, bảo vệ mọi người và đảm bảo an toàn giao thông.</a:t>
            </a:r>
            <a:endParaRPr lang="en-US" sz="4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9906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4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18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1524000" y="990600"/>
            <a:ext cx="7239000" cy="1600200"/>
          </a:xfrm>
          <a:prstGeom prst="cloudCallout">
            <a:avLst>
              <a:gd name="adj1" fmla="val -50356"/>
              <a:gd name="adj2" fmla="val 15473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1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2819400"/>
            <a:ext cx="23733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13716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1426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381000" y="1524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tập 1: 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 tranh nào dưới đây thể hiện việc thực hiện đúng luật giao thông? Vì sao?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r="325" b="6897"/>
          <a:stretch>
            <a:fillRect/>
          </a:stretch>
        </p:blipFill>
        <p:spPr bwMode="auto">
          <a:xfrm>
            <a:off x="4600575" y="5105400"/>
            <a:ext cx="4086227" cy="17335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3448" r="1785"/>
          <a:stretch>
            <a:fillRect/>
          </a:stretch>
        </p:blipFill>
        <p:spPr bwMode="auto">
          <a:xfrm>
            <a:off x="381000" y="5105400"/>
            <a:ext cx="3895725" cy="1752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6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 r="1785" b="3448"/>
          <a:stretch>
            <a:fillRect/>
          </a:stretch>
        </p:blipFill>
        <p:spPr bwMode="auto">
          <a:xfrm>
            <a:off x="381000" y="1162050"/>
            <a:ext cx="3895725" cy="16954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lum bright="-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r="1785" b="3334"/>
          <a:stretch>
            <a:fillRect/>
          </a:stretch>
        </p:blipFill>
        <p:spPr bwMode="auto">
          <a:xfrm>
            <a:off x="381000" y="2971798"/>
            <a:ext cx="3895725" cy="198120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lum bright="-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7" r="4237" b="2837"/>
          <a:stretch>
            <a:fillRect/>
          </a:stretch>
        </p:blipFill>
        <p:spPr bwMode="auto">
          <a:xfrm>
            <a:off x="4546890" y="2971799"/>
            <a:ext cx="4139912" cy="19907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5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lum bright="-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t="2586" r="1271" b="862"/>
          <a:stretch>
            <a:fillRect/>
          </a:stretch>
        </p:blipFill>
        <p:spPr bwMode="auto">
          <a:xfrm>
            <a:off x="4593649" y="1162050"/>
            <a:ext cx="4093152" cy="172155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-609600" y="990600"/>
            <a:ext cx="1387476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6200" y="2833687"/>
            <a:ext cx="69373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267200" y="2833687"/>
            <a:ext cx="749301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-609600" y="5043487"/>
            <a:ext cx="1387476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641725" y="5043488"/>
            <a:ext cx="138747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572000" y="990600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33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671210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295400" y="5638800"/>
            <a:ext cx="78486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 xe đạp sát lề đường bên phải, chỉ chở thêm 1 người</a:t>
            </a:r>
          </a:p>
        </p:txBody>
      </p:sp>
      <p:pic>
        <p:nvPicPr>
          <p:cNvPr id="12" name="Picture 3" descr="D:\My Pictures\128x128\smiley2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10" y="5793549"/>
            <a:ext cx="1305105" cy="11701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7" descr="6"/>
          <p:cNvPicPr>
            <a:picLocks noChangeAspect="1" noChangeArrowheads="1"/>
          </p:cNvPicPr>
          <p:nvPr/>
        </p:nvPicPr>
        <p:blipFill>
          <a:blip r:embed="rId4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 r="1785" b="3448"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214555" y="118918"/>
            <a:ext cx="504825" cy="4318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236899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596205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hỏi: </a:t>
            </a: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 làm nào sau đây thể hiện lòng nhân đạo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331720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Góp tiền gây quỹ ủng hộ người nghèo. 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Đóng góp để lấy thành tích. 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Chỉ cần tham gia hoạt động nhân đạo ở địa phương mình là đủ rồi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1" descr="j023213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33835"/>
            <a:ext cx="1797050" cy="190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miley Face 5">
            <a:hlinkClick r:id="rId2" action="ppaction://hlinksldjump"/>
          </p:cNvPr>
          <p:cNvSpPr/>
          <p:nvPr/>
        </p:nvSpPr>
        <p:spPr>
          <a:xfrm>
            <a:off x="8001000" y="304800"/>
            <a:ext cx="685800" cy="615542"/>
          </a:xfrm>
          <a:prstGeom prst="smileyFac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1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 descr="KQ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11160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192213" y="5911850"/>
            <a:ext cx="7646987" cy="9461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 vừa chạy nhanh, vừa chở quá nhiều đồ và người trên xe.</a:t>
            </a:r>
          </a:p>
        </p:txBody>
      </p:sp>
      <p:pic>
        <p:nvPicPr>
          <p:cNvPr id="6" name="Picture 11" descr="5"/>
          <p:cNvPicPr>
            <a:picLocks noChangeAspect="1" noChangeArrowheads="1"/>
          </p:cNvPicPr>
          <p:nvPr/>
        </p:nvPicPr>
        <p:blipFill>
          <a:blip r:embed="rId4">
            <a:lum bright="-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t="2586" r="1271" b="862"/>
          <a:stretch>
            <a:fillRect/>
          </a:stretch>
        </p:blipFill>
        <p:spPr bwMode="auto">
          <a:xfrm>
            <a:off x="0" y="13854"/>
            <a:ext cx="9144000" cy="572019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53181" y="220806"/>
            <a:ext cx="504825" cy="549275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061677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/>
      <p:bldP spid="1844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KQ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16563"/>
            <a:ext cx="13684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124075" y="5805488"/>
            <a:ext cx="4314001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Chăn thả trâu bò trên đường.</a:t>
            </a:r>
          </a:p>
        </p:txBody>
      </p:sp>
      <p:pic>
        <p:nvPicPr>
          <p:cNvPr id="6" name="Picture 9" descr="4"/>
          <p:cNvPicPr>
            <a:picLocks noChangeAspect="1" noChangeArrowheads="1"/>
          </p:cNvPicPr>
          <p:nvPr/>
        </p:nvPicPr>
        <p:blipFill>
          <a:blip r:embed="rId4">
            <a:lum bright="-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r="1785" b="3334"/>
          <a:stretch>
            <a:fillRect/>
          </a:stretch>
        </p:blipFill>
        <p:spPr bwMode="auto">
          <a:xfrm>
            <a:off x="-34636" y="27709"/>
            <a:ext cx="9178636" cy="548885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28575" y="133350"/>
            <a:ext cx="504825" cy="47625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4977029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animBg="1"/>
      <p:bldP spid="1946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KQ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118745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219200" y="6019800"/>
            <a:ext cx="762000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 ngược chiều, xe đạp không được đi vào.</a:t>
            </a:r>
          </a:p>
        </p:txBody>
      </p:sp>
      <p:pic>
        <p:nvPicPr>
          <p:cNvPr id="6" name="Picture 10" descr="3"/>
          <p:cNvPicPr>
            <a:picLocks noChangeAspect="1" noChangeArrowheads="1"/>
          </p:cNvPicPr>
          <p:nvPr/>
        </p:nvPicPr>
        <p:blipFill>
          <a:blip r:embed="rId4">
            <a:lum bright="-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7" r="4237" b="2837"/>
          <a:stretch>
            <a:fillRect/>
          </a:stretch>
        </p:blipFill>
        <p:spPr bwMode="auto">
          <a:xfrm>
            <a:off x="10391" y="0"/>
            <a:ext cx="9140536" cy="5715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152400" y="20782"/>
            <a:ext cx="611188" cy="620713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0805745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371600" y="5791200"/>
            <a:ext cx="7772400" cy="9461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Nghiêm túc thực hiện theo chỉ dẫn của đèn tín hiệu và đội mũ bảo hiểm.</a:t>
            </a:r>
          </a:p>
        </p:txBody>
      </p:sp>
      <p:pic>
        <p:nvPicPr>
          <p:cNvPr id="12" name="Picture 3" descr="D:\My Pictures\128x128\smiley2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10" y="5717349"/>
            <a:ext cx="1305105" cy="11701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6" descr="2"/>
          <p:cNvPicPr>
            <a:picLocks noChangeAspect="1" noChangeArrowheads="1"/>
          </p:cNvPicPr>
          <p:nvPr/>
        </p:nvPicPr>
        <p:blipFill>
          <a:blip r:embed="rId4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3448" r="1785"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130562" y="58882"/>
            <a:ext cx="609600" cy="5334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467639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466850" y="6092825"/>
            <a:ext cx="6487673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Dừng lại trước rào chắn khi có tàu chạy qua</a:t>
            </a:r>
          </a:p>
        </p:txBody>
      </p:sp>
      <p:pic>
        <p:nvPicPr>
          <p:cNvPr id="12" name="Picture 3" descr="D:\My Pictures\128x128\smiley2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10" y="5641149"/>
            <a:ext cx="1305105" cy="11701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 descr="1"/>
          <p:cNvPicPr>
            <a:picLocks noChangeAspect="1" noChangeArrowheads="1"/>
          </p:cNvPicPr>
          <p:nvPr/>
        </p:nvPicPr>
        <p:blipFill>
          <a:blip r:embed="rId4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r="325" b="6897"/>
          <a:stretch>
            <a:fillRect/>
          </a:stretch>
        </p:blipFill>
        <p:spPr bwMode="auto">
          <a:xfrm>
            <a:off x="0" y="-1"/>
            <a:ext cx="9144000" cy="564114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214555" y="21936"/>
            <a:ext cx="504825" cy="511464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119579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"/>
          <p:cNvPicPr>
            <a:picLocks noChangeAspect="1" noChangeArrowheads="1"/>
          </p:cNvPicPr>
          <p:nvPr/>
        </p:nvPicPr>
        <p:blipFill>
          <a:blip r:embed="rId4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r="325" b="6897"/>
          <a:stretch>
            <a:fillRect/>
          </a:stretch>
        </p:blipFill>
        <p:spPr bwMode="auto">
          <a:xfrm>
            <a:off x="4600575" y="4781550"/>
            <a:ext cx="4543425" cy="2057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2"/>
          <p:cNvPicPr>
            <a:picLocks noChangeAspect="1" noChangeArrowheads="1"/>
          </p:cNvPicPr>
          <p:nvPr/>
        </p:nvPicPr>
        <p:blipFill>
          <a:blip r:embed="rId5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3448" r="1785"/>
          <a:stretch>
            <a:fillRect/>
          </a:stretch>
        </p:blipFill>
        <p:spPr bwMode="auto">
          <a:xfrm>
            <a:off x="76200" y="4724400"/>
            <a:ext cx="4200525" cy="2133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6"/>
          <p:cNvPicPr>
            <a:picLocks noChangeAspect="1" noChangeArrowheads="1"/>
          </p:cNvPicPr>
          <p:nvPr/>
        </p:nvPicPr>
        <p:blipFill>
          <a:blip r:embed="rId6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 r="1785" b="3448"/>
          <a:stretch>
            <a:fillRect/>
          </a:stretch>
        </p:blipFill>
        <p:spPr bwMode="auto">
          <a:xfrm>
            <a:off x="76200" y="114300"/>
            <a:ext cx="4200525" cy="20955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-896938" y="0"/>
            <a:ext cx="1387476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pic>
        <p:nvPicPr>
          <p:cNvPr id="6" name="Picture 9" descr="4"/>
          <p:cNvPicPr>
            <a:picLocks noChangeAspect="1" noChangeArrowheads="1"/>
          </p:cNvPicPr>
          <p:nvPr/>
        </p:nvPicPr>
        <p:blipFill>
          <a:blip r:embed="rId7">
            <a:lum bright="-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r="1785" b="3334"/>
          <a:stretch>
            <a:fillRect/>
          </a:stretch>
        </p:blipFill>
        <p:spPr bwMode="auto">
          <a:xfrm>
            <a:off x="76200" y="2324100"/>
            <a:ext cx="4200525" cy="2286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3"/>
          <p:cNvPicPr>
            <a:picLocks noChangeAspect="1" noChangeArrowheads="1"/>
          </p:cNvPicPr>
          <p:nvPr/>
        </p:nvPicPr>
        <p:blipFill>
          <a:blip r:embed="rId8">
            <a:lum bright="-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7" r="4237" b="2837"/>
          <a:stretch>
            <a:fillRect/>
          </a:stretch>
        </p:blipFill>
        <p:spPr bwMode="auto">
          <a:xfrm>
            <a:off x="4581525" y="2343150"/>
            <a:ext cx="4543425" cy="23050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5"/>
          <p:cNvPicPr>
            <a:picLocks noChangeAspect="1" noChangeArrowheads="1"/>
          </p:cNvPicPr>
          <p:nvPr/>
        </p:nvPicPr>
        <p:blipFill>
          <a:blip r:embed="rId9">
            <a:lum bright="-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t="2586" r="1271" b="862"/>
          <a:stretch>
            <a:fillRect/>
          </a:stretch>
        </p:blipFill>
        <p:spPr bwMode="auto">
          <a:xfrm>
            <a:off x="4600575" y="133350"/>
            <a:ext cx="4543425" cy="2057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608388" y="76200"/>
            <a:ext cx="1387475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973138" y="2209800"/>
            <a:ext cx="1387476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608388" y="2266950"/>
            <a:ext cx="1387475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-973138" y="4572000"/>
            <a:ext cx="1387476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595688" y="4586288"/>
            <a:ext cx="138747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</a:rPr>
              <a:t>6</a:t>
            </a:r>
          </a:p>
        </p:txBody>
      </p:sp>
      <p:pic>
        <p:nvPicPr>
          <p:cNvPr id="16" name="water-dripping-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4600575" y="133350"/>
            <a:ext cx="4543425" cy="2057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648200" y="133350"/>
            <a:ext cx="4476750" cy="2057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13" idx="0"/>
          </p:cNvCxnSpPr>
          <p:nvPr/>
        </p:nvCxnSpPr>
        <p:spPr>
          <a:xfrm>
            <a:off x="76200" y="2514600"/>
            <a:ext cx="4213226" cy="20716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23825" y="2343150"/>
            <a:ext cx="4152900" cy="2228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648200" y="2362200"/>
            <a:ext cx="4476750" cy="2247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600575" y="2362200"/>
            <a:ext cx="4572000" cy="2247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81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9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7160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Bài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2: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E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m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hãy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dự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đoán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xem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điều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gì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có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thể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xảy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ra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trong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các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tình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huống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sau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:</a:t>
            </a:r>
          </a:p>
          <a:p>
            <a:endParaRPr lang="en-US" sz="2400" b="1" dirty="0" smtClean="0">
              <a:solidFill>
                <a:srgbClr val="C00000"/>
              </a:solidFill>
              <a:latin typeface="Times New Roman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a)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Một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nhóm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học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sinh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đang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đá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bóng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giữa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lòng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đường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.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b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)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Hai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người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đang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phơi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rơm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rạ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trên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đường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quốc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lộ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.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c)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Học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sinh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tan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trường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đang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tu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tập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dưới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lòng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đường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trước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cổng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/>
              </a:rPr>
              <a:t>trường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</a:rPr>
              <a:t>.</a:t>
            </a:r>
          </a:p>
          <a:p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2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7526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solidFill>
                  <a:srgbClr val="002060"/>
                </a:solidFill>
              </a:rPr>
              <a:t>Trò</a:t>
            </a:r>
            <a:r>
              <a:rPr lang="en-US" sz="4000" i="1" dirty="0" smtClean="0">
                <a:solidFill>
                  <a:srgbClr val="002060"/>
                </a:solidFill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</a:rPr>
              <a:t>chơi</a:t>
            </a:r>
            <a:r>
              <a:rPr lang="en-US" sz="4000" i="1" dirty="0" smtClean="0">
                <a:solidFill>
                  <a:srgbClr val="002060"/>
                </a:solidFill>
              </a:rPr>
              <a:t>: </a:t>
            </a:r>
            <a:r>
              <a:rPr lang="en-US" sz="4000" b="1" i="1" dirty="0" smtClean="0">
                <a:solidFill>
                  <a:srgbClr val="002060"/>
                </a:solidFill>
              </a:rPr>
              <a:t>“Ai </a:t>
            </a:r>
            <a:r>
              <a:rPr lang="en-US" sz="4000" b="1" i="1" dirty="0" err="1" smtClean="0">
                <a:solidFill>
                  <a:srgbClr val="002060"/>
                </a:solidFill>
              </a:rPr>
              <a:t>nhanh</a:t>
            </a:r>
            <a:r>
              <a:rPr lang="en-US" sz="4000" b="1" i="1" dirty="0" smtClean="0">
                <a:solidFill>
                  <a:srgbClr val="002060"/>
                </a:solidFill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</a:rPr>
              <a:t>ai</a:t>
            </a:r>
            <a:r>
              <a:rPr lang="en-US" sz="4000" b="1" i="1" dirty="0" smtClean="0">
                <a:solidFill>
                  <a:srgbClr val="002060"/>
                </a:solidFill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</a:rPr>
              <a:t>đúng</a:t>
            </a:r>
            <a:r>
              <a:rPr lang="en-US" sz="4000" b="1" i="1" dirty="0" smtClean="0">
                <a:solidFill>
                  <a:srgbClr val="002060"/>
                </a:solidFill>
              </a:rPr>
              <a:t>”</a:t>
            </a:r>
            <a:endParaRPr lang="en-US" sz="4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81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525012"/>
            <a:ext cx="48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CỐ- DẶN DÒ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 nhà học bài.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 bị cho tiết học sau.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29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2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9220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9144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hỏi: </a:t>
            </a: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tục ngữ nào sau đây nói về lòng nhân 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2388275"/>
            <a:ext cx="662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Giấy rách phải giữ lấy lề.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Thương người như thể thương thân.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Đói cho sạch, rách cho thơm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1" descr="j023213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33835"/>
            <a:ext cx="1797050" cy="190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miley Face 6">
            <a:hlinkClick r:id="rId3" action="ppaction://hlinksldjump"/>
          </p:cNvPr>
          <p:cNvSpPr/>
          <p:nvPr/>
        </p:nvSpPr>
        <p:spPr>
          <a:xfrm>
            <a:off x="8001000" y="304800"/>
            <a:ext cx="685800" cy="615542"/>
          </a:xfrm>
          <a:prstGeom prst="smileyFac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1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09800" y="11064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36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3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685800" y="2133600"/>
            <a:ext cx="7772400" cy="7620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b="1" u="sng" kern="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Bài</a:t>
            </a:r>
            <a:r>
              <a:rPr lang="en-US" sz="3600" b="1" u="sng" kern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13: </a:t>
            </a:r>
            <a:r>
              <a:rPr lang="en-US" sz="3600" b="1" kern="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Tôn</a:t>
            </a:r>
            <a:r>
              <a:rPr lang="en-US" sz="3600" b="1" kern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trọng</a:t>
            </a:r>
            <a:r>
              <a:rPr lang="en-US" sz="3600" b="1" kern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002060"/>
                </a:solidFill>
                <a:latin typeface="Times New Roman"/>
                <a:cs typeface="Times New Roman"/>
              </a:rPr>
              <a:t>L</a:t>
            </a:r>
            <a:r>
              <a:rPr lang="en-US" sz="3600" b="1" kern="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uật</a:t>
            </a:r>
            <a:r>
              <a:rPr lang="en-US" sz="3600" b="1" kern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002060"/>
                </a:solidFill>
                <a:latin typeface="Times New Roman"/>
                <a:cs typeface="Times New Roman"/>
              </a:rPr>
              <a:t>G</a:t>
            </a:r>
            <a:r>
              <a:rPr lang="en-US" sz="3600" b="1" kern="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iao</a:t>
            </a:r>
            <a:r>
              <a:rPr lang="en-US" sz="3600" b="1" kern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thông</a:t>
            </a:r>
            <a:r>
              <a:rPr lang="en-US" sz="3600" b="1" kern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(</a:t>
            </a:r>
            <a:r>
              <a:rPr lang="en-US" sz="3600" kern="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tiết</a:t>
            </a:r>
            <a:r>
              <a:rPr lang="en-US" sz="3600" kern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1</a:t>
            </a:r>
            <a:r>
              <a:rPr lang="en-US" sz="3600" b="1" kern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)</a:t>
            </a:r>
            <a:endParaRPr lang="vi-VN" sz="3600" b="1" kern="1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9280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52400" y="2772013"/>
            <a:ext cx="86868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*Trong những năm gần đây, đã xảy ra nhiều vụ tai nạn giao thông trên toàn quốc. Nhiều người bị thương, bị chết; kinh tế bị thiệt hại do hậu quả của tai nạn giao thông.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Tai nạn giao thông có thể xảy ra trên đường bộ, đường thuỷ, đường sắt và đường hàng không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402012" y="1074738"/>
            <a:ext cx="2770188" cy="8302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 tin</a:t>
            </a:r>
          </a:p>
        </p:txBody>
      </p:sp>
    </p:spTree>
    <p:extLst>
      <p:ext uri="{BB962C8B-B14F-4D97-AF65-F5344CB8AC3E}">
        <p14:creationId xmlns:p14="http://schemas.microsoft.com/office/powerpoint/2010/main" val="1597776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1524000" y="990600"/>
            <a:ext cx="6934200" cy="1600200"/>
          </a:xfrm>
          <a:prstGeom prst="cloudCallout">
            <a:avLst>
              <a:gd name="adj1" fmla="val -50356"/>
              <a:gd name="adj2" fmla="val 15473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1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2819400"/>
            <a:ext cx="23733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13716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Tai nạn giao thông xảy ra ở đâu?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64" y="3593089"/>
            <a:ext cx="4682836" cy="2579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41"/>
            <a:ext cx="4648200" cy="2943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0"/>
            <a:ext cx="4419600" cy="2959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875"/>
            <a:ext cx="4267200" cy="2600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2971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 bộ</a:t>
            </a:r>
            <a:endParaRPr lang="en-US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2971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 sắt</a:t>
            </a:r>
            <a:endParaRPr lang="en-US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6243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 thủy</a:t>
            </a:r>
            <a:endParaRPr lang="en-US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61677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 hàng không</a:t>
            </a:r>
            <a:endParaRPr lang="en-US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05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106269"/>
            <a:ext cx="4953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 4</a:t>
            </a:r>
            <a:endParaRPr lang="en-US" sz="3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81000" y="2838033"/>
            <a:ext cx="8534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Tai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nạn giao thông để lại những hậu quả gì 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Tại sao lại xảy ra tai nạn giao thông 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Em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 làm gì để tham gia giao thông an toàn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346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0&quot;/&gt;&lt;/object&gt;&lt;object type=&quot;3&quot; unique_id=&quot;10004&quot;&gt;&lt;property id=&quot;20148&quot; value=&quot;5&quot;/&gt;&lt;property id=&quot;20300&quot; value=&quot;Slide 2&quot;/&gt;&lt;property id=&quot;20307&quot; value=&quot;262&quot;/&gt;&lt;/object&gt;&lt;object type=&quot;3&quot; unique_id=&quot;10005&quot;&gt;&lt;property id=&quot;20148&quot; value=&quot;5&quot;/&gt;&lt;property id=&quot;20300&quot; value=&quot;Slide 3&quot;/&gt;&lt;property id=&quot;20307&quot; value=&quot;263&quot;/&gt;&lt;/object&gt;&lt;object type=&quot;3&quot; unique_id=&quot;10006&quot;&gt;&lt;property id=&quot;20148&quot; value=&quot;5&quot;/&gt;&lt;property id=&quot;20300&quot; value=&quot;Slide 4&quot;/&gt;&lt;property id=&quot;20307&quot; value=&quot;26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302&quot;/&gt;&lt;/object&gt;&lt;object type=&quot;3&quot; unique_id=&quot;10010&quot;&gt;&lt;property id=&quot;20148&quot; value=&quot;5&quot;/&gt;&lt;property id=&quot;20300&quot; value=&quot;Slide 8&quot;/&gt;&lt;property id=&quot;20307&quot; value=&quot;305&quot;/&gt;&lt;/object&gt;&lt;object type=&quot;3&quot; unique_id=&quot;10011&quot;&gt;&lt;property id=&quot;20148&quot; value=&quot;5&quot;/&gt;&lt;property id=&quot;20300&quot; value=&quot;Slide 9&quot;/&gt;&lt;property id=&quot;20307&quot; value=&quot;272&quot;/&gt;&lt;/object&gt;&lt;object type=&quot;3&quot; unique_id=&quot;10012&quot;&gt;&lt;property id=&quot;20148&quot; value=&quot;5&quot;/&gt;&lt;property id=&quot;20300&quot; value=&quot;Slide 10&quot;/&gt;&lt;property id=&quot;20307&quot; value=&quot;269&quot;/&gt;&lt;/object&gt;&lt;object type=&quot;3&quot; unique_id=&quot;10013&quot;&gt;&lt;property id=&quot;20148&quot; value=&quot;5&quot;/&gt;&lt;property id=&quot;20300&quot; value=&quot;Slide 11&quot;/&gt;&lt;property id=&quot;20307&quot; value=&quot;273&quot;/&gt;&lt;/object&gt;&lt;object type=&quot;3&quot; unique_id=&quot;10014&quot;&gt;&lt;property id=&quot;20148&quot; value=&quot;5&quot;/&gt;&lt;property id=&quot;20300&quot; value=&quot;Slide 12&quot;/&gt;&lt;property id=&quot;20307&quot; value=&quot;274&quot;/&gt;&lt;/object&gt;&lt;object type=&quot;3&quot; unique_id=&quot;10015&quot;&gt;&lt;property id=&quot;20148&quot; value=&quot;5&quot;/&gt;&lt;property id=&quot;20300&quot; value=&quot;Slide 13&quot;/&gt;&lt;property id=&quot;20307&quot; value=&quot;307&quot;/&gt;&lt;/object&gt;&lt;object type=&quot;3&quot; unique_id=&quot;10016&quot;&gt;&lt;property id=&quot;20148&quot; value=&quot;5&quot;/&gt;&lt;property id=&quot;20300&quot; value=&quot;Slide 14&quot;/&gt;&lt;property id=&quot;20307&quot; value=&quot;276&quot;/&gt;&lt;/object&gt;&lt;object type=&quot;3&quot; unique_id=&quot;10017&quot;&gt;&lt;property id=&quot;20148&quot; value=&quot;5&quot;/&gt;&lt;property id=&quot;20300&quot; value=&quot;Slide 15&quot;/&gt;&lt;property id=&quot;20307&quot; value=&quot;277&quot;/&gt;&lt;/object&gt;&lt;object type=&quot;3&quot; unique_id=&quot;10018&quot;&gt;&lt;property id=&quot;20148&quot; value=&quot;5&quot;/&gt;&lt;property id=&quot;20300&quot; value=&quot;Slide 16&quot;/&gt;&lt;property id=&quot;20307&quot; value=&quot;278&quot;/&gt;&lt;/object&gt;&lt;object type=&quot;3&quot; unique_id=&quot;10019&quot;&gt;&lt;property id=&quot;20148&quot; value=&quot;5&quot;/&gt;&lt;property id=&quot;20300&quot; value=&quot;Slide 17&quot;/&gt;&lt;property id=&quot;20307&quot; value=&quot;306&quot;/&gt;&lt;/object&gt;&lt;object type=&quot;3&quot; unique_id=&quot;10020&quot;&gt;&lt;property id=&quot;20148&quot; value=&quot;5&quot;/&gt;&lt;property id=&quot;20300&quot; value=&quot;Slide 18&quot;/&gt;&lt;property id=&quot;20307&quot; value=&quot;279&quot;/&gt;&lt;/object&gt;&lt;object type=&quot;3&quot; unique_id=&quot;10021&quot;&gt;&lt;property id=&quot;20148&quot; value=&quot;5&quot;/&gt;&lt;property id=&quot;20300&quot; value=&quot;Slide 19&quot;/&gt;&lt;property id=&quot;20307&quot; value=&quot;283&quot;/&gt;&lt;/object&gt;&lt;object type=&quot;3&quot; unique_id=&quot;10022&quot;&gt;&lt;property id=&quot;20148&quot; value=&quot;5&quot;/&gt;&lt;property id=&quot;20300&quot; value=&quot;Slide 20&quot;/&gt;&lt;property id=&quot;20307&quot; value=&quot;281&quot;/&gt;&lt;/object&gt;&lt;object type=&quot;3&quot; unique_id=&quot;10023&quot;&gt;&lt;property id=&quot;20148&quot; value=&quot;5&quot;/&gt;&lt;property id=&quot;20300&quot; value=&quot;Slide 21&quot;/&gt;&lt;property id=&quot;20307&quot; value=&quot;280&quot;/&gt;&lt;/object&gt;&lt;object type=&quot;3&quot; unique_id=&quot;10024&quot;&gt;&lt;property id=&quot;20148&quot; value=&quot;5&quot;/&gt;&lt;property id=&quot;20300&quot; value=&quot;Slide 22&quot;/&gt;&lt;property id=&quot;20307&quot; value=&quot;300&quot;/&gt;&lt;/object&gt;&lt;object type=&quot;3&quot; unique_id=&quot;10025&quot;&gt;&lt;property id=&quot;20148&quot; value=&quot;5&quot;/&gt;&lt;property id=&quot;20300&quot; value=&quot;Slide 23&quot;/&gt;&lt;property id=&quot;20307&quot; value=&quot;301&quot;/&gt;&lt;/object&gt;&lt;object type=&quot;3&quot; unique_id=&quot;10026&quot;&gt;&lt;property id=&quot;20148&quot; value=&quot;5&quot;/&gt;&lt;property id=&quot;20300&quot; value=&quot;Slide 24&quot;/&gt;&lt;property id=&quot;20307&quot; value=&quot;284&quot;/&gt;&lt;/object&gt;&lt;object type=&quot;3&quot; unique_id=&quot;10027&quot;&gt;&lt;property id=&quot;20148&quot; value=&quot;5&quot;/&gt;&lt;property id=&quot;20300&quot; value=&quot;Slide 25&quot;/&gt;&lt;property id=&quot;20307&quot; value=&quot;311&quot;/&gt;&lt;/object&gt;&lt;object type=&quot;3&quot; unique_id=&quot;10028&quot;&gt;&lt;property id=&quot;20148&quot; value=&quot;5&quot;/&gt;&lt;property id=&quot;20300&quot; value=&quot;Slide 26&quot;/&gt;&lt;property id=&quot;20307&quot; value=&quot;287&quot;/&gt;&lt;/object&gt;&lt;object type=&quot;3&quot; unique_id=&quot;10029&quot;&gt;&lt;property id=&quot;20148&quot; value=&quot;5&quot;/&gt;&lt;property id=&quot;20300&quot; value=&quot;Slide 27&quot;/&gt;&lt;property id=&quot;20307&quot; value=&quot;313&quot;/&gt;&lt;/object&gt;&lt;object type=&quot;3&quot; unique_id=&quot;10030&quot;&gt;&lt;property id=&quot;20148&quot; value=&quot;5&quot;/&gt;&lt;property id=&quot;20300&quot; value=&quot;Slide 28&quot;/&gt;&lt;property id=&quot;20307&quot; value=&quot;288&quot;/&gt;&lt;/object&gt;&lt;object type=&quot;3&quot; unique_id=&quot;10031&quot;&gt;&lt;property id=&quot;20148&quot; value=&quot;5&quot;/&gt;&lt;property id=&quot;20300&quot; value=&quot;Slide 29&quot;/&gt;&lt;property id=&quot;20307&quot; value=&quot;289&quot;/&gt;&lt;/object&gt;&lt;object type=&quot;3&quot; unique_id=&quot;10032&quot;&gt;&lt;property id=&quot;20148&quot; value=&quot;5&quot;/&gt;&lt;property id=&quot;20300&quot; value=&quot;Slide 30&quot;/&gt;&lt;property id=&quot;20307&quot; value=&quot;290&quot;/&gt;&lt;/object&gt;&lt;object type=&quot;3&quot; unique_id=&quot;10033&quot;&gt;&lt;property id=&quot;20148&quot; value=&quot;5&quot;/&gt;&lt;property id=&quot;20300&quot; value=&quot;Slide 31&quot;/&gt;&lt;property id=&quot;20307&quot; value=&quot;291&quot;/&gt;&lt;/object&gt;&lt;object type=&quot;3&quot; unique_id=&quot;10034&quot;&gt;&lt;property id=&quot;20148&quot; value=&quot;5&quot;/&gt;&lt;property id=&quot;20300&quot; value=&quot;Slide 32&quot;/&gt;&lt;property id=&quot;20307&quot; value=&quot;292&quot;/&gt;&lt;/object&gt;&lt;object type=&quot;3&quot; unique_id=&quot;10035&quot;&gt;&lt;property id=&quot;20148&quot; value=&quot;5&quot;/&gt;&lt;property id=&quot;20300&quot; value=&quot;Slide 33&quot;/&gt;&lt;property id=&quot;20307&quot; value=&quot;293&quot;/&gt;&lt;/object&gt;&lt;object type=&quot;3&quot; unique_id=&quot;10036&quot;&gt;&lt;property id=&quot;20148&quot; value=&quot;5&quot;/&gt;&lt;property id=&quot;20300&quot; value=&quot;Slide 34&quot;/&gt;&lt;property id=&quot;20307&quot; value=&quot;294&quot;/&gt;&lt;/object&gt;&lt;object type=&quot;3&quot; unique_id=&quot;10037&quot;&gt;&lt;property id=&quot;20148&quot; value=&quot;5&quot;/&gt;&lt;property id=&quot;20300&quot; value=&quot;Slide 35&quot;/&gt;&lt;property id=&quot;20307&quot; value=&quot;298&quot;/&gt;&lt;/object&gt;&lt;object type=&quot;3&quot; unique_id=&quot;10038&quot;&gt;&lt;property id=&quot;20148&quot; value=&quot;5&quot;/&gt;&lt;property id=&quot;20300&quot; value=&quot;Slide 36&quot;/&gt;&lt;property id=&quot;20307&quot; value=&quot;314&quot;/&gt;&lt;/object&gt;&lt;object type=&quot;3&quot; unique_id=&quot;10039&quot;&gt;&lt;property id=&quot;20148&quot; value=&quot;5&quot;/&gt;&lt;property id=&quot;20300&quot; value=&quot;Slide 37&quot;/&gt;&lt;property id=&quot;20307&quot; value=&quot;315&quot;/&gt;&lt;/object&gt;&lt;object type=&quot;3&quot; unique_id=&quot;10040&quot;&gt;&lt;property id=&quot;20148&quot; value=&quot;5&quot;/&gt;&lt;property id=&quot;20300&quot; value=&quot;Slide 38&quot;/&gt;&lt;property id=&quot;20307&quot; value=&quot;297&quot;/&gt;&lt;/object&gt;&lt;object type=&quot;3&quot; unique_id=&quot;10041&quot;&gt;&lt;property id=&quot;20148&quot; value=&quot;5&quot;/&gt;&lt;property id=&quot;20300&quot; value=&quot;Slide 39&quot;/&gt;&lt;property id=&quot;20307&quot; value=&quot;299&quot;/&gt;&lt;/object&gt;&lt;/object&gt;&lt;object type=&quot;8&quot; unique_id=&quot;1008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758</Words>
  <Application>Microsoft Office PowerPoint</Application>
  <PresentationFormat>On-screen Show (4:3)</PresentationFormat>
  <Paragraphs>85</Paragraphs>
  <Slides>39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 Tinh Viet Cuong</dc:creator>
  <cp:lastModifiedBy>A</cp:lastModifiedBy>
  <cp:revision>72</cp:revision>
  <dcterms:created xsi:type="dcterms:W3CDTF">2006-08-16T00:00:00Z</dcterms:created>
  <dcterms:modified xsi:type="dcterms:W3CDTF">2021-03-03T08:05:03Z</dcterms:modified>
</cp:coreProperties>
</file>