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97" r:id="rId2"/>
    <p:sldMasterId id="2147483709" r:id="rId3"/>
    <p:sldMasterId id="2147483745" r:id="rId4"/>
    <p:sldMasterId id="2147483758" r:id="rId5"/>
    <p:sldMasterId id="2147483770" r:id="rId6"/>
  </p:sldMasterIdLst>
  <p:notesMasterIdLst>
    <p:notesMasterId r:id="rId39"/>
  </p:notesMasterIdLst>
  <p:sldIdLst>
    <p:sldId id="261" r:id="rId7"/>
    <p:sldId id="262" r:id="rId8"/>
    <p:sldId id="292" r:id="rId9"/>
    <p:sldId id="264" r:id="rId10"/>
    <p:sldId id="265" r:id="rId11"/>
    <p:sldId id="266" r:id="rId12"/>
    <p:sldId id="269" r:id="rId13"/>
    <p:sldId id="267" r:id="rId14"/>
    <p:sldId id="270" r:id="rId15"/>
    <p:sldId id="268" r:id="rId16"/>
    <p:sldId id="271" r:id="rId17"/>
    <p:sldId id="293" r:id="rId18"/>
    <p:sldId id="301" r:id="rId19"/>
    <p:sldId id="302" r:id="rId20"/>
    <p:sldId id="297" r:id="rId21"/>
    <p:sldId id="303" r:id="rId22"/>
    <p:sldId id="299" r:id="rId23"/>
    <p:sldId id="304" r:id="rId24"/>
    <p:sldId id="300" r:id="rId25"/>
    <p:sldId id="305" r:id="rId26"/>
    <p:sldId id="278" r:id="rId27"/>
    <p:sldId id="306" r:id="rId28"/>
    <p:sldId id="279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68" d="100"/>
          <a:sy n="68" d="100"/>
        </p:scale>
        <p:origin x="-822" y="-2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10A3C9-010D-449C-968B-FDC5D55F5D01}" type="datetimeFigureOut">
              <a:rPr lang="vi-VN" smtClean="0"/>
              <a:pPr/>
              <a:t>04/09/2021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85BCA4-9955-47A5-BE2B-75DFA53480E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696258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F6CAB-9A0A-4926-864A-6FF66F165620}" type="slidenum">
              <a:rPr lang="zh-CN" altLang="en-US" smtClean="0">
                <a:solidFill>
                  <a:prstClr val="black"/>
                </a:solidFill>
              </a:rPr>
              <a:pPr/>
              <a:t>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044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F6CAB-9A0A-4926-864A-6FF66F165620}" type="slidenum">
              <a:rPr lang="zh-CN" altLang="en-US" smtClean="0">
                <a:solidFill>
                  <a:prstClr val="black"/>
                </a:solidFill>
              </a:rPr>
              <a:pPr/>
              <a:t>12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6206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F6CAB-9A0A-4926-864A-6FF66F165620}" type="slidenum">
              <a:rPr lang="zh-CN" altLang="en-US" smtClean="0">
                <a:solidFill>
                  <a:prstClr val="black"/>
                </a:solidFill>
              </a:rPr>
              <a:pPr/>
              <a:t>15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5313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F6CAB-9A0A-4926-864A-6FF66F165620}" type="slidenum">
              <a:rPr lang="zh-CN" altLang="en-US" smtClean="0">
                <a:solidFill>
                  <a:prstClr val="black"/>
                </a:solidFill>
              </a:rPr>
              <a:pPr/>
              <a:t>17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4017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F6CAB-9A0A-4926-864A-6FF66F165620}" type="slidenum">
              <a:rPr lang="zh-CN" altLang="en-US" smtClean="0">
                <a:solidFill>
                  <a:prstClr val="black"/>
                </a:solidFill>
              </a:rPr>
              <a:pPr/>
              <a:t>19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2503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F6CAB-9A0A-4926-864A-6FF66F165620}" type="slidenum">
              <a:rPr lang="zh-CN" altLang="en-US" smtClean="0">
                <a:solidFill>
                  <a:prstClr val="black"/>
                </a:solidFill>
              </a:rPr>
              <a:pPr/>
              <a:t>22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044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047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660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5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5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5710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>
          <a:xfrm>
            <a:off x="213784" y="144476"/>
            <a:ext cx="11775016" cy="6561137"/>
          </a:xfrm>
          <a:prstGeom prst="roundRect">
            <a:avLst>
              <a:gd name="adj" fmla="val 3912"/>
            </a:avLst>
          </a:prstGeom>
          <a:noFill/>
          <a:ln w="127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7C39A-A897-4205-A1A2-A8B7004734B9}" type="datetimeFigureOut">
              <a:rPr lang="en-US"/>
              <a:pPr>
                <a:defRPr/>
              </a:pPr>
              <a:t>9/4/2021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438964-873E-48CD-B809-D0495F2FB6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5379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BEA30-6327-49A2-B44E-FDE8C303038D}" type="datetimeFigureOut">
              <a:rPr lang="en-US"/>
              <a:pPr>
                <a:defRPr/>
              </a:pPr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6D47A4-D426-42EB-B1A7-D696A364C5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9386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6E7B0C-1890-4BF1-9CB4-D72629C2E4C7}" type="datetimeFigureOut">
              <a:rPr lang="en-US"/>
              <a:pPr>
                <a:defRPr/>
              </a:pPr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F05388-CF32-439E-9C26-230A50D5B6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4085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4D342E-19AA-44C7-ABE5-D1EECD6B7139}" type="datetimeFigureOut">
              <a:rPr lang="en-US"/>
              <a:pPr>
                <a:defRPr/>
              </a:pPr>
              <a:t>9/4/2021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9F9750-9D39-4036-88C9-4C02927A49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7036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7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C5C8A7-0D9F-4745-ABAF-69E902C24926}" type="datetimeFigureOut">
              <a:rPr lang="en-US"/>
              <a:pPr>
                <a:defRPr/>
              </a:pPr>
              <a:t>9/4/2021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18A45-80BD-49CF-AE78-5C695A94CC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2921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CB2FD0-AC7D-4CB9-AF95-82E3C13A4088}" type="datetimeFigureOut">
              <a:rPr lang="en-US"/>
              <a:pPr>
                <a:defRPr/>
              </a:pPr>
              <a:t>9/4/2021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D13C45-2421-4665-A05E-9B68F38098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0926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FF711-3B26-4CBA-8C6F-26E061F21A13}" type="datetimeFigureOut">
              <a:rPr lang="en-US"/>
              <a:pPr>
                <a:defRPr/>
              </a:pPr>
              <a:t>9/4/2021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B1D47E-CE57-468E-8EFA-98B2548C9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2992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7" y="273056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7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72C65F-CA75-4972-B8D4-A61D5C21FADF}" type="datetimeFigureOut">
              <a:rPr lang="en-US"/>
              <a:pPr>
                <a:defRPr/>
              </a:pPr>
              <a:t>9/4/2021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A0386-7B89-42AE-B4A4-68B4BEAF0B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008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2359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7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5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938167-8B0C-42D9-B7D8-7BAFC1C8766A}" type="datetimeFigureOut">
              <a:rPr lang="en-US"/>
              <a:pPr>
                <a:defRPr/>
              </a:pPr>
              <a:t>9/4/2021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DFB6DA-DF38-4721-B5AB-81958F0BC8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3780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887F3F-AA3B-44D7-A2DA-5A18E8AF66DC}" type="datetimeFigureOut">
              <a:rPr lang="en-US"/>
              <a:pPr>
                <a:defRPr/>
              </a:pPr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641899-B3D5-4B51-83C6-BA8A096608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9212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5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5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8BAEBC-DA05-4611-8697-827B5A6B8B98}" type="datetimeFigureOut">
              <a:rPr lang="en-US"/>
              <a:pPr>
                <a:defRPr/>
              </a:pPr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47E3B-7B75-4559-B157-C7C7CF8F46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6079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5C9C82-8B66-40CE-A291-7F44C8C2174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7951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6D02AA-90D9-4BA5-8B4E-7185DA81B95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5943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382A89-B392-4AA4-8B74-E70C330F6FC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2433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90A789-3B2A-4EF5-9AF2-F3D07173CE7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3328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7FD5B1-B0E0-49C3-A118-B7A78B641CF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6830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8F72E2-DA9A-4D66-B2A0-70D86720CA4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7851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C664CA-3EF4-49CD-955A-E8153E1BD5E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613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83747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61E109-76B0-45B5-846F-6713993E246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3052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9AB509-F029-4E41-A168-BDC8197AE0B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80074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23BAB8-0336-4C43-A49D-A0462ED1735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9227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8407A1-92FB-4268-B544-DB8E0D6A356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16138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DA2C8-5B2F-461B-8F34-73A29BAC4F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0A59A-38A3-4ADC-B78D-7DBEB85EBA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28436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DA2C8-5B2F-461B-8F34-73A29BAC4F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0A59A-38A3-4ADC-B78D-7DBEB85EBA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91074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4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9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DA2C8-5B2F-461B-8F34-73A29BAC4F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0A59A-38A3-4ADC-B78D-7DBEB85EBA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62459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DA2C8-5B2F-461B-8F34-73A29BAC4F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0A59A-38A3-4ADC-B78D-7DBEB85EBA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17259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DA2C8-5B2F-461B-8F34-73A29BAC4F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0A59A-38A3-4ADC-B78D-7DBEB85EBA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87629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DA2C8-5B2F-461B-8F34-73A29BAC4F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0A59A-38A3-4ADC-B78D-7DBEB85EBA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25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56913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DA2C8-5B2F-461B-8F34-73A29BAC4F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0A59A-38A3-4ADC-B78D-7DBEB85EBA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64676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DA2C8-5B2F-461B-8F34-73A29BAC4F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0A59A-38A3-4ADC-B78D-7DBEB85EBA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64019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DA2C8-5B2F-461B-8F34-73A29BAC4F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0A59A-38A3-4ADC-B78D-7DBEB85EBA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89641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DA2C8-5B2F-461B-8F34-73A29BAC4F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0A59A-38A3-4ADC-B78D-7DBEB85EBA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55066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DA2C8-5B2F-461B-8F34-73A29BAC4F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0A59A-38A3-4ADC-B78D-7DBEB85EBA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64467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6">
            <a:extLst>
              <a:ext uri="{FF2B5EF4-FFF2-40B4-BE49-F238E27FC236}">
                <a16:creationId xmlns:a16="http://schemas.microsoft.com/office/drawing/2014/main" xmlns="" id="{2FE73269-1427-4F17-AFE6-14D86E9B073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133600" y="152400"/>
            <a:ext cx="83312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457200" eaLnBrk="1" hangingPunct="1"/>
            <a:r>
              <a:rPr lang="en-US" altLang="en-US" sz="28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tư ngày 6 tháng 3 năm 2019</a:t>
            </a:r>
          </a:p>
          <a:p>
            <a:pPr algn="ctr" defTabSz="457200" eaLnBrk="1" hangingPunct="1"/>
            <a:r>
              <a:rPr lang="en-US" altLang="en-US" sz="2800" b="1" u="sng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 nhiên  và xã hội</a:t>
            </a:r>
          </a:p>
          <a:p>
            <a:pPr algn="ctr" defTabSz="457200" eaLnBrk="1" hangingPunct="1"/>
            <a:r>
              <a:rPr lang="en-US" altLang="en-US" sz="2800">
                <a:solidFill>
                  <a:srgbClr val="E46C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49: Động vật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2429E419-5600-4882-BACB-CCD6EABA2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143CE9CA-E8E3-4FC7-9A34-5D4BD143A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www.themegallery.com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3B268E61-0ABD-47D9-ABD3-44103E91C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81F182-5642-4825-A319-AD23A92F5960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22938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6EE7D-276B-4CA8-9C22-89EEC56C6BE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C75A5-5D54-41D7-824F-98141794C68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44954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6EE7D-276B-4CA8-9C22-89EEC56C6BE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C75A5-5D54-41D7-824F-98141794C68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13582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6EE7D-276B-4CA8-9C22-89EEC56C6BE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C75A5-5D54-41D7-824F-98141794C68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41961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6EE7D-276B-4CA8-9C22-89EEC56C6BE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C75A5-5D54-41D7-824F-98141794C68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631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7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29851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21" t="19372" r="22839"/>
          <a:stretch>
            <a:fillRect/>
          </a:stretch>
        </p:blipFill>
        <p:spPr>
          <a:xfrm>
            <a:off x="2" y="-1"/>
            <a:ext cx="12180605" cy="486081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746" b="4281"/>
          <a:stretch>
            <a:fillRect/>
          </a:stretch>
        </p:blipFill>
        <p:spPr>
          <a:xfrm>
            <a:off x="0" y="2923143"/>
            <a:ext cx="12192000" cy="393669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7461285" cy="746128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3" b="21678"/>
          <a:stretch>
            <a:fillRect/>
          </a:stretch>
        </p:blipFill>
        <p:spPr>
          <a:xfrm>
            <a:off x="0" y="5171551"/>
            <a:ext cx="3047867" cy="1688124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36957" y="6279688"/>
            <a:ext cx="1364855" cy="681224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187" y="6052078"/>
            <a:ext cx="2046229" cy="1021311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6EE7D-276B-4CA8-9C22-89EEC56C6BE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C75A5-5D54-41D7-824F-98141794C68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11444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21" t="19372" r="22839"/>
          <a:stretch>
            <a:fillRect/>
          </a:stretch>
        </p:blipFill>
        <p:spPr>
          <a:xfrm>
            <a:off x="2" y="-1"/>
            <a:ext cx="12180605" cy="486081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746" b="4281"/>
          <a:stretch>
            <a:fillRect/>
          </a:stretch>
        </p:blipFill>
        <p:spPr>
          <a:xfrm>
            <a:off x="0" y="2923143"/>
            <a:ext cx="12192000" cy="393669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7461285" cy="746128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3" b="21678"/>
          <a:stretch>
            <a:fillRect/>
          </a:stretch>
        </p:blipFill>
        <p:spPr>
          <a:xfrm>
            <a:off x="0" y="5171551"/>
            <a:ext cx="3047867" cy="1688124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6EE7D-276B-4CA8-9C22-89EEC56C6BE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C75A5-5D54-41D7-824F-98141794C68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36957" y="6279688"/>
            <a:ext cx="1364855" cy="68122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187" y="6052078"/>
            <a:ext cx="2046229" cy="102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483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413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21" t="19372" r="22839"/>
          <a:stretch>
            <a:fillRect/>
          </a:stretch>
        </p:blipFill>
        <p:spPr>
          <a:xfrm>
            <a:off x="2" y="-1"/>
            <a:ext cx="12180605" cy="486081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46" b="4281"/>
          <a:stretch>
            <a:fillRect/>
          </a:stretch>
        </p:blipFill>
        <p:spPr>
          <a:xfrm>
            <a:off x="-1" y="4860816"/>
            <a:ext cx="12192001" cy="1999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30280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6EE7D-276B-4CA8-9C22-89EEC56C6BE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C75A5-5D54-41D7-824F-98141794C68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86638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6EE7D-276B-4CA8-9C22-89EEC56C6BE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C75A5-5D54-41D7-824F-98141794C68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04707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6EE7D-276B-4CA8-9C22-89EEC56C6BE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C75A5-5D54-41D7-824F-98141794C68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81885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6EE7D-276B-4CA8-9C22-89EEC56C6BE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C75A5-5D54-41D7-824F-98141794C68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57784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6EE7D-276B-4CA8-9C22-89EEC56C6BE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C75A5-5D54-41D7-824F-98141794C68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01081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6EE7D-276B-4CA8-9C22-89EEC56C6BE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C75A5-5D54-41D7-824F-98141794C68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12725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6EE7D-276B-4CA8-9C22-89EEC56C6BE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C75A5-5D54-41D7-824F-98141794C68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87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15016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6EE7D-276B-4CA8-9C22-89EEC56C6BE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C75A5-5D54-41D7-824F-98141794C68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19885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21" t="19372" r="22839"/>
          <a:stretch>
            <a:fillRect/>
          </a:stretch>
        </p:blipFill>
        <p:spPr>
          <a:xfrm>
            <a:off x="2" y="-1"/>
            <a:ext cx="12180605" cy="486081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746" b="4281"/>
          <a:stretch>
            <a:fillRect/>
          </a:stretch>
        </p:blipFill>
        <p:spPr>
          <a:xfrm>
            <a:off x="0" y="2923143"/>
            <a:ext cx="12192000" cy="393669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7461285" cy="746128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3" b="21678"/>
          <a:stretch>
            <a:fillRect/>
          </a:stretch>
        </p:blipFill>
        <p:spPr>
          <a:xfrm>
            <a:off x="0" y="5171551"/>
            <a:ext cx="3047867" cy="1688124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36957" y="6279688"/>
            <a:ext cx="1364855" cy="681224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187" y="6052078"/>
            <a:ext cx="2046229" cy="1021311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6EE7D-276B-4CA8-9C22-89EEC56C6BE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C75A5-5D54-41D7-824F-98141794C68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6596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21" t="19372" r="22839"/>
          <a:stretch>
            <a:fillRect/>
          </a:stretch>
        </p:blipFill>
        <p:spPr>
          <a:xfrm>
            <a:off x="2" y="-1"/>
            <a:ext cx="12180605" cy="486081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746" b="4281"/>
          <a:stretch>
            <a:fillRect/>
          </a:stretch>
        </p:blipFill>
        <p:spPr>
          <a:xfrm>
            <a:off x="0" y="2923143"/>
            <a:ext cx="12192000" cy="393669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7461285" cy="746128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3" b="21678"/>
          <a:stretch>
            <a:fillRect/>
          </a:stretch>
        </p:blipFill>
        <p:spPr>
          <a:xfrm>
            <a:off x="0" y="5171551"/>
            <a:ext cx="3047867" cy="1688124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6EE7D-276B-4CA8-9C22-89EEC56C6BE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C75A5-5D54-41D7-824F-98141794C68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36957" y="6279688"/>
            <a:ext cx="1364855" cy="68122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187" y="6052078"/>
            <a:ext cx="2046229" cy="102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515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413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21" t="19372" r="22839"/>
          <a:stretch>
            <a:fillRect/>
          </a:stretch>
        </p:blipFill>
        <p:spPr>
          <a:xfrm>
            <a:off x="2" y="-1"/>
            <a:ext cx="12180605" cy="486081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46" b="4281"/>
          <a:stretch>
            <a:fillRect/>
          </a:stretch>
        </p:blipFill>
        <p:spPr>
          <a:xfrm>
            <a:off x="-1" y="4860816"/>
            <a:ext cx="12192001" cy="1999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72917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6EE7D-276B-4CA8-9C22-89EEC56C6BE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C75A5-5D54-41D7-824F-98141794C68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50128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6EE7D-276B-4CA8-9C22-89EEC56C6BE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C75A5-5D54-41D7-824F-98141794C68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48687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6EE7D-276B-4CA8-9C22-89EEC56C6BE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C75A5-5D54-41D7-824F-98141794C68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38615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6EE7D-276B-4CA8-9C22-89EEC56C6BE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C75A5-5D54-41D7-824F-98141794C68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528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301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7" y="273056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7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724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7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5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853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6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6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6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27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9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6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DB27B17-DF5B-4052-AF52-E22451543DC1}" type="datetimeFigureOut">
              <a:rPr lang="en-US"/>
              <a:pPr>
                <a:defRPr/>
              </a:pPr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6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6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FB8D138-3015-437F-96CA-A9A3E213BC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929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9B33F4C-986E-42EC-8ECD-636B8C27B27D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067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DA9DA2C8-5B2F-461B-8F34-73A29BAC4F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9/4/2021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8C20A59A-38A3-4ADC-B78D-7DBEB85EBA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319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0516EE7D-276B-4CA8-9C22-89EEC56C6BE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2021/9/4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06CC75A5-5D54-41D7-824F-98141794C68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696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0516EE7D-276B-4CA8-9C22-89EEC56C6BE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2021/9/4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06CC75A5-5D54-41D7-824F-98141794C68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132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jpe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Ã¬nh áº£nh cÃ³ liÃªn qu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8" y="18401"/>
            <a:ext cx="7010399" cy="6760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Vertical Scroll 4"/>
          <p:cNvSpPr/>
          <p:nvPr/>
        </p:nvSpPr>
        <p:spPr>
          <a:xfrm>
            <a:off x="7186245" y="1746739"/>
            <a:ext cx="4384430" cy="4724400"/>
          </a:xfrm>
          <a:prstGeom prst="verticalScrol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 hiểu như thế nào về ‘‘Măng non’’?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Vertical Scroll 3"/>
          <p:cNvSpPr/>
          <p:nvPr/>
        </p:nvSpPr>
        <p:spPr>
          <a:xfrm>
            <a:off x="7209691" y="1746739"/>
            <a:ext cx="4349262" cy="4724400"/>
          </a:xfrm>
          <a:prstGeom prst="verticalScrol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Măng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non có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nghĩa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là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măng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mới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nhú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thường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được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dùng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đê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nói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vê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lứa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tuổi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thiếu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niên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nhi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đồng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còn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gọi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là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thê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́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hê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̣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măng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non.</a:t>
            </a:r>
          </a:p>
        </p:txBody>
      </p:sp>
    </p:spTree>
    <p:extLst>
      <p:ext uri="{BB962C8B-B14F-4D97-AF65-F5344CB8AC3E}">
        <p14:creationId xmlns:p14="http://schemas.microsoft.com/office/powerpoint/2010/main" val="2170434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4"/>
          <p:cNvSpPr txBox="1">
            <a:spLocks noChangeArrowheads="1"/>
          </p:cNvSpPr>
          <p:nvPr/>
        </p:nvSpPr>
        <p:spPr bwMode="auto">
          <a:xfrm>
            <a:off x="4274544" y="218181"/>
            <a:ext cx="353975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200" b="1" dirty="0">
                <a:solidFill>
                  <a:srgbClr val="0070C0"/>
                </a:solidFill>
                <a:latin typeface="+mj-lt"/>
                <a:ea typeface="Verdana" pitchFamily="34" charset="0"/>
                <a:cs typeface="Arial" charset="0"/>
              </a:rPr>
              <a:t>LUYỆN ĐỌC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200" b="1" dirty="0">
                <a:solidFill>
                  <a:prstClr val="black"/>
                </a:solidFill>
                <a:latin typeface="+mj-lt"/>
                <a:ea typeface="Verdana" pitchFamily="34" charset="0"/>
                <a:cs typeface="Arial" charset="0"/>
              </a:rPr>
              <a:t>(</a:t>
            </a:r>
            <a:r>
              <a:rPr lang="en-US" sz="3200" b="1" dirty="0" err="1">
                <a:solidFill>
                  <a:prstClr val="black"/>
                </a:solidFill>
                <a:latin typeface="+mj-lt"/>
                <a:ea typeface="Verdana" pitchFamily="34" charset="0"/>
                <a:cs typeface="Arial" charset="0"/>
              </a:rPr>
              <a:t>ngắt</a:t>
            </a:r>
            <a:r>
              <a:rPr lang="en-US" sz="3200" b="1" dirty="0">
                <a:solidFill>
                  <a:prstClr val="black"/>
                </a:solidFill>
                <a:latin typeface="+mj-lt"/>
                <a:ea typeface="Verdana" pitchFamily="34" charset="0"/>
                <a:cs typeface="Arial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+mj-lt"/>
                <a:ea typeface="Verdana" pitchFamily="34" charset="0"/>
                <a:cs typeface="Arial" charset="0"/>
              </a:rPr>
              <a:t>giọng</a:t>
            </a:r>
            <a:r>
              <a:rPr lang="en-US" sz="3200" b="1" dirty="0">
                <a:solidFill>
                  <a:prstClr val="black"/>
                </a:solidFill>
                <a:latin typeface="+mj-lt"/>
                <a:ea typeface="Verdana" pitchFamily="34" charset="0"/>
                <a:cs typeface="Arial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+mj-lt"/>
                <a:ea typeface="Verdana" pitchFamily="34" charset="0"/>
                <a:cs typeface="Arial" charset="0"/>
              </a:rPr>
              <a:t>câu</a:t>
            </a:r>
            <a:r>
              <a:rPr lang="en-US" sz="3200" b="1" dirty="0">
                <a:solidFill>
                  <a:prstClr val="black"/>
                </a:solidFill>
                <a:latin typeface="+mj-lt"/>
                <a:ea typeface="Verdana" pitchFamily="34" charset="0"/>
                <a:cs typeface="Arial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+mj-lt"/>
                <a:ea typeface="Verdana" pitchFamily="34" charset="0"/>
                <a:cs typeface="Arial" charset="0"/>
              </a:rPr>
              <a:t>dài</a:t>
            </a:r>
            <a:r>
              <a:rPr lang="vi-VN" sz="3200" b="1" dirty="0">
                <a:solidFill>
                  <a:prstClr val="black"/>
                </a:solidFill>
                <a:latin typeface="+mj-lt"/>
                <a:ea typeface="Verdana" pitchFamily="34" charset="0"/>
                <a:cs typeface="Arial" charset="0"/>
              </a:rPr>
              <a:t>)</a:t>
            </a:r>
            <a:endParaRPr lang="en-US" sz="3200" b="1" dirty="0">
              <a:solidFill>
                <a:prstClr val="black"/>
              </a:solidFill>
              <a:latin typeface="+mj-lt"/>
              <a:ea typeface="Verdana" pitchFamily="34" charset="0"/>
              <a:cs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933" y="1295400"/>
            <a:ext cx="1224643" cy="762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90800" y="144781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prstClr val="black"/>
                </a:solidFill>
                <a:latin typeface="+mj-lt"/>
              </a:rPr>
              <a:t>Đoạn 2:</a:t>
            </a:r>
            <a:endParaRPr lang="en-US" sz="3600" b="1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919290" y="2355861"/>
            <a:ext cx="8208962" cy="1015663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vi-VN" altLang="en-US" sz="3000" b="1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Muôn tâu, vậy sao Đức Vua lại ra lệnh cho làng con phải nộp gà trống biết đẻ trứng ạ?</a:t>
            </a:r>
            <a:endParaRPr lang="en-US" altLang="en-US" sz="3000" b="1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2590800" y="2921000"/>
            <a:ext cx="106362" cy="43180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2479141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4"/>
          <p:cNvSpPr txBox="1">
            <a:spLocks noChangeArrowheads="1"/>
          </p:cNvSpPr>
          <p:nvPr/>
        </p:nvSpPr>
        <p:spPr bwMode="auto">
          <a:xfrm>
            <a:off x="4966696" y="218431"/>
            <a:ext cx="271580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200" b="1" dirty="0">
                <a:solidFill>
                  <a:srgbClr val="0070C0"/>
                </a:solidFill>
                <a:latin typeface="+mj-lt"/>
                <a:ea typeface="Verdana" pitchFamily="34" charset="0"/>
                <a:cs typeface="Arial" charset="0"/>
              </a:rPr>
              <a:t>LUYỆN ĐỌC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933" y="1295400"/>
            <a:ext cx="1224643" cy="762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590800" y="144781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prstClr val="black"/>
                </a:solidFill>
                <a:latin typeface="+mj-lt"/>
              </a:rPr>
              <a:t>Đoạn 3:</a:t>
            </a:r>
            <a:endParaRPr lang="en-US" sz="3600" b="1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91728" y="2128303"/>
            <a:ext cx="83370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solidFill>
                  <a:srgbClr val="FF0000"/>
                </a:solidFill>
                <a:latin typeface="+mj-lt"/>
              </a:rPr>
              <a:t>Sứ giả: </a:t>
            </a:r>
            <a:r>
              <a:rPr lang="en-US" sz="40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là </a:t>
            </a:r>
            <a:r>
              <a:rPr lang="en-US" sz="40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người</a:t>
            </a:r>
            <a:r>
              <a:rPr lang="en-US" sz="40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được</a:t>
            </a:r>
            <a:r>
              <a:rPr lang="en-US" sz="40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vua</a:t>
            </a:r>
            <a:r>
              <a:rPr lang="en-US" sz="40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phái</a:t>
            </a:r>
            <a:r>
              <a:rPr lang="en-US" sz="40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đi</a:t>
            </a:r>
            <a:r>
              <a:rPr lang="en-US" sz="40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giao</a:t>
            </a:r>
            <a:r>
              <a:rPr lang="vi-VN" sz="40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40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  </a:t>
            </a:r>
            <a:r>
              <a:rPr lang="en-US" sz="40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thiệp</a:t>
            </a:r>
            <a:r>
              <a:rPr lang="en-US" sz="40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với</a:t>
            </a:r>
            <a:r>
              <a:rPr lang="en-US" sz="40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người</a:t>
            </a:r>
            <a:r>
              <a:rPr lang="en-US" sz="40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khác</a:t>
            </a:r>
            <a:r>
              <a:rPr lang="en-US" sz="40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, </a:t>
            </a:r>
            <a:r>
              <a:rPr lang="en-US" sz="40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nước</a:t>
            </a:r>
            <a:r>
              <a:rPr lang="en-US" sz="40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+mj-lt"/>
                <a:cs typeface="Times New Roman" pitchFamily="18" charset="0"/>
              </a:rPr>
              <a:t>khác</a:t>
            </a:r>
            <a:r>
              <a:rPr lang="en-US" sz="4000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.</a:t>
            </a:r>
            <a:endParaRPr lang="en-US" sz="40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09800" y="3459877"/>
            <a:ext cx="92436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solidFill>
                  <a:srgbClr val="FF0000"/>
                </a:solidFill>
                <a:latin typeface="+mj-lt"/>
              </a:rPr>
              <a:t>Trọng thưởng: </a:t>
            </a:r>
            <a:r>
              <a:rPr lang="vi-VN" sz="4000" dirty="0">
                <a:solidFill>
                  <a:prstClr val="black"/>
                </a:solidFill>
                <a:latin typeface="+mj-lt"/>
              </a:rPr>
              <a:t>tặng cho phần thưởng lớn.</a:t>
            </a:r>
            <a:endParaRPr lang="en-US" sz="40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4893636-74AA-4148-845F-13B747F47C94}"/>
              </a:ext>
            </a:extLst>
          </p:cNvPr>
          <p:cNvSpPr txBox="1"/>
          <p:nvPr/>
        </p:nvSpPr>
        <p:spPr>
          <a:xfrm>
            <a:off x="4132962" y="772180"/>
            <a:ext cx="39260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Mời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3</a:t>
            </a:r>
          </a:p>
        </p:txBody>
      </p:sp>
    </p:spTree>
    <p:extLst>
      <p:ext uri="{BB962C8B-B14F-4D97-AF65-F5344CB8AC3E}">
        <p14:creationId xmlns:p14="http://schemas.microsoft.com/office/powerpoint/2010/main" val="4273948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-600364" y="-180158"/>
            <a:ext cx="11785600" cy="1284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defTabSz="914377" eaLnBrk="1" hangingPunct="1">
              <a:lnSpc>
                <a:spcPct val="150000"/>
              </a:lnSpc>
            </a:pPr>
            <a:r>
              <a:rPr lang="en-US" sz="5867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 HIỂU BÀI </a:t>
            </a:r>
          </a:p>
        </p:txBody>
      </p:sp>
      <p:sp>
        <p:nvSpPr>
          <p:cNvPr id="3" name="TextBox 6">
            <a:extLst>
              <a:ext uri="{FF2B5EF4-FFF2-40B4-BE49-F238E27FC236}">
                <a16:creationId xmlns:a16="http://schemas.microsoft.com/office/drawing/2014/main" xmlns="" id="{C0508FB7-C6C7-41A3-B743-5AE75B5CC2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308" y="1493878"/>
            <a:ext cx="11785600" cy="868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just" defTabSz="1276319">
              <a:lnSpc>
                <a:spcPct val="114000"/>
              </a:lnSpc>
              <a:defRPr/>
            </a:pPr>
            <a:r>
              <a:rPr lang="en-US" sz="4800" b="0" dirty="0">
                <a:solidFill>
                  <a:srgbClr val="0033CC"/>
                </a:solidFill>
                <a:latin typeface="Times New Roman" pitchFamily="18" charset="0"/>
                <a:cs typeface="Times New Roman" panose="02020603050405020304" pitchFamily="18" charset="0"/>
              </a:rPr>
              <a:t>- </a:t>
            </a:r>
            <a:r>
              <a:rPr lang="en-US" sz="4800" b="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800" b="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vua đã nghĩ ra kế gì để tìm người tài 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E37635E-CE5D-44EB-9CE1-FCF381A91361}"/>
              </a:ext>
            </a:extLst>
          </p:cNvPr>
          <p:cNvSpPr/>
          <p:nvPr/>
        </p:nvSpPr>
        <p:spPr>
          <a:xfrm>
            <a:off x="145638" y="2540744"/>
            <a:ext cx="11900724" cy="1776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377">
              <a:lnSpc>
                <a:spcPct val="114000"/>
              </a:lnSpc>
            </a:pPr>
            <a:r>
              <a:rPr lang="en-US" altLang="en-US" sz="48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 vua lệnh cho mỗi vùng phải nộp một con gà trống biết đẻ trứng.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1BCC6B2-70BC-4F04-9384-DA405AAB07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200" y="4495936"/>
            <a:ext cx="117856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just" defTabSz="1276319">
              <a:defRPr/>
            </a:pPr>
            <a:r>
              <a:rPr lang="en-US" sz="4800" b="0" dirty="0">
                <a:solidFill>
                  <a:srgbClr val="0033CC"/>
                </a:solidFill>
                <a:latin typeface="Times New Roman" pitchFamily="18" charset="0"/>
                <a:cs typeface="Times New Roman" panose="02020603050405020304" pitchFamily="18" charset="0"/>
              </a:rPr>
              <a:t>- </a:t>
            </a:r>
            <a:r>
              <a:rPr lang="en-US" sz="4800" b="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4800" b="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4800" b="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800" b="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4800" b="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800" b="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4800" b="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800" b="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800" b="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800" b="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800" b="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4800" b="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b="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800" b="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4800" b="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57E4D09-C0C9-49AC-BD28-9FA2B5DAD5A3}"/>
              </a:ext>
            </a:extLst>
          </p:cNvPr>
          <p:cNvSpPr txBox="1"/>
          <p:nvPr/>
        </p:nvSpPr>
        <p:spPr>
          <a:xfrm>
            <a:off x="2001270" y="951421"/>
            <a:ext cx="7795724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thầm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hỏi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  <a:p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090679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957D5FE-3F45-429C-8890-288B3B771C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405274"/>
            <a:ext cx="117856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just" defTabSz="1276319">
              <a:defRPr/>
            </a:pPr>
            <a:r>
              <a:rPr lang="en-US" sz="4800" dirty="0">
                <a:solidFill>
                  <a:srgbClr val="0033CC"/>
                </a:solidFill>
                <a:latin typeface="Times New Roman" pitchFamily="18" charset="0"/>
                <a:cs typeface="Times New Roman" panose="02020603050405020304" pitchFamily="18" charset="0"/>
              </a:rPr>
              <a:t>- </a:t>
            </a:r>
            <a:r>
              <a:rPr lang="en-US" sz="4800" b="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4800" b="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sao dân làng lo sợ khi nghe lệnh của nhà vua 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BAF0EE1-B467-4BB8-889B-7BBFC3426D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99608"/>
            <a:ext cx="117856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just" defTabSz="1276319">
              <a:defRPr/>
            </a:pPr>
            <a:r>
              <a:rPr lang="en-US" sz="4800" dirty="0">
                <a:solidFill>
                  <a:srgbClr val="0033CC"/>
                </a:solidFill>
                <a:latin typeface="Times New Roman" pitchFamily="18" charset="0"/>
                <a:cs typeface="Times New Roman" panose="02020603050405020304" pitchFamily="18" charset="0"/>
              </a:rPr>
              <a:t>- </a:t>
            </a:r>
            <a:r>
              <a:rPr lang="en-US" sz="4800" b="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4800" b="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4800" b="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800" b="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4800" b="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800" b="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4800" b="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800" b="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800" b="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800" b="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800" b="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4800" b="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b="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800" b="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4800" b="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B1E8703-E0F4-4499-BEED-1D8CD6A6E861}"/>
              </a:ext>
            </a:extLst>
          </p:cNvPr>
          <p:cNvSpPr/>
          <p:nvPr/>
        </p:nvSpPr>
        <p:spPr>
          <a:xfrm>
            <a:off x="145638" y="2569268"/>
            <a:ext cx="11900724" cy="1710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377">
              <a:lnSpc>
                <a:spcPct val="114000"/>
              </a:lnSpc>
            </a:pPr>
            <a:r>
              <a:rPr lang="en-US" altLang="en-US" sz="48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alt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alt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 </a:t>
            </a:r>
            <a:r>
              <a:rPr lang="en-US" alt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sợ</a:t>
            </a:r>
            <a:r>
              <a:rPr lang="en-US" alt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alt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alt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Box 6">
            <a:extLst>
              <a:ext uri="{FF2B5EF4-FFF2-40B4-BE49-F238E27FC236}">
                <a16:creationId xmlns:a16="http://schemas.microsoft.com/office/drawing/2014/main" xmlns="" id="{C282EECC-0150-4643-B5AC-6CD6B2ECCF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638" y="-188259"/>
            <a:ext cx="11785600" cy="1284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defTabSz="914377" eaLnBrk="1" hangingPunct="1">
              <a:lnSpc>
                <a:spcPct val="150000"/>
              </a:lnSpc>
            </a:pPr>
            <a:r>
              <a:rPr lang="en-US" sz="5867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 HIỂU BÀI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A1077C9-0719-440D-AC5B-5400495E5208}"/>
              </a:ext>
            </a:extLst>
          </p:cNvPr>
          <p:cNvSpPr/>
          <p:nvPr/>
        </p:nvSpPr>
        <p:spPr>
          <a:xfrm>
            <a:off x="291276" y="5737517"/>
            <a:ext cx="11900724" cy="8681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377">
              <a:lnSpc>
                <a:spcPct val="114000"/>
              </a:lnSpc>
            </a:pPr>
            <a:r>
              <a:rPr lang="en-US" altLang="en-US" sz="4800" b="1" dirty="0" err="1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alt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alt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đẻ</a:t>
            </a:r>
            <a:r>
              <a:rPr lang="en-US" alt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alt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29190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96273F4-10AE-4CB0-8152-34617845B9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638" y="4454570"/>
            <a:ext cx="1204636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just" defTabSz="1276319">
              <a:defRPr/>
            </a:pPr>
            <a:r>
              <a:rPr lang="en-US" sz="4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800" b="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en-US" sz="4800" b="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4800" b="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800" b="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800" b="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4800" b="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b="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4800" b="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800" b="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800" b="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800" b="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800" b="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800" b="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800" b="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4800" b="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4800" b="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4800" b="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b="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800" b="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4800" b="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800" b="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4800" b="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4800" b="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BCCBA50-4421-4B66-8046-19045DF549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638" y="1200755"/>
            <a:ext cx="117856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just" defTabSz="1276319">
              <a:defRPr/>
            </a:pPr>
            <a:r>
              <a:rPr lang="en-US" sz="4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800" b="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4800" b="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sz="4800" b="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 </a:t>
            </a:r>
            <a:r>
              <a:rPr lang="en-US" sz="4800" b="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sợ</a:t>
            </a:r>
            <a:r>
              <a:rPr lang="en-US" sz="4800" b="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b="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4800" b="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4800" b="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b="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4800" b="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800" b="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800" b="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800" b="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800" b="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800" b="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4800" b="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800" b="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4800" b="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xmlns="" id="{E58906F4-E0FB-4F98-AAFB-C10C5FC705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638" y="-360418"/>
            <a:ext cx="11785600" cy="1446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defTabSz="914377" eaLnBrk="1" hangingPunct="1">
              <a:lnSpc>
                <a:spcPct val="150000"/>
              </a:lnSpc>
            </a:pPr>
            <a:r>
              <a:rPr lang="en-US" sz="5867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 HIỂU BÀI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AD3DE055-0472-465A-9BA1-F345F12B1AAF}"/>
              </a:ext>
            </a:extLst>
          </p:cNvPr>
          <p:cNvSpPr/>
          <p:nvPr/>
        </p:nvSpPr>
        <p:spPr>
          <a:xfrm>
            <a:off x="291276" y="2713790"/>
            <a:ext cx="11900724" cy="1710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377">
              <a:lnSpc>
                <a:spcPct val="114000"/>
              </a:lnSpc>
            </a:pPr>
            <a:r>
              <a:rPr lang="en-US" altLang="en-US" sz="4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alt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alt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alt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alt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kêu</a:t>
            </a:r>
            <a:r>
              <a:rPr lang="en-US" alt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khóc</a:t>
            </a:r>
            <a:r>
              <a:rPr lang="en-US" alt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om </a:t>
            </a:r>
            <a:r>
              <a:rPr lang="en-US" alt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sòm</a:t>
            </a:r>
            <a:r>
              <a:rPr lang="en-US" alt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0BDE1C6-A7A2-41DE-99A2-9FC696CC74B0}"/>
              </a:ext>
            </a:extLst>
          </p:cNvPr>
          <p:cNvSpPr txBox="1"/>
          <p:nvPr/>
        </p:nvSpPr>
        <p:spPr>
          <a:xfrm>
            <a:off x="2176760" y="754616"/>
            <a:ext cx="7795724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thầm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hỏi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12676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203200" y="0"/>
            <a:ext cx="11785600" cy="1446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defTabSz="914377" eaLnBrk="1" hangingPunct="1">
              <a:lnSpc>
                <a:spcPct val="150000"/>
              </a:lnSpc>
            </a:pPr>
            <a:r>
              <a:rPr lang="en-US" sz="5867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 HIỂU BÀI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0EF2B95-FADB-43F3-ACCB-2F90780987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200" y="1264347"/>
            <a:ext cx="117856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just" defTabSz="1276319">
              <a:defRPr/>
            </a:pPr>
            <a:r>
              <a:rPr lang="en-US" sz="4267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400" b="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en-US" sz="4400" b="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4400" b="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400" b="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400" b="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4400" b="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b="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4400" b="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400" b="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400" b="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400" b="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400" b="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400" b="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400" b="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4400" b="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4400" b="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4400" b="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b="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400" b="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4400" b="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b="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4400" b="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4400" b="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4267" b="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D924EA9E-748A-483A-A3BC-1D09479CD766}"/>
              </a:ext>
            </a:extLst>
          </p:cNvPr>
          <p:cNvSpPr/>
          <p:nvPr/>
        </p:nvSpPr>
        <p:spPr>
          <a:xfrm>
            <a:off x="203201" y="2757064"/>
            <a:ext cx="11900724" cy="15306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377">
              <a:lnSpc>
                <a:spcPct val="114000"/>
              </a:lnSpc>
            </a:pPr>
            <a:r>
              <a:rPr lang="en-US" altLang="en-US" sz="4267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4267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67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4267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4267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altLang="en-US" sz="426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67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426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67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426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67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426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67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khiến</a:t>
            </a:r>
            <a:r>
              <a:rPr lang="en-US" altLang="en-US" sz="426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67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altLang="en-US" sz="426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67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426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67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426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67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en-US" sz="426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67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altLang="en-US" sz="426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67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altLang="en-US" sz="426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altLang="en-US" sz="4267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altLang="en-US" sz="426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67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altLang="en-US" sz="426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67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đẻ</a:t>
            </a:r>
            <a:r>
              <a:rPr lang="en-US" altLang="en-US" sz="426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67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426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67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426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66FE51B-A83C-4B72-A4A9-825358660737}"/>
              </a:ext>
            </a:extLst>
          </p:cNvPr>
          <p:cNvSpPr txBox="1"/>
          <p:nvPr/>
        </p:nvSpPr>
        <p:spPr>
          <a:xfrm>
            <a:off x="88075" y="4147104"/>
            <a:ext cx="11785600" cy="140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1276319">
              <a:defRPr/>
            </a:pPr>
            <a:r>
              <a:rPr lang="en-US" sz="4267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267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4267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4267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267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4267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267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267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4267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4267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267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4267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4267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4267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4267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4267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A444D6C0-0A22-41C2-8775-5022D17C8A63}"/>
              </a:ext>
            </a:extLst>
          </p:cNvPr>
          <p:cNvSpPr/>
          <p:nvPr/>
        </p:nvSpPr>
        <p:spPr>
          <a:xfrm>
            <a:off x="30513" y="5327325"/>
            <a:ext cx="11900724" cy="15306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377">
              <a:lnSpc>
                <a:spcPct val="114000"/>
              </a:lnSpc>
            </a:pPr>
            <a:r>
              <a:rPr lang="en-US" altLang="en-US" sz="4267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4267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67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4267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4267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altLang="en-US" sz="426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67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altLang="en-US" sz="426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67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quát</a:t>
            </a:r>
            <a:r>
              <a:rPr lang="en-US" altLang="en-US" sz="426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67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altLang="en-US" sz="426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67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426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67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426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67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426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67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altLang="en-US" sz="426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67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altLang="en-US" sz="426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67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altLang="en-US" sz="426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67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426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67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altLang="en-US" sz="426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67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sz="426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67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426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67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426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67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sz="426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67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sz="426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67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đẻ</a:t>
            </a:r>
            <a:r>
              <a:rPr lang="en-US" altLang="en-US" sz="426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267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426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7310719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FE36EDB-3B0F-4ECE-9C27-99E9DE4A5CD4}"/>
              </a:ext>
            </a:extLst>
          </p:cNvPr>
          <p:cNvSpPr txBox="1"/>
          <p:nvPr/>
        </p:nvSpPr>
        <p:spPr>
          <a:xfrm>
            <a:off x="545684" y="794937"/>
            <a:ext cx="117856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1276319">
              <a:defRPr/>
            </a:pPr>
            <a:r>
              <a:rPr lang="en-US" sz="4400" dirty="0">
                <a:solidFill>
                  <a:srgbClr val="0033CC"/>
                </a:solidFill>
                <a:latin typeface="Times New Roman" pitchFamily="18" charset="0"/>
                <a:cs typeface="Times New Roman" panose="02020603050405020304" pitchFamily="18" charset="0"/>
              </a:rPr>
              <a:t>- </a:t>
            </a:r>
            <a:r>
              <a:rPr lang="en-US" sz="44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4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4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tĩnh</a:t>
            </a:r>
            <a:r>
              <a:rPr lang="en-US" sz="4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4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4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44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4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TextBox 6">
            <a:extLst>
              <a:ext uri="{FF2B5EF4-FFF2-40B4-BE49-F238E27FC236}">
                <a16:creationId xmlns:a16="http://schemas.microsoft.com/office/drawing/2014/main" xmlns="" id="{EAB84C60-F296-46FA-AF52-4DB5C4E89C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200" y="-326211"/>
            <a:ext cx="11785600" cy="1284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defTabSz="914377" eaLnBrk="1" hangingPunct="1">
              <a:lnSpc>
                <a:spcPct val="150000"/>
              </a:lnSpc>
            </a:pPr>
            <a:r>
              <a:rPr lang="en-US" sz="5867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 HIỂU BÀI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2F3CDCB-77AD-4753-AD37-D046BAF5CC4B}"/>
              </a:ext>
            </a:extLst>
          </p:cNvPr>
          <p:cNvSpPr/>
          <p:nvPr/>
        </p:nvSpPr>
        <p:spPr>
          <a:xfrm>
            <a:off x="151992" y="3634757"/>
            <a:ext cx="11900724" cy="2844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377">
              <a:lnSpc>
                <a:spcPct val="114000"/>
              </a:lnSpc>
            </a:pPr>
            <a:r>
              <a:rPr lang="en-US" altLang="en-US" sz="4000" b="1" dirty="0">
                <a:latin typeface="Times New Roman" pitchFamily="18" charset="0"/>
                <a:cs typeface="Times New Roman" panose="02020603050405020304" pitchFamily="18" charset="0"/>
              </a:rPr>
              <a:t>Qua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alt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buộc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alt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alt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đẻ</a:t>
            </a:r>
            <a:r>
              <a:rPr lang="en-US" alt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alt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 defTabSz="914377">
              <a:lnSpc>
                <a:spcPct val="114000"/>
              </a:lnSpc>
            </a:pPr>
            <a:r>
              <a:rPr lang="en-US" alt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alt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đẻ</a:t>
            </a:r>
            <a:r>
              <a:rPr lang="en-US" alt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alt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alt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alt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đẻ</a:t>
            </a:r>
            <a:r>
              <a:rPr lang="en-US" alt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alt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9960B96-3F8C-4F0A-AA7C-A160986B8318}"/>
              </a:ext>
            </a:extLst>
          </p:cNvPr>
          <p:cNvSpPr/>
          <p:nvPr/>
        </p:nvSpPr>
        <p:spPr>
          <a:xfrm>
            <a:off x="291276" y="1511871"/>
            <a:ext cx="11900724" cy="2347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377">
              <a:lnSpc>
                <a:spcPct val="114000"/>
              </a:lnSpc>
            </a:pPr>
            <a:r>
              <a:rPr lang="en-US" altLang="en-US" sz="4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alt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alt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ngài</a:t>
            </a:r>
            <a:r>
              <a:rPr lang="en-US" alt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alt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alt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nộp</a:t>
            </a:r>
            <a:r>
              <a:rPr lang="en-US" alt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alt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alt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đẻ</a:t>
            </a:r>
            <a:r>
              <a:rPr lang="en-US" alt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alt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xmlns="" id="{269460F5-A7D7-43ED-B231-16BADD9A1914}"/>
              </a:ext>
            </a:extLst>
          </p:cNvPr>
          <p:cNvSpPr/>
          <p:nvPr/>
        </p:nvSpPr>
        <p:spPr>
          <a:xfrm>
            <a:off x="5144654" y="6063442"/>
            <a:ext cx="609600" cy="1662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295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203200" y="-201187"/>
            <a:ext cx="11785600" cy="1284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defTabSz="914377" eaLnBrk="1" hangingPunct="1">
              <a:lnSpc>
                <a:spcPct val="150000"/>
              </a:lnSpc>
            </a:pPr>
            <a:r>
              <a:rPr lang="en-US" sz="5867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 HIỂU BÀI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D924EA9E-748A-483A-A3BC-1D09479CD766}"/>
              </a:ext>
            </a:extLst>
          </p:cNvPr>
          <p:cNvSpPr/>
          <p:nvPr/>
        </p:nvSpPr>
        <p:spPr>
          <a:xfrm>
            <a:off x="145637" y="3068202"/>
            <a:ext cx="11900724" cy="2618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377">
              <a:lnSpc>
                <a:spcPct val="114000"/>
              </a:lnSpc>
            </a:pPr>
            <a:r>
              <a:rPr lang="en-US" altLang="en-US" sz="4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alt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</a:t>
            </a:r>
            <a:r>
              <a:rPr lang="en-US" alt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alt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tâu</a:t>
            </a:r>
            <a:r>
              <a:rPr lang="en-US" alt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alt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alt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alt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alt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alt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khâu</a:t>
            </a:r>
            <a:r>
              <a:rPr lang="en-US" alt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alt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alt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alt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xẻ</a:t>
            </a:r>
            <a:r>
              <a:rPr lang="en-US" alt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alt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alt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66FE51B-A83C-4B72-A4A9-825358660737}"/>
              </a:ext>
            </a:extLst>
          </p:cNvPr>
          <p:cNvSpPr txBox="1"/>
          <p:nvPr/>
        </p:nvSpPr>
        <p:spPr>
          <a:xfrm>
            <a:off x="203199" y="1426545"/>
            <a:ext cx="117856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1276319">
              <a:defRPr/>
            </a:pPr>
            <a:r>
              <a:rPr lang="en-US" sz="4800" dirty="0" err="1">
                <a:solidFill>
                  <a:srgbClr val="0033CC"/>
                </a:solidFill>
                <a:latin typeface="Times New Roman" pitchFamily="18" charset="0"/>
                <a:cs typeface="Times New Roman" panose="02020603050405020304" pitchFamily="18" charset="0"/>
              </a:rPr>
              <a:t>Trong</a:t>
            </a:r>
            <a:r>
              <a:rPr lang="en-US" sz="4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4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4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4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4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4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4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4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4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4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4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4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4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4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FF3621B-974A-4D3C-BF76-19FA8C28540C}"/>
              </a:ext>
            </a:extLst>
          </p:cNvPr>
          <p:cNvSpPr txBox="1"/>
          <p:nvPr/>
        </p:nvSpPr>
        <p:spPr>
          <a:xfrm>
            <a:off x="2417749" y="884260"/>
            <a:ext cx="7795724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thầm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hỏi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  <a:p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931458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BB28BA3-588D-488E-8A17-69092418F9D4}"/>
              </a:ext>
            </a:extLst>
          </p:cNvPr>
          <p:cNvSpPr txBox="1"/>
          <p:nvPr/>
        </p:nvSpPr>
        <p:spPr>
          <a:xfrm>
            <a:off x="203200" y="1023133"/>
            <a:ext cx="117856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1276319">
              <a:defRPr/>
            </a:pPr>
            <a:r>
              <a:rPr lang="en-US" sz="4800" dirty="0">
                <a:solidFill>
                  <a:srgbClr val="0033CC"/>
                </a:solidFill>
                <a:latin typeface="Times New Roman" pitchFamily="18" charset="0"/>
                <a:cs typeface="Times New Roman" panose="02020603050405020304" pitchFamily="18" charset="0"/>
              </a:rPr>
              <a:t>- </a:t>
            </a:r>
            <a:r>
              <a:rPr lang="en-US" sz="4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4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sz="4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4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4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TextBox 6">
            <a:extLst>
              <a:ext uri="{FF2B5EF4-FFF2-40B4-BE49-F238E27FC236}">
                <a16:creationId xmlns:a16="http://schemas.microsoft.com/office/drawing/2014/main" xmlns="" id="{62B263A5-8C7D-4466-BD05-4B11477DC2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200" y="-201187"/>
            <a:ext cx="11785600" cy="1284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defTabSz="914377" eaLnBrk="1" hangingPunct="1">
              <a:lnSpc>
                <a:spcPct val="150000"/>
              </a:lnSpc>
            </a:pPr>
            <a:r>
              <a:rPr lang="en-US" sz="5867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 HIỂU BÀI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26C1918C-DDA7-4ABA-82E0-7B067C97CE19}"/>
              </a:ext>
            </a:extLst>
          </p:cNvPr>
          <p:cNvSpPr/>
          <p:nvPr/>
        </p:nvSpPr>
        <p:spPr>
          <a:xfrm>
            <a:off x="88076" y="2592793"/>
            <a:ext cx="11900724" cy="8681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377">
              <a:lnSpc>
                <a:spcPct val="114000"/>
              </a:lnSpc>
            </a:pPr>
            <a:r>
              <a:rPr lang="en-US" altLang="en-US" sz="4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4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4BE7EDC-F8FD-43A0-8C20-E9D7EFBD2013}"/>
              </a:ext>
            </a:extLst>
          </p:cNvPr>
          <p:cNvSpPr txBox="1"/>
          <p:nvPr/>
        </p:nvSpPr>
        <p:spPr>
          <a:xfrm>
            <a:off x="145638" y="3460979"/>
            <a:ext cx="117856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1276319">
              <a:defRPr/>
            </a:pPr>
            <a:r>
              <a:rPr lang="en-US" sz="4800" dirty="0">
                <a:solidFill>
                  <a:srgbClr val="0033CC"/>
                </a:solidFill>
                <a:latin typeface="Times New Roman" pitchFamily="18" charset="0"/>
                <a:cs typeface="Times New Roman" panose="02020603050405020304" pitchFamily="18" charset="0"/>
              </a:rPr>
              <a:t>- </a:t>
            </a:r>
            <a:r>
              <a:rPr lang="en-US" sz="4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4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4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4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tâu</a:t>
            </a:r>
            <a:r>
              <a:rPr lang="en-US" sz="4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4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4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D3A2FD0C-2D17-4823-A961-C540A9AC9599}"/>
              </a:ext>
            </a:extLst>
          </p:cNvPr>
          <p:cNvSpPr/>
          <p:nvPr/>
        </p:nvSpPr>
        <p:spPr>
          <a:xfrm>
            <a:off x="291276" y="5102910"/>
            <a:ext cx="11900724" cy="1710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377">
              <a:lnSpc>
                <a:spcPct val="114000"/>
              </a:lnSpc>
            </a:pPr>
            <a:r>
              <a:rPr lang="en-US" altLang="en-US" sz="4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alt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alt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alt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mâm</a:t>
            </a:r>
            <a:r>
              <a:rPr lang="en-US" alt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cỗ</a:t>
            </a:r>
            <a:r>
              <a:rPr lang="en-US" alt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alt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4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5616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203200" y="0"/>
            <a:ext cx="11785600" cy="1284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defTabSz="914377" eaLnBrk="1" hangingPunct="1">
              <a:lnSpc>
                <a:spcPct val="150000"/>
              </a:lnSpc>
            </a:pPr>
            <a:r>
              <a:rPr lang="en-US" sz="5867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 HIỂU BÀI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D924EA9E-748A-483A-A3BC-1D09479CD766}"/>
              </a:ext>
            </a:extLst>
          </p:cNvPr>
          <p:cNvSpPr/>
          <p:nvPr/>
        </p:nvSpPr>
        <p:spPr>
          <a:xfrm>
            <a:off x="145638" y="4976621"/>
            <a:ext cx="11900724" cy="1710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377">
              <a:lnSpc>
                <a:spcPct val="114000"/>
              </a:lnSpc>
            </a:pPr>
            <a:r>
              <a:rPr lang="en-US" altLang="en-US" sz="4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nl-NL" alt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 Vua quyết định trọng thưởng cho cậu bé và gửi cậu vào trường học để thành tài.</a:t>
            </a:r>
            <a:endParaRPr lang="en-US" sz="15866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532634E-A71F-4C90-804B-631B76C4C4F2}"/>
              </a:ext>
            </a:extLst>
          </p:cNvPr>
          <p:cNvSpPr txBox="1"/>
          <p:nvPr/>
        </p:nvSpPr>
        <p:spPr>
          <a:xfrm>
            <a:off x="291276" y="1257135"/>
            <a:ext cx="117856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1276319">
              <a:defRPr/>
            </a:pPr>
            <a:r>
              <a:rPr lang="en-US" sz="4800" i="1" dirty="0">
                <a:latin typeface="Times New Roman" pitchFamily="18" charset="0"/>
                <a:cs typeface="Times New Roman" panose="02020603050405020304" pitchFamily="18" charset="0"/>
              </a:rPr>
              <a:t>Qua </a:t>
            </a:r>
            <a:r>
              <a:rPr lang="en-US" sz="4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4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4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4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r>
              <a:rPr lang="en-US" sz="4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4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4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khâu</a:t>
            </a:r>
            <a:r>
              <a:rPr lang="en-US" sz="4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4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sz="4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4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4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4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4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4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mâm</a:t>
            </a:r>
            <a:r>
              <a:rPr lang="en-US" sz="4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cỗ</a:t>
            </a:r>
            <a:r>
              <a:rPr lang="en-US" sz="4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6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xmlns="" id="{C7607A9E-40EC-4561-8F6C-6FB9FBE2BCA0}"/>
              </a:ext>
            </a:extLst>
          </p:cNvPr>
          <p:cNvSpPr/>
          <p:nvPr/>
        </p:nvSpPr>
        <p:spPr>
          <a:xfrm>
            <a:off x="6483928" y="2344432"/>
            <a:ext cx="526473" cy="32327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673E56D-F906-49F8-8863-E7D955760821}"/>
              </a:ext>
            </a:extLst>
          </p:cNvPr>
          <p:cNvSpPr txBox="1"/>
          <p:nvPr/>
        </p:nvSpPr>
        <p:spPr>
          <a:xfrm>
            <a:off x="115124" y="3546396"/>
            <a:ext cx="117856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1276319">
              <a:defRPr/>
            </a:pPr>
            <a:r>
              <a:rPr lang="en-US" sz="4800" b="1" dirty="0">
                <a:solidFill>
                  <a:srgbClr val="0033CC"/>
                </a:solidFill>
                <a:latin typeface="Times New Roman" pitchFamily="18" charset="0"/>
                <a:cs typeface="Times New Roman" panose="02020603050405020304" pitchFamily="18" charset="0"/>
              </a:rPr>
              <a:t>- </a:t>
            </a:r>
            <a:r>
              <a:rPr lang="en-US" sz="4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 </a:t>
            </a:r>
            <a:r>
              <a:rPr lang="en-US" sz="4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4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4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4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4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4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4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4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64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549427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NEC 01\Documents\hình nền pp\hq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282" y="-609600"/>
            <a:ext cx="10605247" cy="807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7600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9E3BFA8-7745-4092-8E1B-F5E8678F3599}"/>
              </a:ext>
            </a:extLst>
          </p:cNvPr>
          <p:cNvSpPr txBox="1"/>
          <p:nvPr/>
        </p:nvSpPr>
        <p:spPr>
          <a:xfrm>
            <a:off x="1034472" y="1989401"/>
            <a:ext cx="117856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1276319">
              <a:defRPr/>
            </a:pPr>
            <a:r>
              <a:rPr lang="en-US" sz="4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4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4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4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4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8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.?</a:t>
            </a:r>
            <a:endParaRPr lang="en-US" sz="64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6C7F057C-B74F-4D53-8549-658CE342E9D0}"/>
              </a:ext>
            </a:extLst>
          </p:cNvPr>
          <p:cNvSpPr/>
          <p:nvPr/>
        </p:nvSpPr>
        <p:spPr>
          <a:xfrm>
            <a:off x="291276" y="2963365"/>
            <a:ext cx="11900724" cy="1776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377">
              <a:lnSpc>
                <a:spcPct val="114000"/>
              </a:lnSpc>
            </a:pPr>
            <a:r>
              <a:rPr lang="en-US" altLang="en-US" sz="4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nl-NL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 ngợi sự thông minh và tài trí của cậu bé.</a:t>
            </a:r>
            <a:endParaRPr lang="en-US" sz="15866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xmlns="" id="{001C9E0A-38FA-4977-96FC-42506A7D14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200" y="0"/>
            <a:ext cx="11785600" cy="1446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defTabSz="914377" eaLnBrk="1" hangingPunct="1">
              <a:lnSpc>
                <a:spcPct val="150000"/>
              </a:lnSpc>
            </a:pPr>
            <a:r>
              <a:rPr lang="en-US" sz="5867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 HIỂU BÀI</a:t>
            </a:r>
          </a:p>
        </p:txBody>
      </p:sp>
    </p:spTree>
    <p:extLst>
      <p:ext uri="{BB962C8B-B14F-4D97-AF65-F5344CB8AC3E}">
        <p14:creationId xmlns:p14="http://schemas.microsoft.com/office/powerpoint/2010/main" val="1408064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667003" y="2312265"/>
            <a:ext cx="78249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f-ZA" altLang="en-US" sz="4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Truyện muốn nói lên điều gì?</a:t>
            </a:r>
          </a:p>
        </p:txBody>
      </p:sp>
      <p:sp>
        <p:nvSpPr>
          <p:cNvPr id="3" name="Rectangle 2"/>
          <p:cNvSpPr/>
          <p:nvPr/>
        </p:nvSpPr>
        <p:spPr>
          <a:xfrm>
            <a:off x="203200" y="2266091"/>
            <a:ext cx="11798300" cy="258532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dung: </a:t>
            </a:r>
            <a:endParaRPr lang="en-US" sz="5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5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5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ngợi</a:t>
            </a:r>
            <a:r>
              <a:rPr lang="en-US" sz="5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sư</a:t>
            </a:r>
            <a:r>
              <a:rPr lang="en-US" sz="5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̣ </a:t>
            </a:r>
            <a:r>
              <a:rPr lang="en-US" sz="5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5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minh, </a:t>
            </a:r>
            <a:r>
              <a:rPr lang="en-US" sz="5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tài</a:t>
            </a:r>
            <a:r>
              <a:rPr lang="en-US" sz="5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trí </a:t>
            </a:r>
            <a:r>
              <a:rPr lang="en-US" sz="5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của</a:t>
            </a:r>
            <a:r>
              <a:rPr lang="en-US" sz="5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một</a:t>
            </a:r>
            <a:r>
              <a:rPr lang="en-US" sz="5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cậu</a:t>
            </a:r>
            <a:r>
              <a:rPr lang="en-US" sz="5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bé.</a:t>
            </a:r>
          </a:p>
        </p:txBody>
      </p:sp>
    </p:spTree>
    <p:extLst>
      <p:ext uri="{BB962C8B-B14F-4D97-AF65-F5344CB8AC3E}">
        <p14:creationId xmlns:p14="http://schemas.microsoft.com/office/powerpoint/2010/main" val="2441725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6"/>
          <p:cNvSpPr txBox="1">
            <a:spLocks noChangeArrowheads="1"/>
          </p:cNvSpPr>
          <p:nvPr/>
        </p:nvSpPr>
        <p:spPr bwMode="auto">
          <a:xfrm>
            <a:off x="172912" y="89725"/>
            <a:ext cx="11785600" cy="3708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defTabSz="914377" eaLnBrk="1" hangingPunct="1">
              <a:lnSpc>
                <a:spcPct val="150000"/>
              </a:lnSpc>
            </a:pPr>
            <a:r>
              <a:rPr lang="en-US" sz="4267" b="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4267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b="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4267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b="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4267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b="0" dirty="0" smtClean="0"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en-US" sz="4267" b="0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4267" b="0" dirty="0">
                <a:latin typeface="Times New Roman" pitchFamily="18" charset="0"/>
                <a:cs typeface="Times New Roman" pitchFamily="18" charset="0"/>
              </a:rPr>
              <a:t> 9 </a:t>
            </a:r>
            <a:r>
              <a:rPr lang="en-US" sz="4267" b="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4267" b="0" dirty="0">
                <a:latin typeface="Times New Roman" pitchFamily="18" charset="0"/>
                <a:cs typeface="Times New Roman" pitchFamily="18" charset="0"/>
              </a:rPr>
              <a:t> 2021</a:t>
            </a:r>
          </a:p>
          <a:p>
            <a:pPr algn="ctr" defTabSz="914377" eaLnBrk="1" hangingPunct="1">
              <a:lnSpc>
                <a:spcPct val="150000"/>
              </a:lnSpc>
            </a:pP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chuyện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  <a:p>
            <a:pPr algn="ctr" defTabSz="914377" eaLnBrk="1" hangingPunct="1">
              <a:lnSpc>
                <a:spcPct val="150000"/>
              </a:lnSpc>
            </a:pPr>
            <a:r>
              <a:rPr lang="en-US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6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1,2: Cậu</a:t>
            </a:r>
            <a:r>
              <a:rPr lang="en-US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 thông minh</a:t>
            </a:r>
          </a:p>
        </p:txBody>
      </p:sp>
      <p:sp>
        <p:nvSpPr>
          <p:cNvPr id="2" name="Rectangle 1"/>
          <p:cNvSpPr/>
          <p:nvPr/>
        </p:nvSpPr>
        <p:spPr>
          <a:xfrm>
            <a:off x="351692" y="4008513"/>
            <a:ext cx="1145344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dung: </a:t>
            </a:r>
            <a:r>
              <a:rPr lang="en-US" sz="4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4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ngợi</a:t>
            </a:r>
            <a:r>
              <a:rPr lang="en-US" sz="4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sư</a:t>
            </a:r>
            <a:r>
              <a:rPr lang="en-US" sz="4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̣ </a:t>
            </a:r>
            <a:r>
              <a:rPr lang="en-US" sz="4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4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minh, </a:t>
            </a:r>
            <a:r>
              <a:rPr lang="en-US" sz="4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tài</a:t>
            </a:r>
            <a:r>
              <a:rPr lang="en-US" sz="4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trí </a:t>
            </a:r>
            <a:r>
              <a:rPr lang="en-US" sz="4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của</a:t>
            </a:r>
            <a:r>
              <a:rPr lang="en-US" sz="4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một</a:t>
            </a:r>
            <a:r>
              <a:rPr lang="en-US" sz="4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cậu</a:t>
            </a:r>
            <a:r>
              <a:rPr lang="en-US" sz="4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bé.</a:t>
            </a:r>
            <a:endParaRPr lang="en-US" sz="4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5841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4"/>
          <p:cNvSpPr txBox="1">
            <a:spLocks noChangeArrowheads="1"/>
          </p:cNvSpPr>
          <p:nvPr/>
        </p:nvSpPr>
        <p:spPr bwMode="auto">
          <a:xfrm>
            <a:off x="4257701" y="218181"/>
            <a:ext cx="357341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200" b="1" dirty="0">
                <a:solidFill>
                  <a:srgbClr val="0070C0"/>
                </a:solidFill>
                <a:latin typeface="+mj-lt"/>
                <a:ea typeface="Verdana" pitchFamily="34" charset="0"/>
                <a:cs typeface="Arial" charset="0"/>
              </a:rPr>
              <a:t>LUYỆN ĐỌC LẠI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200" b="1" dirty="0">
                <a:solidFill>
                  <a:prstClr val="black"/>
                </a:solidFill>
                <a:latin typeface="+mj-lt"/>
                <a:ea typeface="Verdana" pitchFamily="34" charset="0"/>
                <a:cs typeface="Arial" charset="0"/>
              </a:rPr>
              <a:t>(đoạn 2)</a:t>
            </a:r>
            <a:endParaRPr lang="en-US" sz="3200" b="1" dirty="0">
              <a:solidFill>
                <a:prstClr val="black"/>
              </a:solidFill>
              <a:latin typeface="+mj-lt"/>
              <a:ea typeface="Verdana" pitchFamily="34" charset="0"/>
              <a:cs typeface="Arial" charset="0"/>
            </a:endParaRPr>
          </a:p>
        </p:txBody>
      </p:sp>
      <p:pic>
        <p:nvPicPr>
          <p:cNvPr id="6" name="Picture 2" descr="C:\Users\NEC 01\Documents\hình nền pp\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0267" y="1524005"/>
            <a:ext cx="4128293" cy="4038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96803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NEC 01\Documents\hình nền pp\hinh-1-tvl3-dd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231" y="1295400"/>
            <a:ext cx="9165771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524000" y="152413"/>
            <a:ext cx="1117245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				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Kê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chuyện</a:t>
            </a:r>
            <a:endParaRPr lang="en-US" sz="3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Dựa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vào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kê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lại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từng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đoạn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chuyện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Cậu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bé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minh</a:t>
            </a:r>
          </a:p>
        </p:txBody>
      </p:sp>
    </p:spTree>
    <p:extLst>
      <p:ext uri="{BB962C8B-B14F-4D97-AF65-F5344CB8AC3E}">
        <p14:creationId xmlns:p14="http://schemas.microsoft.com/office/powerpoint/2010/main" val="12830635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NEC 01\Documents\hình nền pp\Untitl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" y="533400"/>
            <a:ext cx="5969000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7333596" y="533400"/>
            <a:ext cx="3254829" cy="579120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>
              <a:buFontTx/>
              <a:buChar char="-"/>
            </a:pP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lính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làm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̀?</a:t>
            </a:r>
          </a:p>
          <a:p>
            <a:pPr marL="457200" indent="-457200">
              <a:buFontTx/>
              <a:buChar char="-"/>
            </a:pP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Lệnh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của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Đức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là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̀?</a:t>
            </a:r>
          </a:p>
          <a:p>
            <a:pPr marL="457200" indent="-457200">
              <a:buFontTx/>
              <a:buChar char="-"/>
            </a:pP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có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lệnh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của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làng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có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thái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̣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457200" indent="-457200">
              <a:buFontTx/>
              <a:buChar char="-"/>
            </a:pP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làng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lo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̣ có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mặt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làng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gặp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73580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NEC 01\Documents\hình nền pp\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533400"/>
            <a:ext cx="6362701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239000" y="533400"/>
            <a:ext cx="3352800" cy="579120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>
              <a:buFontTx/>
              <a:buChar char="-"/>
            </a:pPr>
            <a:r>
              <a:rPr lang="vi-VN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Cậu bé đã làm cách nào để vua thấy lệnh của ngài là vô lí?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Tx/>
              <a:buChar char="-"/>
            </a:pP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Thái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̣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của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Đức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thê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́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nào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điều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cậu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nói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559655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NEC 01\Documents\hình nền pp\tải xuống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228600"/>
            <a:ext cx="6121400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086600" y="600745"/>
            <a:ext cx="3352800" cy="5649686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>
              <a:buFontTx/>
              <a:buChar char="-"/>
            </a:pP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Lần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tài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Đức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cầu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cậu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bé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làm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Tx/>
              <a:buChar char="-"/>
            </a:pP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Cậu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bé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cầu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sứ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điều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Tx/>
              <a:buChar char="-"/>
            </a:pP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Đức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quyết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định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thê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́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nào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lần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tài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81972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NEC 01\Documents\hình nền pp\Untitl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4993" y="713945"/>
            <a:ext cx="4724401" cy="546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NEC 01\Documents\hình nền pp\maxresdefaul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1" y="679785"/>
            <a:ext cx="4742793" cy="5498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NEC 01\Documents\hình nền pp\tải xuống 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4993" y="713945"/>
            <a:ext cx="4724400" cy="5498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1734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667003" y="381000"/>
            <a:ext cx="78249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4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Em có cảm nghĩ gì về cậu bé trong câu truyện</a:t>
            </a:r>
            <a:r>
              <a:rPr lang="af-ZA" altLang="en-US" sz="4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471" y="470512"/>
            <a:ext cx="1014255" cy="139065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438403" y="2971807"/>
            <a:ext cx="7866987" cy="76944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vi-VN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Cậu bé thật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minh,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tài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trí</a:t>
            </a:r>
            <a:r>
              <a:rPr lang="vi-VN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203" y="5019901"/>
            <a:ext cx="1652745" cy="1720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648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6"/>
          <p:cNvSpPr txBox="1">
            <a:spLocks noChangeArrowheads="1"/>
          </p:cNvSpPr>
          <p:nvPr/>
        </p:nvSpPr>
        <p:spPr bwMode="auto">
          <a:xfrm>
            <a:off x="172912" y="89725"/>
            <a:ext cx="11785600" cy="3708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defTabSz="914377" eaLnBrk="1" hangingPunct="1">
              <a:lnSpc>
                <a:spcPct val="150000"/>
              </a:lnSpc>
            </a:pPr>
            <a:r>
              <a:rPr lang="en-US" sz="4267" b="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4267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b="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4267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b="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4267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b="0" dirty="0" smtClean="0"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en-US" sz="4267" b="0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4267" b="0" dirty="0">
                <a:latin typeface="Times New Roman" pitchFamily="18" charset="0"/>
                <a:cs typeface="Times New Roman" pitchFamily="18" charset="0"/>
              </a:rPr>
              <a:t> 9 </a:t>
            </a:r>
            <a:r>
              <a:rPr lang="en-US" sz="4267" b="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4267" b="0" dirty="0">
                <a:latin typeface="Times New Roman" pitchFamily="18" charset="0"/>
                <a:cs typeface="Times New Roman" pitchFamily="18" charset="0"/>
              </a:rPr>
              <a:t> 2021</a:t>
            </a:r>
          </a:p>
          <a:p>
            <a:pPr algn="ctr" defTabSz="914377" eaLnBrk="1" hangingPunct="1">
              <a:lnSpc>
                <a:spcPct val="150000"/>
              </a:lnSpc>
            </a:pP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chuyện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  <a:p>
            <a:pPr algn="ctr" defTabSz="914377" eaLnBrk="1" hangingPunct="1">
              <a:lnSpc>
                <a:spcPct val="150000"/>
              </a:lnSpc>
            </a:pPr>
            <a:r>
              <a:rPr lang="en-US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6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1,2: Cậu</a:t>
            </a:r>
            <a:r>
              <a:rPr lang="en-US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 thông minh</a:t>
            </a:r>
          </a:p>
        </p:txBody>
      </p:sp>
    </p:spTree>
    <p:extLst>
      <p:ext uri="{BB962C8B-B14F-4D97-AF65-F5344CB8AC3E}">
        <p14:creationId xmlns:p14="http://schemas.microsoft.com/office/powerpoint/2010/main" val="388983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667003" y="381000"/>
            <a:ext cx="78249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4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Em có cảm nghĩ gì về Đức Vua trong câu truyện</a:t>
            </a:r>
            <a:r>
              <a:rPr lang="af-ZA" altLang="en-US" sz="4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471" y="470512"/>
            <a:ext cx="1014255" cy="139065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438403" y="2057401"/>
            <a:ext cx="7866987" cy="280076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Đức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chuyện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là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một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tốt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biết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trọng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dụng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người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tài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nghi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̃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cách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đê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tìm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được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người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tài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203" y="5019901"/>
            <a:ext cx="1652745" cy="1720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669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3747985" y="1042571"/>
            <a:ext cx="507703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4800" b="1" dirty="0">
                <a:solidFill>
                  <a:srgbClr val="0070C0"/>
                </a:solidFill>
                <a:latin typeface="Times New Roman" panose="02020603050405020304" pitchFamily="18" charset="0"/>
                <a:ea typeface="Verdana" pitchFamily="34" charset="0"/>
                <a:cs typeface="Arial" charset="0"/>
              </a:rPr>
              <a:t>Nhận xét – Dặn dò</a:t>
            </a:r>
          </a:p>
        </p:txBody>
      </p:sp>
      <p:sp>
        <p:nvSpPr>
          <p:cNvPr id="2" name="Rectangle 1"/>
          <p:cNvSpPr/>
          <p:nvPr/>
        </p:nvSpPr>
        <p:spPr>
          <a:xfrm>
            <a:off x="1979639" y="1981200"/>
            <a:ext cx="8305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vi-VN" sz="4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nl-NL" sz="4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ề nhà đọc bài, kể lại câu chuyện cho người thân và chuẩn bị bài: “Hai bàn tay em”.</a:t>
            </a:r>
            <a:endParaRPr lang="vi-VN" sz="4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78846">
            <a:off x="9560850" y="4001642"/>
            <a:ext cx="7620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114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WhitecornerFlower">
            <a:extLst>
              <a:ext uri="{FF2B5EF4-FFF2-40B4-BE49-F238E27FC236}">
                <a16:creationId xmlns:a16="http://schemas.microsoft.com/office/drawing/2014/main" xmlns="" id="{C8FF228A-CC71-4504-BFD4-E9D3C65EF3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0013" y="1"/>
            <a:ext cx="3117987" cy="2030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WordArt 8">
            <a:extLst>
              <a:ext uri="{FF2B5EF4-FFF2-40B4-BE49-F238E27FC236}">
                <a16:creationId xmlns:a16="http://schemas.microsoft.com/office/drawing/2014/main" xmlns="" id="{C547CD48-EC99-4811-A314-E4B4FD64079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514600" y="1452794"/>
            <a:ext cx="7543800" cy="1736725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 defTabSz="457200"/>
            <a:r>
              <a:rPr lang="en-US" sz="5400" b="1" i="1" kern="10" dirty="0" err="1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5400" b="1" i="1" kern="10" dirty="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5400" b="1" i="1" kern="10" dirty="0" err="1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5400" b="1" i="1" kern="10" dirty="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kern="10" dirty="0" err="1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5400" b="1" i="1" kern="10" dirty="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kern="10" dirty="0" err="1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5400" b="1" i="1" kern="10" dirty="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kern="10" dirty="0" err="1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endParaRPr lang="en-US" sz="5400" b="1" i="1" kern="10" dirty="0">
              <a:ln w="9525">
                <a:solidFill>
                  <a:srgbClr val="FFFF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WordArt 7">
            <a:extLst>
              <a:ext uri="{FF2B5EF4-FFF2-40B4-BE49-F238E27FC236}">
                <a16:creationId xmlns:a16="http://schemas.microsoft.com/office/drawing/2014/main" xmlns="" id="{8B854437-694B-41EB-B6D3-C5E86D51259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111347" y="4592198"/>
            <a:ext cx="5638800" cy="1600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519985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 defTabSz="457200"/>
            <a:r>
              <a:rPr lang="en-US" sz="6000" b="1" i="1" kern="10" dirty="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6000" b="1" i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i="1" kern="10" dirty="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6000" b="1" i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i="1" kern="10" dirty="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endParaRPr lang="en-US" sz="6000" b="1" i="1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6" descr="WhitecornerFlower">
            <a:extLst>
              <a:ext uri="{FF2B5EF4-FFF2-40B4-BE49-F238E27FC236}">
                <a16:creationId xmlns:a16="http://schemas.microsoft.com/office/drawing/2014/main" xmlns="" id="{EDD0E246-0F62-498A-9077-DCBAB1C842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380" y="4592198"/>
            <a:ext cx="2732290" cy="2265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 descr="WhitecornerFlower">
            <a:extLst>
              <a:ext uri="{FF2B5EF4-FFF2-40B4-BE49-F238E27FC236}">
                <a16:creationId xmlns:a16="http://schemas.microsoft.com/office/drawing/2014/main" xmlns="" id="{589B0D05-6CB2-4706-BA47-56A451386E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810" y="11017"/>
            <a:ext cx="2890684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 descr="WhitecornerFlower">
            <a:extLst>
              <a:ext uri="{FF2B5EF4-FFF2-40B4-BE49-F238E27FC236}">
                <a16:creationId xmlns:a16="http://schemas.microsoft.com/office/drawing/2014/main" xmlns="" id="{3D1CD960-253B-4BAC-A252-47A2362B51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717188" y="4590959"/>
            <a:ext cx="3069796" cy="2265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0840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repeatCount="8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31"/>
          <p:cNvGrpSpPr>
            <a:grpSpLocks/>
          </p:cNvGrpSpPr>
          <p:nvPr/>
        </p:nvGrpSpPr>
        <p:grpSpPr bwMode="auto">
          <a:xfrm>
            <a:off x="1242647" y="0"/>
            <a:ext cx="10093569" cy="6916738"/>
            <a:chOff x="0" y="-24"/>
            <a:chExt cx="5773" cy="4357"/>
          </a:xfrm>
        </p:grpSpPr>
        <p:pic>
          <p:nvPicPr>
            <p:cNvPr id="9220" name="Picture 32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0" y="4259"/>
              <a:ext cx="5760" cy="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1" name="Picture 33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 flipV="1">
              <a:off x="3576" y="2123"/>
              <a:ext cx="4320" cy="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2" name="Picture 34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 flipV="1">
              <a:off x="-2129" y="2142"/>
              <a:ext cx="4320" cy="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3" name="Picture 35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0" y="-24"/>
              <a:ext cx="5760" cy="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219" name="Text Box 16"/>
          <p:cNvSpPr txBox="1">
            <a:spLocks noChangeArrowheads="1"/>
          </p:cNvSpPr>
          <p:nvPr/>
        </p:nvSpPr>
        <p:spPr bwMode="auto">
          <a:xfrm>
            <a:off x="1395047" y="117476"/>
            <a:ext cx="10023231" cy="7109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9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1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1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19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minh</a:t>
            </a:r>
            <a:endParaRPr lang="en-US" sz="19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</a:pPr>
            <a:r>
              <a:rPr lang="en-US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1.  </a:t>
            </a:r>
            <a:r>
              <a:rPr lang="en-US" sz="1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xưa</a:t>
            </a:r>
            <a:r>
              <a:rPr lang="en-US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en-US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ra </a:t>
            </a:r>
            <a:r>
              <a:rPr lang="en-US" sz="1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en-US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hạ</a:t>
            </a:r>
            <a:r>
              <a:rPr lang="en-US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endParaRPr lang="en-US" sz="19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</a:pPr>
            <a:r>
              <a:rPr lang="en-US" sz="1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nọ</a:t>
            </a:r>
            <a:r>
              <a:rPr lang="en-US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nộp</a:t>
            </a:r>
            <a:r>
              <a:rPr lang="en-US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1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đẻ</a:t>
            </a:r>
            <a:r>
              <a:rPr lang="en-US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trứng</a:t>
            </a:r>
            <a:r>
              <a:rPr lang="en-US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làng</a:t>
            </a:r>
            <a:endParaRPr lang="en-US" sz="19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</a:pPr>
            <a:r>
              <a:rPr lang="en-US" sz="1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chịu</a:t>
            </a:r>
            <a:r>
              <a:rPr lang="en-US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tội</a:t>
            </a:r>
            <a:r>
              <a:rPr lang="en-US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en-US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lo </a:t>
            </a:r>
            <a:r>
              <a:rPr lang="en-US" sz="1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sợ</a:t>
            </a:r>
            <a:r>
              <a:rPr lang="en-US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mó</a:t>
            </a:r>
            <a:r>
              <a:rPr lang="en-US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tĩnh</a:t>
            </a:r>
            <a:r>
              <a:rPr lang="en-US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thưa</a:t>
            </a:r>
            <a:r>
              <a:rPr lang="en-US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endParaRPr lang="en-US" sz="19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</a:pPr>
            <a:r>
              <a:rPr lang="en-US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cha: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</a:pPr>
            <a:r>
              <a:rPr lang="en-US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- Cha </a:t>
            </a:r>
            <a:r>
              <a:rPr lang="en-US" sz="1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1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en-US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con </a:t>
            </a:r>
            <a:r>
              <a:rPr lang="en-US" sz="1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lo </a:t>
            </a:r>
            <a:r>
              <a:rPr lang="en-US" sz="1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</a:pPr>
            <a:r>
              <a:rPr lang="en-US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1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cha </a:t>
            </a:r>
            <a:r>
              <a:rPr lang="en-US" sz="1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lạ</a:t>
            </a:r>
            <a:r>
              <a:rPr lang="en-US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đành</a:t>
            </a:r>
            <a:r>
              <a:rPr lang="en-US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endParaRPr lang="en-US" sz="19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</a:pPr>
            <a:r>
              <a:rPr lang="en-US" sz="1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cha con </a:t>
            </a:r>
            <a:r>
              <a:rPr lang="en-US" sz="1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</a:pPr>
            <a:r>
              <a:rPr lang="en-US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2.  </a:t>
            </a:r>
            <a:r>
              <a:rPr lang="en-US" sz="1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en-US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kêu</a:t>
            </a:r>
            <a:r>
              <a:rPr lang="en-US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khóc</a:t>
            </a:r>
            <a:r>
              <a:rPr lang="en-US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om </a:t>
            </a:r>
            <a:r>
              <a:rPr lang="en-US" sz="1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sòm</a:t>
            </a:r>
            <a:r>
              <a:rPr lang="en-US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en-US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</a:pPr>
            <a:r>
              <a:rPr lang="en-US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- </a:t>
            </a:r>
            <a:r>
              <a:rPr lang="en-US" sz="1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kia, </a:t>
            </a:r>
            <a:r>
              <a:rPr lang="en-US" sz="1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dám</a:t>
            </a:r>
            <a:r>
              <a:rPr lang="en-US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ầm</a:t>
            </a:r>
            <a:r>
              <a:rPr lang="en-US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ĩ?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</a:pPr>
            <a:r>
              <a:rPr lang="en-US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- </a:t>
            </a:r>
            <a:r>
              <a:rPr lang="en-US" sz="1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Muôn</a:t>
            </a:r>
            <a:r>
              <a:rPr lang="en-US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tâu</a:t>
            </a:r>
            <a:r>
              <a:rPr lang="en-US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en-US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1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1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1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đẻ</a:t>
            </a:r>
            <a:r>
              <a:rPr lang="en-US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1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sữa</a:t>
            </a:r>
            <a:r>
              <a:rPr lang="en-US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</a:pPr>
            <a:r>
              <a:rPr lang="en-US" sz="1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Con </a:t>
            </a:r>
            <a:r>
              <a:rPr lang="en-US" sz="1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liền</a:t>
            </a:r>
            <a:r>
              <a:rPr lang="en-US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đuổi</a:t>
            </a:r>
            <a:r>
              <a:rPr lang="en-US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</a:pPr>
            <a:r>
              <a:rPr lang="en-US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1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en-US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quát</a:t>
            </a:r>
            <a:r>
              <a:rPr lang="en-US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</a:pPr>
            <a:r>
              <a:rPr lang="en-US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- </a:t>
            </a:r>
            <a:r>
              <a:rPr lang="en-US" sz="1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Thằng</a:t>
            </a:r>
            <a:r>
              <a:rPr lang="en-US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láo</a:t>
            </a:r>
            <a:r>
              <a:rPr lang="en-US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dám</a:t>
            </a:r>
            <a:r>
              <a:rPr lang="en-US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đùa</a:t>
            </a:r>
            <a:r>
              <a:rPr lang="en-US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trẫm</a:t>
            </a:r>
            <a:r>
              <a:rPr lang="en-US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! </a:t>
            </a:r>
            <a:r>
              <a:rPr lang="en-US" sz="1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ngươi</a:t>
            </a:r>
            <a:r>
              <a:rPr lang="en-US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đàn</a:t>
            </a:r>
            <a:r>
              <a:rPr lang="en-US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đẻ</a:t>
            </a:r>
            <a:r>
              <a:rPr lang="en-US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!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</a:pPr>
            <a:r>
              <a:rPr lang="en-US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1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bèn</a:t>
            </a:r>
            <a:r>
              <a:rPr lang="en-US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</a:pPr>
            <a:r>
              <a:rPr lang="en-US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- </a:t>
            </a:r>
            <a:r>
              <a:rPr lang="en-US" sz="1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Muôn</a:t>
            </a:r>
            <a:r>
              <a:rPr lang="en-US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tâu</a:t>
            </a:r>
            <a:r>
              <a:rPr lang="en-US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en-US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ra </a:t>
            </a:r>
            <a:r>
              <a:rPr lang="en-US" sz="1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1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nộp</a:t>
            </a:r>
            <a:r>
              <a:rPr lang="en-US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đẻ</a:t>
            </a:r>
            <a:endParaRPr lang="en-US" sz="19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</a:pPr>
            <a:r>
              <a:rPr lang="en-US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trứng</a:t>
            </a:r>
            <a:r>
              <a:rPr lang="en-US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ạ ?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</a:pPr>
            <a:r>
              <a:rPr lang="en-US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1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en-US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bật</a:t>
            </a:r>
            <a:r>
              <a:rPr lang="en-US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cười</a:t>
            </a:r>
            <a:r>
              <a:rPr lang="en-US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thầm</a:t>
            </a:r>
            <a:r>
              <a:rPr lang="en-US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khen</a:t>
            </a:r>
            <a:r>
              <a:rPr lang="en-US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en-US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nữa</a:t>
            </a:r>
            <a:r>
              <a:rPr lang="en-US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</a:pPr>
            <a:r>
              <a:rPr lang="en-US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3.  </a:t>
            </a:r>
            <a:r>
              <a:rPr lang="en-US" sz="1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en-US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đem</a:t>
            </a:r>
            <a:r>
              <a:rPr lang="en-US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1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endParaRPr lang="en-US" sz="19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</a:pPr>
            <a:r>
              <a:rPr lang="en-US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mâm</a:t>
            </a:r>
            <a:r>
              <a:rPr lang="en-US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cỗ</a:t>
            </a:r>
            <a:r>
              <a:rPr lang="en-US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sứ</a:t>
            </a:r>
            <a:r>
              <a:rPr lang="en-US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khâu</a:t>
            </a:r>
            <a:r>
              <a:rPr lang="en-US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</a:pPr>
            <a:r>
              <a:rPr lang="en-US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- Xin </a:t>
            </a:r>
            <a:r>
              <a:rPr lang="en-US" sz="1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tâu</a:t>
            </a:r>
            <a:r>
              <a:rPr lang="en-US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en-US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1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dao</a:t>
            </a:r>
            <a:r>
              <a:rPr lang="en-US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xẻ</a:t>
            </a:r>
            <a:r>
              <a:rPr lang="en-US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thịt</a:t>
            </a:r>
            <a:r>
              <a:rPr lang="en-US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</a:pPr>
            <a:r>
              <a:rPr lang="en-US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- </a:t>
            </a:r>
            <a:r>
              <a:rPr lang="en-US" sz="1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en-US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bèn</a:t>
            </a:r>
            <a:r>
              <a:rPr lang="en-US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thưởng</a:t>
            </a:r>
            <a:r>
              <a:rPr lang="en-US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1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</a:pPr>
            <a:endParaRPr lang="en-US" sz="190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1380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4"/>
          <p:cNvSpPr txBox="1">
            <a:spLocks noChangeArrowheads="1"/>
          </p:cNvSpPr>
          <p:nvPr/>
        </p:nvSpPr>
        <p:spPr bwMode="auto">
          <a:xfrm>
            <a:off x="4308199" y="218181"/>
            <a:ext cx="347242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200" b="1" dirty="0">
                <a:solidFill>
                  <a:srgbClr val="0070C0"/>
                </a:solidFill>
                <a:latin typeface="+mj-lt"/>
                <a:ea typeface="Verdana" pitchFamily="34" charset="0"/>
                <a:cs typeface="Arial" charset="0"/>
              </a:rPr>
              <a:t>LUYỆN ĐỌC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200" b="1" dirty="0">
                <a:solidFill>
                  <a:prstClr val="black"/>
                </a:solidFill>
                <a:latin typeface="+mj-lt"/>
                <a:ea typeface="Verdana" pitchFamily="34" charset="0"/>
                <a:cs typeface="Arial" charset="0"/>
              </a:rPr>
              <a:t>(Nối tiếp từng câu)</a:t>
            </a:r>
            <a:endParaRPr lang="en-US" sz="3200" b="1" dirty="0">
              <a:solidFill>
                <a:prstClr val="black"/>
              </a:solidFill>
              <a:latin typeface="+mj-lt"/>
              <a:ea typeface="Verdana" pitchFamily="34" charset="0"/>
              <a:cs typeface="Arial" charset="0"/>
            </a:endParaRPr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400" y="4824691"/>
            <a:ext cx="1613980" cy="16139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43207" y="1524007"/>
            <a:ext cx="21345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>
                <a:solidFill>
                  <a:prstClr val="black"/>
                </a:solidFill>
                <a:latin typeface="+mj-lt"/>
              </a:rPr>
              <a:t>hạ l</a:t>
            </a:r>
            <a:r>
              <a:rPr lang="vi-VN" sz="4400" b="1" dirty="0">
                <a:solidFill>
                  <a:srgbClr val="FF0000"/>
                </a:solidFill>
                <a:latin typeface="+mj-lt"/>
              </a:rPr>
              <a:t>ệnh</a:t>
            </a:r>
            <a:endParaRPr lang="en-US" sz="4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743207" y="2438412"/>
            <a:ext cx="26670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>
                <a:solidFill>
                  <a:prstClr val="black"/>
                </a:solidFill>
                <a:latin typeface="+mj-lt"/>
              </a:rPr>
              <a:t>bình t</a:t>
            </a:r>
            <a:r>
              <a:rPr lang="vi-VN" sz="4400" b="1" dirty="0">
                <a:solidFill>
                  <a:srgbClr val="FF0000"/>
                </a:solidFill>
                <a:latin typeface="+mj-lt"/>
              </a:rPr>
              <a:t>ĩnh</a:t>
            </a:r>
            <a:endParaRPr lang="en-US" sz="4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743207" y="3453100"/>
            <a:ext cx="26670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>
                <a:solidFill>
                  <a:prstClr val="black"/>
                </a:solidFill>
                <a:latin typeface="+mj-lt"/>
              </a:rPr>
              <a:t>om </a:t>
            </a:r>
            <a:r>
              <a:rPr lang="vi-VN" sz="4400" b="1" dirty="0">
                <a:solidFill>
                  <a:srgbClr val="FF0000"/>
                </a:solidFill>
                <a:latin typeface="+mj-lt"/>
              </a:rPr>
              <a:t>s</a:t>
            </a:r>
            <a:r>
              <a:rPr lang="vi-VN" sz="4400" b="1" dirty="0">
                <a:solidFill>
                  <a:prstClr val="black"/>
                </a:solidFill>
                <a:latin typeface="+mj-lt"/>
              </a:rPr>
              <a:t>òm</a:t>
            </a:r>
            <a:endParaRPr lang="en-US" sz="4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743207" y="4439984"/>
            <a:ext cx="26670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>
                <a:solidFill>
                  <a:srgbClr val="FF0000"/>
                </a:solidFill>
                <a:latin typeface="+mj-lt"/>
              </a:rPr>
              <a:t>x</a:t>
            </a:r>
            <a:r>
              <a:rPr lang="vi-VN" sz="4400" b="1" dirty="0">
                <a:solidFill>
                  <a:prstClr val="black"/>
                </a:solidFill>
                <a:latin typeface="+mj-lt"/>
              </a:rPr>
              <a:t>in </a:t>
            </a:r>
            <a:r>
              <a:rPr lang="vi-VN" sz="4400" b="1" dirty="0">
                <a:solidFill>
                  <a:srgbClr val="FF0000"/>
                </a:solidFill>
                <a:latin typeface="+mj-lt"/>
              </a:rPr>
              <a:t>s</a:t>
            </a:r>
            <a:r>
              <a:rPr lang="vi-VN" sz="4400" b="1" dirty="0">
                <a:solidFill>
                  <a:srgbClr val="0070C0"/>
                </a:solidFill>
                <a:latin typeface="+mj-lt"/>
              </a:rPr>
              <a:t>ữ</a:t>
            </a:r>
            <a:r>
              <a:rPr lang="vi-VN" sz="4400" b="1" dirty="0">
                <a:solidFill>
                  <a:prstClr val="black"/>
                </a:solidFill>
                <a:latin typeface="+mj-lt"/>
              </a:rPr>
              <a:t>a</a:t>
            </a:r>
            <a:endParaRPr lang="en-US" sz="4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6553201" y="1524007"/>
            <a:ext cx="25493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>
                <a:solidFill>
                  <a:prstClr val="black"/>
                </a:solidFill>
                <a:latin typeface="+mj-lt"/>
              </a:rPr>
              <a:t>b</a:t>
            </a:r>
            <a:r>
              <a:rPr lang="vi-VN" sz="4400" b="1" dirty="0">
                <a:solidFill>
                  <a:srgbClr val="FF0000"/>
                </a:solidFill>
                <a:latin typeface="+mj-lt"/>
              </a:rPr>
              <a:t>ật</a:t>
            </a:r>
            <a:r>
              <a:rPr lang="vi-VN" sz="4400" b="1" dirty="0">
                <a:solidFill>
                  <a:prstClr val="black"/>
                </a:solidFill>
                <a:latin typeface="+mj-lt"/>
              </a:rPr>
              <a:t> cười</a:t>
            </a:r>
            <a:endParaRPr lang="en-US" sz="4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6553207" y="2438412"/>
            <a:ext cx="26670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>
                <a:solidFill>
                  <a:prstClr val="black"/>
                </a:solidFill>
                <a:latin typeface="+mj-lt"/>
              </a:rPr>
              <a:t>mâm c</a:t>
            </a:r>
            <a:r>
              <a:rPr lang="vi-VN" sz="4400" b="1" dirty="0">
                <a:solidFill>
                  <a:srgbClr val="FF0000"/>
                </a:solidFill>
                <a:latin typeface="+mj-lt"/>
              </a:rPr>
              <a:t>ỗ</a:t>
            </a:r>
            <a:endParaRPr lang="en-US" sz="4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6553207" y="3453100"/>
            <a:ext cx="26670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>
                <a:solidFill>
                  <a:srgbClr val="FF0000"/>
                </a:solidFill>
                <a:latin typeface="+mj-lt"/>
              </a:rPr>
              <a:t>s</a:t>
            </a:r>
            <a:r>
              <a:rPr lang="vi-VN" sz="4400" b="1" dirty="0">
                <a:solidFill>
                  <a:prstClr val="black"/>
                </a:solidFill>
                <a:latin typeface="+mj-lt"/>
              </a:rPr>
              <a:t>ứ </a:t>
            </a:r>
            <a:r>
              <a:rPr lang="vi-VN" sz="4400" b="1" dirty="0">
                <a:solidFill>
                  <a:srgbClr val="FF0000"/>
                </a:solidFill>
                <a:latin typeface="+mj-lt"/>
              </a:rPr>
              <a:t>gi</a:t>
            </a:r>
            <a:r>
              <a:rPr lang="vi-VN" sz="4400" b="1" dirty="0">
                <a:solidFill>
                  <a:prstClr val="black"/>
                </a:solidFill>
                <a:latin typeface="+mj-lt"/>
              </a:rPr>
              <a:t>ả</a:t>
            </a:r>
            <a:endParaRPr lang="en-US" sz="4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6553207" y="4439983"/>
            <a:ext cx="26670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>
                <a:solidFill>
                  <a:prstClr val="black"/>
                </a:solidFill>
                <a:latin typeface="+mj-lt"/>
              </a:rPr>
              <a:t>s</a:t>
            </a:r>
            <a:r>
              <a:rPr lang="vi-VN" sz="4400" b="1" dirty="0">
                <a:solidFill>
                  <a:srgbClr val="FF0000"/>
                </a:solidFill>
                <a:latin typeface="+mj-lt"/>
              </a:rPr>
              <a:t>ắc</a:t>
            </a:r>
            <a:endParaRPr lang="en-US" sz="4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358821" y="6400800"/>
            <a:ext cx="1309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>
                <a:solidFill>
                  <a:prstClr val="black"/>
                </a:solidFill>
                <a:latin typeface="+mj-lt"/>
              </a:rPr>
              <a:t>( 2 lượt)</a:t>
            </a:r>
            <a:endParaRPr lang="en-US" b="1" dirty="0">
              <a:solidFill>
                <a:prstClr val="black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19636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5" grpId="0"/>
      <p:bldP spid="56" grpId="0"/>
      <p:bldP spid="57" grpId="0"/>
      <p:bldP spid="64" grpId="0"/>
      <p:bldP spid="65" grpId="0"/>
      <p:bldP spid="66" grpId="0"/>
      <p:bldP spid="6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4"/>
          <p:cNvSpPr txBox="1">
            <a:spLocks noChangeArrowheads="1"/>
          </p:cNvSpPr>
          <p:nvPr/>
        </p:nvSpPr>
        <p:spPr bwMode="auto">
          <a:xfrm>
            <a:off x="4674492" y="464402"/>
            <a:ext cx="273985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200" b="1" dirty="0">
                <a:solidFill>
                  <a:srgbClr val="0070C0"/>
                </a:solidFill>
                <a:latin typeface="+mj-lt"/>
                <a:ea typeface="Verdana" pitchFamily="34" charset="0"/>
                <a:cs typeface="Arial" charset="0"/>
              </a:rPr>
              <a:t>LUYỆN ĐỌC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67926" y="1295398"/>
            <a:ext cx="762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>
                <a:solidFill>
                  <a:prstClr val="black"/>
                </a:solidFill>
                <a:latin typeface="+mj-lt"/>
              </a:rPr>
              <a:t>Bài này gồm có mấy đoạn?</a:t>
            </a:r>
            <a:endParaRPr lang="en-US" sz="48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065" y="600073"/>
            <a:ext cx="1014255" cy="139065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21EC672-7DC2-4E18-8406-2EFE36AA05E9}"/>
              </a:ext>
            </a:extLst>
          </p:cNvPr>
          <p:cNvSpPr txBox="1"/>
          <p:nvPr/>
        </p:nvSpPr>
        <p:spPr>
          <a:xfrm>
            <a:off x="2753408" y="2438399"/>
            <a:ext cx="476284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5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5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5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5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9EBB93F-49AA-442F-B75C-5253FFC4B22F}"/>
              </a:ext>
            </a:extLst>
          </p:cNvPr>
          <p:cNvSpPr txBox="1"/>
          <p:nvPr/>
        </p:nvSpPr>
        <p:spPr>
          <a:xfrm>
            <a:off x="1461248" y="3506212"/>
            <a:ext cx="8959440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cha con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đường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4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nữa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4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22903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4"/>
          <p:cNvSpPr txBox="1">
            <a:spLocks noChangeArrowheads="1"/>
          </p:cNvSpPr>
          <p:nvPr/>
        </p:nvSpPr>
        <p:spPr bwMode="auto">
          <a:xfrm>
            <a:off x="4572000" y="123054"/>
            <a:ext cx="271580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200" b="1" dirty="0">
                <a:solidFill>
                  <a:srgbClr val="0070C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LUYỆN ĐỌC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358821" y="6400800"/>
            <a:ext cx="1309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>
                <a:solidFill>
                  <a:prstClr val="black"/>
                </a:solidFill>
                <a:latin typeface="Times New Roman"/>
              </a:rPr>
              <a:t>(lượt 2)</a:t>
            </a:r>
            <a:endParaRPr lang="en-US" b="1" dirty="0">
              <a:solidFill>
                <a:prstClr val="black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933" y="1295400"/>
            <a:ext cx="1224643" cy="762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590800" y="144781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prstClr val="black"/>
                </a:solidFill>
                <a:latin typeface="Times New Roman"/>
              </a:rPr>
              <a:t>Đoạn 1:</a:t>
            </a:r>
            <a:endParaRPr lang="en-US" sz="3600" b="1" dirty="0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90800" y="2115152"/>
            <a:ext cx="807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solidFill>
                  <a:prstClr val="black"/>
                </a:solidFill>
                <a:latin typeface="Times New Roman"/>
              </a:rPr>
              <a:t>Kinh đô: </a:t>
            </a:r>
            <a:r>
              <a:rPr lang="vi-VN" sz="4000" dirty="0">
                <a:solidFill>
                  <a:prstClr val="black"/>
                </a:solidFill>
                <a:latin typeface="Times New Roman"/>
              </a:rPr>
              <a:t>nơi vua và triều đình đóng.</a:t>
            </a:r>
            <a:endParaRPr lang="en-US" sz="4000" dirty="0">
              <a:solidFill>
                <a:prstClr val="black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368" y="1384815"/>
            <a:ext cx="9144000" cy="520065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D6CA68F-F7BA-41CC-8F20-7D0693698BA8}"/>
              </a:ext>
            </a:extLst>
          </p:cNvPr>
          <p:cNvSpPr txBox="1"/>
          <p:nvPr/>
        </p:nvSpPr>
        <p:spPr>
          <a:xfrm>
            <a:off x="4054330" y="624649"/>
            <a:ext cx="39260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anose="02020603050405020304" pitchFamily="18" charset="0"/>
              </a:rPr>
              <a:t>Mời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1787741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4"/>
          <p:cNvSpPr txBox="1">
            <a:spLocks noChangeArrowheads="1"/>
          </p:cNvSpPr>
          <p:nvPr/>
        </p:nvSpPr>
        <p:spPr bwMode="auto">
          <a:xfrm>
            <a:off x="4274545" y="218181"/>
            <a:ext cx="353975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200" b="1" dirty="0">
                <a:solidFill>
                  <a:srgbClr val="0070C0"/>
                </a:solidFill>
                <a:latin typeface="+mj-lt"/>
                <a:ea typeface="Verdana" pitchFamily="34" charset="0"/>
                <a:cs typeface="Arial" charset="0"/>
              </a:rPr>
              <a:t>LUYỆN ĐỌC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200" b="1" dirty="0">
                <a:solidFill>
                  <a:prstClr val="black"/>
                </a:solidFill>
                <a:latin typeface="+mj-lt"/>
                <a:ea typeface="Verdana" pitchFamily="34" charset="0"/>
                <a:cs typeface="Arial" charset="0"/>
              </a:rPr>
              <a:t>(</a:t>
            </a:r>
            <a:r>
              <a:rPr lang="en-US" sz="3200" b="1" dirty="0" err="1">
                <a:solidFill>
                  <a:prstClr val="black"/>
                </a:solidFill>
                <a:latin typeface="+mj-lt"/>
                <a:ea typeface="Verdana" pitchFamily="34" charset="0"/>
                <a:cs typeface="Arial" charset="0"/>
              </a:rPr>
              <a:t>ngắt</a:t>
            </a:r>
            <a:r>
              <a:rPr lang="en-US" sz="3200" b="1" dirty="0">
                <a:solidFill>
                  <a:prstClr val="black"/>
                </a:solidFill>
                <a:latin typeface="+mj-lt"/>
                <a:ea typeface="Verdana" pitchFamily="34" charset="0"/>
                <a:cs typeface="Arial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+mj-lt"/>
                <a:ea typeface="Verdana" pitchFamily="34" charset="0"/>
                <a:cs typeface="Arial" charset="0"/>
              </a:rPr>
              <a:t>giọng</a:t>
            </a:r>
            <a:r>
              <a:rPr lang="en-US" sz="3200" b="1" dirty="0">
                <a:solidFill>
                  <a:prstClr val="black"/>
                </a:solidFill>
                <a:latin typeface="+mj-lt"/>
                <a:ea typeface="Verdana" pitchFamily="34" charset="0"/>
                <a:cs typeface="Arial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+mj-lt"/>
                <a:ea typeface="Verdana" pitchFamily="34" charset="0"/>
                <a:cs typeface="Arial" charset="0"/>
              </a:rPr>
              <a:t>câu</a:t>
            </a:r>
            <a:r>
              <a:rPr lang="en-US" sz="3200" b="1" dirty="0">
                <a:solidFill>
                  <a:prstClr val="black"/>
                </a:solidFill>
                <a:latin typeface="+mj-lt"/>
                <a:ea typeface="Verdana" pitchFamily="34" charset="0"/>
                <a:cs typeface="Arial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+mj-lt"/>
                <a:ea typeface="Verdana" pitchFamily="34" charset="0"/>
                <a:cs typeface="Arial" charset="0"/>
              </a:rPr>
              <a:t>dài</a:t>
            </a:r>
            <a:r>
              <a:rPr lang="vi-VN" sz="3200" b="1" dirty="0">
                <a:solidFill>
                  <a:prstClr val="black"/>
                </a:solidFill>
                <a:latin typeface="+mj-lt"/>
                <a:ea typeface="Verdana" pitchFamily="34" charset="0"/>
                <a:cs typeface="Arial" charset="0"/>
              </a:rPr>
              <a:t>)</a:t>
            </a:r>
            <a:endParaRPr lang="en-US" sz="3200" b="1" dirty="0">
              <a:solidFill>
                <a:prstClr val="black"/>
              </a:solidFill>
              <a:latin typeface="+mj-lt"/>
              <a:ea typeface="Verdana" pitchFamily="34" charset="0"/>
              <a:cs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933" y="1295400"/>
            <a:ext cx="1224643" cy="762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90800" y="144781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prstClr val="black"/>
                </a:solidFill>
                <a:latin typeface="+mj-lt"/>
              </a:rPr>
              <a:t>Đoạn 1:</a:t>
            </a:r>
            <a:endParaRPr lang="en-US" sz="3600" b="1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919290" y="2355856"/>
            <a:ext cx="8208962" cy="1477328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3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en-US" altLang="en-US" sz="3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hạ</a:t>
            </a:r>
            <a:r>
              <a:rPr lang="en-US" altLang="en-US" sz="3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altLang="en-US" sz="3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en-US" sz="3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altLang="en-US" sz="3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altLang="en-US" sz="3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3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altLang="en-US" sz="3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nọ</a:t>
            </a:r>
            <a:r>
              <a:rPr lang="en-US" altLang="en-US" sz="3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nộp</a:t>
            </a:r>
            <a:r>
              <a:rPr lang="en-US" altLang="en-US" sz="3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3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altLang="en-US" sz="3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altLang="en-US" sz="3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altLang="en-US" sz="3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altLang="en-US" sz="3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đẻ</a:t>
            </a:r>
            <a:r>
              <a:rPr lang="en-US" altLang="en-US" sz="3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trứng</a:t>
            </a:r>
            <a:r>
              <a:rPr lang="en-US" altLang="en-US" sz="3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altLang="en-US" sz="3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altLang="en-US" sz="3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en-US" sz="3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3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3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altLang="en-US" sz="3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altLang="en-US" sz="3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altLang="en-US" sz="3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altLang="en-US" sz="3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chịu</a:t>
            </a:r>
            <a:r>
              <a:rPr lang="en-US" altLang="en-US" sz="3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tội</a:t>
            </a:r>
            <a:r>
              <a:rPr lang="en-US" altLang="en-US" sz="3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en-US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8492340" y="2420939"/>
            <a:ext cx="106362" cy="43180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11" name="Straight Connector 10"/>
          <p:cNvCxnSpPr/>
          <p:nvPr/>
        </p:nvCxnSpPr>
        <p:spPr>
          <a:xfrm flipH="1">
            <a:off x="8730891" y="2900363"/>
            <a:ext cx="104775" cy="43180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3041025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4"/>
          <p:cNvSpPr txBox="1">
            <a:spLocks noChangeArrowheads="1"/>
          </p:cNvSpPr>
          <p:nvPr/>
        </p:nvSpPr>
        <p:spPr bwMode="auto">
          <a:xfrm>
            <a:off x="4738096" y="383720"/>
            <a:ext cx="271580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200" b="1" dirty="0">
                <a:solidFill>
                  <a:srgbClr val="0070C0"/>
                </a:solidFill>
                <a:latin typeface="+mj-lt"/>
                <a:ea typeface="Verdana" pitchFamily="34" charset="0"/>
                <a:cs typeface="Arial" charset="0"/>
              </a:rPr>
              <a:t>LUYỆN ĐỌC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933" y="1295400"/>
            <a:ext cx="1224643" cy="762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590800" y="144781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prstClr val="black"/>
                </a:solidFill>
                <a:latin typeface="+mj-lt"/>
              </a:rPr>
              <a:t>Đoạn 2:</a:t>
            </a:r>
            <a:endParaRPr lang="en-US" sz="3600" b="1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90800" y="2115152"/>
            <a:ext cx="701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solidFill>
                  <a:srgbClr val="FF0000"/>
                </a:solidFill>
                <a:latin typeface="+mj-lt"/>
              </a:rPr>
              <a:t>Om sòm: </a:t>
            </a:r>
            <a:r>
              <a:rPr lang="vi-VN" sz="4000" dirty="0">
                <a:solidFill>
                  <a:prstClr val="black"/>
                </a:solidFill>
                <a:latin typeface="+mj-lt"/>
              </a:rPr>
              <a:t>ẫm ĩ, gây náo động.</a:t>
            </a:r>
            <a:endParaRPr lang="en-US" sz="40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90800" y="2880845"/>
            <a:ext cx="601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solidFill>
                  <a:srgbClr val="FF0000"/>
                </a:solidFill>
                <a:latin typeface="+mj-lt"/>
              </a:rPr>
              <a:t>Trẫm: </a:t>
            </a:r>
            <a:r>
              <a:rPr lang="vi-VN" sz="4000" dirty="0">
                <a:solidFill>
                  <a:prstClr val="black"/>
                </a:solidFill>
                <a:latin typeface="+mj-lt"/>
              </a:rPr>
              <a:t>chỉ đức vua.</a:t>
            </a:r>
            <a:endParaRPr lang="en-US" sz="40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6A08C60-A9D8-4D32-909A-2FDF437F82A9}"/>
              </a:ext>
            </a:extLst>
          </p:cNvPr>
          <p:cNvSpPr txBox="1"/>
          <p:nvPr/>
        </p:nvSpPr>
        <p:spPr>
          <a:xfrm>
            <a:off x="4081380" y="895687"/>
            <a:ext cx="39260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latin typeface="+mj-lt"/>
                <a:cs typeface="Times New Roman" panose="02020603050405020304" pitchFamily="18" charset="0"/>
              </a:rPr>
              <a:t>Mời</a:t>
            </a:r>
            <a:r>
              <a:rPr lang="en-US" sz="28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+mj-lt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+mj-lt"/>
                <a:cs typeface="Times New Roman" panose="02020603050405020304" pitchFamily="18" charset="0"/>
              </a:rPr>
              <a:t>sinh</a:t>
            </a:r>
            <a:r>
              <a:rPr lang="en-US" sz="28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+mj-lt"/>
                <a:cs typeface="Times New Roman" panose="02020603050405020304" pitchFamily="18" charset="0"/>
              </a:rPr>
              <a:t>đọc</a:t>
            </a:r>
            <a:r>
              <a:rPr lang="en-US" sz="28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+mj-lt"/>
                <a:cs typeface="Times New Roman" panose="02020603050405020304" pitchFamily="18" charset="0"/>
              </a:rPr>
              <a:t>đoạn</a:t>
            </a:r>
            <a:r>
              <a:rPr lang="en-US" sz="2800" b="1" dirty="0">
                <a:latin typeface="+mj-lt"/>
                <a:cs typeface="Times New Roman" panose="02020603050405020304" pitchFamily="18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2294068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/>
      <p:bldP spid="13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Default Design">
  <a:themeElements>
    <a:clrScheme name="Default Design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1530</Words>
  <Application>Microsoft Office PowerPoint</Application>
  <PresentationFormat>Custom</PresentationFormat>
  <Paragraphs>142</Paragraphs>
  <Slides>32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1_Office Theme</vt:lpstr>
      <vt:lpstr>2_Office Theme</vt:lpstr>
      <vt:lpstr>1_Default Design</vt:lpstr>
      <vt:lpstr>4_Office Theme</vt:lpstr>
      <vt:lpstr>Office 主题</vt:lpstr>
      <vt:lpstr>1_Office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NQC2019</dc:creator>
  <cp:lastModifiedBy>aadmin</cp:lastModifiedBy>
  <cp:revision>25</cp:revision>
  <dcterms:created xsi:type="dcterms:W3CDTF">2021-08-24T09:30:04Z</dcterms:created>
  <dcterms:modified xsi:type="dcterms:W3CDTF">2021-09-04T07:31:26Z</dcterms:modified>
</cp:coreProperties>
</file>