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sldIdLst>
    <p:sldId id="256" r:id="rId2"/>
    <p:sldId id="257" r:id="rId3"/>
    <p:sldId id="286" r:id="rId4"/>
    <p:sldId id="304" r:id="rId5"/>
    <p:sldId id="261" r:id="rId6"/>
    <p:sldId id="308" r:id="rId7"/>
    <p:sldId id="301" r:id="rId8"/>
    <p:sldId id="302" r:id="rId9"/>
    <p:sldId id="324" r:id="rId10"/>
    <p:sldId id="309" r:id="rId11"/>
    <p:sldId id="271" r:id="rId12"/>
    <p:sldId id="325" r:id="rId13"/>
    <p:sldId id="310" r:id="rId14"/>
    <p:sldId id="314" r:id="rId15"/>
    <p:sldId id="317" r:id="rId16"/>
    <p:sldId id="316" r:id="rId17"/>
    <p:sldId id="318" r:id="rId18"/>
    <p:sldId id="319" r:id="rId19"/>
    <p:sldId id="311" r:id="rId20"/>
    <p:sldId id="321" r:id="rId21"/>
    <p:sldId id="322" r:id="rId22"/>
    <p:sldId id="320" r:id="rId23"/>
    <p:sldId id="323" r:id="rId24"/>
    <p:sldId id="275" r:id="rId25"/>
    <p:sldId id="303" r:id="rId26"/>
    <p:sldId id="305" r:id="rId27"/>
    <p:sldId id="289" r:id="rId28"/>
    <p:sldId id="326" r:id="rId29"/>
    <p:sldId id="327" r:id="rId30"/>
    <p:sldId id="328" r:id="rId31"/>
    <p:sldId id="329" r:id="rId32"/>
    <p:sldId id="330" r:id="rId33"/>
    <p:sldId id="33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0066FF"/>
    <a:srgbClr val="000000"/>
    <a:srgbClr val="FF0066"/>
    <a:srgbClr val="800080"/>
    <a:srgbClr val="CC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94660"/>
  </p:normalViewPr>
  <p:slideViewPr>
    <p:cSldViewPr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AB4E5A-7473-40A3-90CA-918AC68C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80AD4-6C94-4565-B8F4-AF9E7EDA60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D02BA-9348-432B-9DEF-6E51135612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62641-B337-4008-8511-BCF49DB8C04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6CCE1-1E73-48B1-A6B1-DD06AD11287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EAC74-8C65-4CE6-9A15-FCFB5CB2C15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800DB-06C1-4AE2-BDD4-9954342800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5D147-82A2-4182-B631-25DC1A23918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86B8D-67F5-457E-AE18-B1FE0220BC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44823-3C38-454A-B852-CA8A2BB9B18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CA3E0-8D17-48FA-A7F4-8428E1505A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84AB3-23BA-4476-B65B-F3971368E5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72488-A4EF-4256-9567-3822096F2B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5351D-C545-4255-B0E0-976C931F80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A97F-5385-4A58-9423-653C95FC9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D86E-FA4B-47BF-9CE0-B76FACD49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E890-A840-453C-A5D3-9A3DCD272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649D-4329-4FF2-8B5A-ACB2DD047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E5100-40DE-4BC5-99BA-77FC00C1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C776-BBF4-4FFB-B4D8-DD9302F5C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2F37-C1B6-49F8-8794-3400128BD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3EFA-5A48-4F5A-847F-A90E7490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6078-C2A2-4F47-BDA8-4E87ED22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86C9-FAB6-4C94-A621-F286670E1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B8C6-0D2B-47A8-A11C-F959A419C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D61E-27AC-43EF-A474-A799E4592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A173-DE32-465C-945C-96BC06D8E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2266938-F5D6-4F8B-A6A0-7DBF3F626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286000" y="2971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</a:t>
            </a:r>
          </a:p>
        </p:txBody>
      </p:sp>
      <p:pic>
        <p:nvPicPr>
          <p:cNvPr id="3075" name="Picture 6" descr="BD1501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A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048000"/>
            <a:ext cx="168116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395288" y="2162175"/>
            <a:ext cx="853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66FFFF"/>
                </a:solidFill>
              </a:rPr>
              <a:t>CẢNH ĐẸP NON SÔNG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457200" y="2176463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CẢNH ĐẸP NON SÔNG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2819400" y="9906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err="1">
                <a:solidFill>
                  <a:srgbClr val="FFFF00"/>
                </a:solidFill>
              </a:rPr>
              <a:t>Tập</a:t>
            </a:r>
            <a:r>
              <a:rPr lang="en-US" sz="4800" b="1" i="1" dirty="0">
                <a:solidFill>
                  <a:srgbClr val="FFFF00"/>
                </a:solidFill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</a:rPr>
              <a:t>đọc</a:t>
            </a:r>
            <a:r>
              <a:rPr lang="en-US" sz="4800" b="1" i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85800" y="1828800"/>
            <a:ext cx="7924800" cy="18288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Câu2 </a:t>
            </a:r>
            <a:r>
              <a:rPr lang="en-US" sz="2800" b="1"/>
              <a:t>: </a:t>
            </a:r>
            <a:r>
              <a:rPr lang="en-US" sz="2800" b="1" i="1"/>
              <a:t>Mỗi vùng có những cảnh đẹp gì</a:t>
            </a:r>
            <a:r>
              <a:rPr lang="en-US" sz="2800" b="1" i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00400" y="39576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2295" name="Rectangle 7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8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8667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200400" y="43576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90600" y="762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CHÙA TRẤN VŨ</a:t>
            </a:r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3"/>
          <a:srcRect t="8333" b="8333"/>
          <a:stretch>
            <a:fillRect/>
          </a:stretch>
        </p:blipFill>
        <p:spPr bwMode="auto">
          <a:xfrm>
            <a:off x="304800" y="1905000"/>
            <a:ext cx="51054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 descr="180px-Tran_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8382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486400" y="58674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ỢNG THÁNH TRẤN VŨ</a:t>
            </a: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1864" name="Picture 8" descr="hot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276600" y="6105525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cs typeface="Arial" charset="0"/>
              </a:rPr>
              <a:t>Chiều Hồ Tây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85800" y="1828800"/>
            <a:ext cx="7924800" cy="18288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Câu2 </a:t>
            </a:r>
            <a:r>
              <a:rPr lang="en-US" sz="2800" b="1"/>
              <a:t>: </a:t>
            </a:r>
            <a:r>
              <a:rPr lang="en-US" sz="2800" b="1" i="1"/>
              <a:t>Mỗi vùng có những cảnh đẹp gì</a:t>
            </a:r>
            <a:r>
              <a:rPr lang="en-US" sz="2800" b="1" i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00400" y="39576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5367" name="Rectangle 7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8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8667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186113" y="43719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3176588" y="48196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3: Nghệ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590800" y="59436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Sông Lam, Núi Ngự</a:t>
            </a:r>
          </a:p>
        </p:txBody>
      </p:sp>
      <p:pic>
        <p:nvPicPr>
          <p:cNvPr id="102409" name="Picture 9" descr="xungh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/>
          </a:p>
        </p:txBody>
      </p:sp>
      <p:pic>
        <p:nvPicPr>
          <p:cNvPr id="108581" name="Picture 37" descr="song lam"/>
          <p:cNvPicPr>
            <a:picLocks noChangeAspect="1" noChangeArrowheads="1"/>
          </p:cNvPicPr>
          <p:nvPr/>
        </p:nvPicPr>
        <p:blipFill>
          <a:blip r:embed="rId3"/>
          <a:srcRect t="5746"/>
          <a:stretch>
            <a:fillRect/>
          </a:stretch>
        </p:blipFill>
        <p:spPr bwMode="auto">
          <a:xfrm>
            <a:off x="685800" y="5334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82" name="Text Box 38"/>
          <p:cNvSpPr txBox="1">
            <a:spLocks noChangeArrowheads="1"/>
          </p:cNvSpPr>
          <p:nvPr/>
        </p:nvSpPr>
        <p:spPr bwMode="auto">
          <a:xfrm>
            <a:off x="1219200" y="57912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Cảnh non xanh nước biếc ở xứ Nghệ</a:t>
            </a:r>
            <a:endParaRPr lang="en-US" sz="4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85800" y="1828800"/>
            <a:ext cx="7924800" cy="18288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u="sng">
                <a:solidFill>
                  <a:srgbClr val="FF0000"/>
                </a:solidFill>
              </a:rPr>
              <a:t>Câu2 </a:t>
            </a:r>
            <a:r>
              <a:rPr lang="en-US" sz="2400" b="1"/>
              <a:t>: </a:t>
            </a:r>
            <a:r>
              <a:rPr lang="en-US" sz="2400" b="1" i="1"/>
              <a:t>Mỗi vùng có những cảnh đẹp gì</a:t>
            </a:r>
            <a:r>
              <a:rPr lang="en-US" sz="2400" b="1" i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00400" y="3957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8439" name="Rectangle 7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r>
              <a:rPr lang="en-US" sz="2000" b="1" i="1">
                <a:solidFill>
                  <a:srgbClr val="0000FF"/>
                </a:solidFill>
              </a:rPr>
              <a:t>Thứ t</a:t>
            </a:r>
            <a:r>
              <a:rPr lang="vi-VN" sz="2000" b="1" i="1">
                <a:solidFill>
                  <a:srgbClr val="0000FF"/>
                </a:solidFill>
              </a:rPr>
              <a:t>ư</a:t>
            </a:r>
            <a:r>
              <a:rPr lang="en-US" sz="2000" b="1" i="1">
                <a:solidFill>
                  <a:srgbClr val="0000FF"/>
                </a:solidFill>
              </a:rPr>
              <a:t>, ngày 28 tháng 10 n</a:t>
            </a:r>
            <a:r>
              <a:rPr lang="vi-VN" sz="2000" b="1" i="1">
                <a:solidFill>
                  <a:srgbClr val="0000FF"/>
                </a:solidFill>
              </a:rPr>
              <a:t>ă</a:t>
            </a:r>
            <a:r>
              <a:rPr lang="en-US" sz="2000" b="1" i="1">
                <a:solidFill>
                  <a:srgbClr val="0000FF"/>
                </a:solidFill>
              </a:rPr>
              <a:t>m 2009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4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8667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186113" y="4371975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176588" y="481965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167063" y="5262563"/>
            <a:ext cx="3462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FF0066"/>
                </a:solidFill>
              </a:rPr>
              <a:t>4: Huế –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895600" y="5867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Đèo Hải Vân</a:t>
            </a:r>
          </a:p>
        </p:txBody>
      </p:sp>
      <p:pic>
        <p:nvPicPr>
          <p:cNvPr id="110600" name="Picture 8" descr="deohaivan"/>
          <p:cNvPicPr>
            <a:picLocks noChangeAspect="1" noChangeArrowheads="1"/>
          </p:cNvPicPr>
          <p:nvPr/>
        </p:nvPicPr>
        <p:blipFill>
          <a:blip r:embed="rId3"/>
          <a:srcRect t="38318"/>
          <a:stretch>
            <a:fillRect/>
          </a:stretch>
        </p:blipFill>
        <p:spPr bwMode="auto">
          <a:xfrm>
            <a:off x="914400" y="6096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09600" y="0"/>
            <a:ext cx="78486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 rot="-5400000">
            <a:off x="457200" y="4495800"/>
            <a:ext cx="1905000" cy="2819400"/>
            <a:chOff x="144" y="144"/>
            <a:chExt cx="1392" cy="2007"/>
          </a:xfrm>
        </p:grpSpPr>
        <p:pic>
          <p:nvPicPr>
            <p:cNvPr id="20496" name="Picture 4" descr="POINSET2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144" y="144"/>
              <a:ext cx="81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5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018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6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301"/>
              <a:ext cx="1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7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589"/>
              <a:ext cx="16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8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829"/>
              <a:ext cx="132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9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76" y="2064"/>
              <a:ext cx="9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10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816" y="144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11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152" y="187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12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392" y="181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Group 13"/>
          <p:cNvGrpSpPr>
            <a:grpSpLocks/>
          </p:cNvGrpSpPr>
          <p:nvPr/>
        </p:nvGrpSpPr>
        <p:grpSpPr bwMode="auto">
          <a:xfrm rot="-5400000" flipH="1" flipV="1">
            <a:off x="6781800" y="-457200"/>
            <a:ext cx="1905000" cy="2819400"/>
            <a:chOff x="144" y="144"/>
            <a:chExt cx="1392" cy="2007"/>
          </a:xfrm>
        </p:grpSpPr>
        <p:pic>
          <p:nvPicPr>
            <p:cNvPr id="20487" name="Picture 14" descr="POINSET2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144" y="144"/>
              <a:ext cx="81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15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018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16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301"/>
              <a:ext cx="1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7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589"/>
              <a:ext cx="16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8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92" y="1829"/>
              <a:ext cx="132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19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76" y="2064"/>
              <a:ext cx="9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20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816" y="144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21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152" y="187"/>
              <a:ext cx="19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22" descr="POINTSTA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392" y="181"/>
              <a:ext cx="1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66" name="Picture 26" descr="Deo%20Hai%20V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33400"/>
            <a:ext cx="7391400" cy="5334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3048000" y="6019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Đèo Hải Vân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85800" y="1828800"/>
            <a:ext cx="7924800" cy="18288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0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u="sng">
                <a:solidFill>
                  <a:srgbClr val="FF0000"/>
                </a:solidFill>
              </a:rPr>
              <a:t>Câu2 </a:t>
            </a:r>
            <a:r>
              <a:rPr lang="en-US" sz="2400" b="1"/>
              <a:t>: </a:t>
            </a:r>
            <a:r>
              <a:rPr lang="en-US" sz="2400" b="1" i="1"/>
              <a:t>Mỗi vùng có những cảnh đẹp gì</a:t>
            </a:r>
            <a:r>
              <a:rPr lang="en-US" sz="2400" b="1" i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00400" y="3957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21511" name="Rectangle 7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4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8667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86113" y="4371975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76588" y="481965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167063" y="5262563"/>
            <a:ext cx="3462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FF0066"/>
                </a:solidFill>
              </a:rPr>
              <a:t>4: Huế – Đà Nẵng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186113" y="5715000"/>
            <a:ext cx="5424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5: TP Hồ Chí Minh - Đồng 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22275" y="1012825"/>
            <a:ext cx="8382000" cy="1066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62200" y="4572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/>
              <a:t>         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2055813"/>
            <a:ext cx="8001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*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CC3300"/>
                </a:solidFill>
              </a:rPr>
              <a:t>B</a:t>
            </a:r>
            <a:r>
              <a:rPr lang="en-US" sz="4400">
                <a:solidFill>
                  <a:srgbClr val="CC3300"/>
                </a:solidFill>
              </a:rPr>
              <a:t>ài</a:t>
            </a:r>
            <a:r>
              <a:rPr lang="en-US" sz="3600">
                <a:solidFill>
                  <a:srgbClr val="FF0000"/>
                </a:solidFill>
              </a:rPr>
              <a:t> : Nắng phương Nam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667000" y="1214438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</a:rPr>
              <a:t>ÔN BÀI CŨ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3400" y="3276600"/>
            <a:ext cx="8305800" cy="1600200"/>
            <a:chOff x="336" y="2064"/>
            <a:chExt cx="5232" cy="1008"/>
          </a:xfrm>
        </p:grpSpPr>
        <p:sp>
          <p:nvSpPr>
            <p:cNvPr id="4113" name="AutoShape 12"/>
            <p:cNvSpPr>
              <a:spLocks noChangeArrowheads="1"/>
            </p:cNvSpPr>
            <p:nvPr/>
          </p:nvSpPr>
          <p:spPr bwMode="auto">
            <a:xfrm>
              <a:off x="336" y="2064"/>
              <a:ext cx="5232" cy="1008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14" name="Text Box 13"/>
            <p:cNvSpPr txBox="1">
              <a:spLocks noChangeArrowheads="1"/>
            </p:cNvSpPr>
            <p:nvPr/>
          </p:nvSpPr>
          <p:spPr bwMode="auto">
            <a:xfrm>
              <a:off x="544" y="2096"/>
              <a:ext cx="4992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00FF"/>
                  </a:solidFill>
                </a:rPr>
                <a:t>1- Đọc đoạn 3 của bài “Nắng phương Nam” 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04800" y="3886200"/>
            <a:ext cx="8686800" cy="904875"/>
            <a:chOff x="192" y="2448"/>
            <a:chExt cx="5472" cy="570"/>
          </a:xfrm>
        </p:grpSpPr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528" y="2448"/>
              <a:ext cx="51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00FF"/>
                  </a:solidFill>
                </a:rPr>
                <a:t>Vì sao các bạn chọn cành mai làm quà Tết cho Vân?</a:t>
              </a:r>
            </a:p>
          </p:txBody>
        </p:sp>
        <p:pic>
          <p:nvPicPr>
            <p:cNvPr id="4112" name="Picture 15" descr="dauho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448"/>
              <a:ext cx="39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4" name="Rectangle 36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4105" name="Rectangle 40"/>
          <p:cNvSpPr>
            <a:spLocks noChangeArrowheads="1"/>
          </p:cNvSpPr>
          <p:nvPr/>
        </p:nvSpPr>
        <p:spPr bwMode="auto">
          <a:xfrm>
            <a:off x="4038600" y="561975"/>
            <a:ext cx="1363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u="sng">
                <a:solidFill>
                  <a:srgbClr val="FF9900"/>
                </a:solidFill>
              </a:rPr>
              <a:t>Tập đọc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" y="5029200"/>
            <a:ext cx="8534400" cy="1600200"/>
            <a:chOff x="192" y="3168"/>
            <a:chExt cx="5376" cy="1008"/>
          </a:xfrm>
        </p:grpSpPr>
        <p:sp>
          <p:nvSpPr>
            <p:cNvPr id="4107" name="AutoShape 42"/>
            <p:cNvSpPr>
              <a:spLocks noChangeArrowheads="1"/>
            </p:cNvSpPr>
            <p:nvPr/>
          </p:nvSpPr>
          <p:spPr bwMode="auto">
            <a:xfrm>
              <a:off x="336" y="3168"/>
              <a:ext cx="5232" cy="1008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4108" name="Group 46"/>
            <p:cNvGrpSpPr>
              <a:grpSpLocks/>
            </p:cNvGrpSpPr>
            <p:nvPr/>
          </p:nvGrpSpPr>
          <p:grpSpPr bwMode="auto">
            <a:xfrm>
              <a:off x="192" y="3360"/>
              <a:ext cx="5352" cy="570"/>
              <a:chOff x="192" y="3360"/>
              <a:chExt cx="5352" cy="570"/>
            </a:xfrm>
          </p:grpSpPr>
          <p:sp>
            <p:nvSpPr>
              <p:cNvPr id="4109" name="Text Box 43"/>
              <p:cNvSpPr txBox="1">
                <a:spLocks noChangeArrowheads="1"/>
              </p:cNvSpPr>
              <p:nvPr/>
            </p:nvSpPr>
            <p:spPr bwMode="auto">
              <a:xfrm>
                <a:off x="552" y="3488"/>
                <a:ext cx="4992" cy="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solidFill>
                      <a:srgbClr val="0000FF"/>
                    </a:solidFill>
                  </a:rPr>
                  <a:t>2- Nội dung của bài nói  lên điều gì? </a:t>
                </a:r>
              </a:p>
            </p:txBody>
          </p:sp>
          <p:pic>
            <p:nvPicPr>
              <p:cNvPr id="4110" name="Picture 44" descr="dauhoi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2" y="3360"/>
                <a:ext cx="397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595563" y="592455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Cảng Nhà Bè</a:t>
            </a:r>
          </a:p>
        </p:txBody>
      </p:sp>
      <p:pic>
        <p:nvPicPr>
          <p:cNvPr id="114696" name="Picture 8" descr="254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595563" y="592455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Cảng Nhà Bè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8009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85800" y="1828800"/>
            <a:ext cx="7924800" cy="18288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0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u="sng">
                <a:solidFill>
                  <a:srgbClr val="FF0000"/>
                </a:solidFill>
              </a:rPr>
              <a:t>Câu2 </a:t>
            </a:r>
            <a:r>
              <a:rPr lang="en-US" sz="2400" b="1"/>
              <a:t>: </a:t>
            </a:r>
            <a:r>
              <a:rPr lang="en-US" sz="2400" b="1" i="1"/>
              <a:t>Mỗi vùng có những cảnh đẹp gì</a:t>
            </a:r>
            <a:r>
              <a:rPr lang="en-US" sz="2400" b="1" i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00400" y="3957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24583" name="Rectangle 7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4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8667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186113" y="4371975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176588" y="481965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167063" y="5262563"/>
            <a:ext cx="3462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</a:t>
            </a:r>
            <a:r>
              <a:rPr lang="en-US" sz="2400" b="1">
                <a:solidFill>
                  <a:srgbClr val="FF0066"/>
                </a:solidFill>
              </a:rPr>
              <a:t>4: Huế – Đà Nẵng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186113" y="5715000"/>
            <a:ext cx="5424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5: TP Hồ Chí Minh - Đồng Nai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171825" y="6172200"/>
            <a:ext cx="5424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 6: Đồng Tháp Mười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1">
              <a:solidFill>
                <a:srgbClr val="0000FF"/>
              </a:solidFill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Đồng tháp m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ời</a:t>
            </a:r>
          </a:p>
        </p:txBody>
      </p:sp>
      <p:pic>
        <p:nvPicPr>
          <p:cNvPr id="118821" name="Picture 37" descr="14365191248687909"/>
          <p:cNvPicPr>
            <a:picLocks noChangeAspect="1" noChangeArrowheads="1"/>
          </p:cNvPicPr>
          <p:nvPr/>
        </p:nvPicPr>
        <p:blipFill>
          <a:blip r:embed="rId3"/>
          <a:srcRect l="11957" t="1448" r="25000"/>
          <a:stretch>
            <a:fillRect/>
          </a:stretch>
        </p:blipFill>
        <p:spPr bwMode="auto">
          <a:xfrm>
            <a:off x="228600" y="1447800"/>
            <a:ext cx="44196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2" name="Picture 38" descr="Goi%20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4176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219200" y="1897063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8650" y="1543050"/>
            <a:ext cx="8305800" cy="1782763"/>
            <a:chOff x="240" y="816"/>
            <a:chExt cx="5232" cy="912"/>
          </a:xfrm>
        </p:grpSpPr>
        <p:sp>
          <p:nvSpPr>
            <p:cNvPr id="26638" name="AutoShape 7"/>
            <p:cNvSpPr>
              <a:spLocks noChangeArrowheads="1"/>
            </p:cNvSpPr>
            <p:nvPr/>
          </p:nvSpPr>
          <p:spPr bwMode="auto">
            <a:xfrm>
              <a:off x="240" y="816"/>
              <a:ext cx="5232" cy="912"/>
            </a:xfrm>
            <a:prstGeom prst="wedgeEllipseCallout">
              <a:avLst>
                <a:gd name="adj1" fmla="val -41954"/>
                <a:gd name="adj2" fmla="val 82347"/>
              </a:avLst>
            </a:prstGeom>
            <a:solidFill>
              <a:srgbClr val="FFFF00"/>
            </a:solidFill>
            <a:ln w="57150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000"/>
            </a:p>
          </p:txBody>
        </p:sp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1008" y="912"/>
              <a:ext cx="41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 u="sng">
                  <a:solidFill>
                    <a:srgbClr val="0000FF"/>
                  </a:solidFill>
                </a:rPr>
                <a:t>Câu 3</a:t>
              </a:r>
              <a:r>
                <a:rPr lang="en-US" sz="2800" b="1" i="1">
                  <a:solidFill>
                    <a:srgbClr val="0000FF"/>
                  </a:solidFill>
                </a:rPr>
                <a:t>: Theo em, ai đã giữ gìn tô điểm cho non sông ta ngày càng đẹp hơn?</a:t>
              </a:r>
            </a:p>
          </p:txBody>
        </p: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06613" y="3494088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33"/>
                </a:solidFill>
              </a:rPr>
              <a:t>Hãy chọn câu trả lời đúng.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09738" y="438785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a- Đó là học sinh chúng em</a:t>
            </a:r>
            <a:r>
              <a:rPr lang="en-US" sz="28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709738" y="514985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b- Đó là nhân dân ta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09738" y="591185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c- Đó là thiên nhiên</a:t>
            </a:r>
          </a:p>
        </p:txBody>
      </p:sp>
      <p:pic>
        <p:nvPicPr>
          <p:cNvPr id="24591" name="Picture 15" descr="BAC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53239" flipH="1">
            <a:off x="979488" y="5538788"/>
            <a:ext cx="6048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1727200" y="5267325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0" y="3873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26636" name="Rectangle 18" descr="Water droplets"/>
          <p:cNvSpPr>
            <a:spLocks noChangeArrowheads="1"/>
          </p:cNvSpPr>
          <p:nvPr/>
        </p:nvSpPr>
        <p:spPr bwMode="auto">
          <a:xfrm>
            <a:off x="1600200" y="82550"/>
            <a:ext cx="6324600" cy="381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0" y="9810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6 -0.03928 C 0.06424 -0.01063 0.06598 -0.02657 0.06893 0.00948 C 0.08195 0.00832 0.09584 0.01225 0.10799 0.00601 C 0.11268 0.00347 0.11285 -0.0134 0.11285 -0.01317 C 0.11198 -0.01987 0.11285 -0.02703 0.11042 -0.03281 C 0.1092 -0.03582 0.10538 -0.03443 0.10313 -0.03605 C 0.09809 -0.03975 0.0941 -0.04645 0.08854 -0.04899 C 0.08368 -0.05107 0.07396 -0.05546 0.07396 -0.05523 C 0.06702 -0.04668 0.06823 -0.05199 0.07136 -0.03928 Z " pathEditMode="relative" rAng="0" ptsTypes="fffffffff">
                                      <p:cBhvr>
                                        <p:cTn id="43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9" grpId="0"/>
      <p:bldP spid="245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219200" y="1897063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2362200"/>
            <a:ext cx="8305800" cy="1752600"/>
            <a:chOff x="240" y="1392"/>
            <a:chExt cx="5232" cy="1104"/>
          </a:xfrm>
        </p:grpSpPr>
        <p:sp>
          <p:nvSpPr>
            <p:cNvPr id="27656" name="AutoShape 7"/>
            <p:cNvSpPr>
              <a:spLocks noChangeArrowheads="1"/>
            </p:cNvSpPr>
            <p:nvPr/>
          </p:nvSpPr>
          <p:spPr bwMode="auto">
            <a:xfrm>
              <a:off x="240" y="1392"/>
              <a:ext cx="5232" cy="1104"/>
            </a:xfrm>
            <a:prstGeom prst="wedgeEllipseCallout">
              <a:avLst>
                <a:gd name="adj1" fmla="val -41954"/>
                <a:gd name="adj2" fmla="val 105343"/>
              </a:avLst>
            </a:prstGeom>
            <a:solidFill>
              <a:srgbClr val="FFFF00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000"/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1008" y="1584"/>
              <a:ext cx="417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u="sng">
                  <a:solidFill>
                    <a:srgbClr val="FF00FF"/>
                  </a:solidFill>
                </a:rPr>
                <a:t>Câu 4</a:t>
              </a:r>
              <a:r>
                <a:rPr lang="en-US" sz="2800" b="1" i="1">
                  <a:solidFill>
                    <a:srgbClr val="FF00FF"/>
                  </a:solidFill>
                </a:rPr>
                <a:t>: Em cần làm gì để giữ gìn, bảo vệ cảnh đẹp của đất nước ta?</a:t>
              </a:r>
            </a:p>
          </p:txBody>
        </p:sp>
      </p:grpSp>
      <p:sp>
        <p:nvSpPr>
          <p:cNvPr id="27653" name="Rectangle 18"/>
          <p:cNvSpPr>
            <a:spLocks noChangeArrowheads="1"/>
          </p:cNvSpPr>
          <p:nvPr/>
        </p:nvSpPr>
        <p:spPr bwMode="auto">
          <a:xfrm>
            <a:off x="0" y="3460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27654" name="Rectangle 19" descr="Water droplets"/>
          <p:cNvSpPr>
            <a:spLocks noChangeArrowheads="1"/>
          </p:cNvSpPr>
          <p:nvPr/>
        </p:nvSpPr>
        <p:spPr bwMode="auto">
          <a:xfrm>
            <a:off x="1600200" y="41275"/>
            <a:ext cx="6324600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27655" name="Text Box 21"/>
          <p:cNvSpPr txBox="1">
            <a:spLocks noChangeArrowheads="1"/>
          </p:cNvSpPr>
          <p:nvPr/>
        </p:nvSpPr>
        <p:spPr bwMode="auto">
          <a:xfrm>
            <a:off x="0" y="9525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95650" y="15621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 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95650" y="1851025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Gi</a:t>
            </a:r>
            <a:r>
              <a:rPr lang="en-US" sz="1600" b="1">
                <a:solidFill>
                  <a:srgbClr val="0000CC"/>
                </a:solidFill>
              </a:rPr>
              <a:t>ó </a:t>
            </a:r>
            <a:r>
              <a:rPr lang="en-US" b="1">
                <a:solidFill>
                  <a:srgbClr val="0000FF"/>
                </a:solidFill>
              </a:rPr>
              <a:t>đưa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295650" y="32988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Đường vô xứ Nghệ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1243013"/>
            <a:ext cx="1905000" cy="4648200"/>
            <a:chOff x="288" y="576"/>
            <a:chExt cx="1296" cy="2928"/>
          </a:xfrm>
        </p:grpSpPr>
        <p:sp>
          <p:nvSpPr>
            <p:cNvPr id="28721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" y="576"/>
              <a:ext cx="1248" cy="2928"/>
            </a:xfrm>
            <a:prstGeom prst="actionButtonBlank">
              <a:avLst/>
            </a:prstGeom>
            <a:solidFill>
              <a:srgbClr val="CC99FF"/>
            </a:solidFill>
            <a:ln w="762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800"/>
            </a:p>
          </p:txBody>
        </p:sp>
        <p:sp>
          <p:nvSpPr>
            <p:cNvPr id="28722" name="Text Box 7"/>
            <p:cNvSpPr txBox="1">
              <a:spLocks noChangeArrowheads="1"/>
            </p:cNvSpPr>
            <p:nvPr/>
          </p:nvSpPr>
          <p:spPr bwMode="auto">
            <a:xfrm>
              <a:off x="432" y="1110"/>
              <a:ext cx="115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HỌC   THUỘC LÒNG BÀI CA DAO</a:t>
              </a:r>
            </a:p>
          </p:txBody>
        </p:sp>
      </p:grp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295650" y="25527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Mịt mù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371850" y="406082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Hải Vân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95650" y="10128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Đồng Đăng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295650" y="49911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Nhà Bè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2838450" y="58293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Đồng Tháp Mười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157913" y="6465888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</a:rPr>
              <a:t>Ca dao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4972050" y="27813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591050" y="16383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4591050" y="5524500"/>
            <a:ext cx="32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4591050" y="4686300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4591050" y="3878263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4591050" y="3055938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4646613" y="100806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Có phố Kì Lừa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847975" y="1319213"/>
            <a:ext cx="5715000" cy="430212"/>
            <a:chOff x="1680" y="672"/>
            <a:chExt cx="3600" cy="271"/>
          </a:xfrm>
        </p:grpSpPr>
        <p:sp>
          <p:nvSpPr>
            <p:cNvPr id="28719" name="Text Box 22"/>
            <p:cNvSpPr txBox="1">
              <a:spLocks noChangeArrowheads="1"/>
            </p:cNvSpPr>
            <p:nvPr/>
          </p:nvSpPr>
          <p:spPr bwMode="auto">
            <a:xfrm>
              <a:off x="1680" y="672"/>
              <a:ext cx="14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Có nàng Tô Thị ,</a:t>
              </a:r>
            </a:p>
          </p:txBody>
        </p:sp>
        <p:sp>
          <p:nvSpPr>
            <p:cNvPr id="28720" name="Text Box 23"/>
            <p:cNvSpPr txBox="1">
              <a:spLocks noChangeArrowheads="1"/>
            </p:cNvSpPr>
            <p:nvPr/>
          </p:nvSpPr>
          <p:spPr bwMode="auto">
            <a:xfrm>
              <a:off x="2976" y="710"/>
              <a:ext cx="23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có chùa Tam Thanh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38450" y="2019300"/>
            <a:ext cx="5486400" cy="523875"/>
            <a:chOff x="1584" y="1056"/>
            <a:chExt cx="3456" cy="330"/>
          </a:xfrm>
        </p:grpSpPr>
        <p:sp>
          <p:nvSpPr>
            <p:cNvPr id="28717" name="Text Box 25"/>
            <p:cNvSpPr txBox="1">
              <a:spLocks noChangeArrowheads="1"/>
            </p:cNvSpPr>
            <p:nvPr/>
          </p:nvSpPr>
          <p:spPr bwMode="auto">
            <a:xfrm>
              <a:off x="1584" y="1056"/>
              <a:ext cx="18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Tiếng</a:t>
              </a:r>
              <a:r>
                <a:rPr lang="en-US" sz="2800" b="1">
                  <a:solidFill>
                    <a:srgbClr val="0000FF"/>
                  </a:solidFill>
                </a:rPr>
                <a:t> </a:t>
              </a:r>
              <a:r>
                <a:rPr lang="en-US" b="1">
                  <a:solidFill>
                    <a:srgbClr val="0000FF"/>
                  </a:solidFill>
                </a:rPr>
                <a:t>chuông Trấn Vũ,</a:t>
              </a:r>
            </a:p>
          </p:txBody>
        </p:sp>
        <p:sp>
          <p:nvSpPr>
            <p:cNvPr id="28718" name="Text Box 26"/>
            <p:cNvSpPr txBox="1">
              <a:spLocks noChangeArrowheads="1"/>
            </p:cNvSpPr>
            <p:nvPr/>
          </p:nvSpPr>
          <p:spPr bwMode="auto">
            <a:xfrm>
              <a:off x="3264" y="1152"/>
              <a:ext cx="17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canh gà Thọ Xương</a:t>
              </a:r>
            </a:p>
          </p:txBody>
        </p:sp>
      </p:grp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4210050" y="25527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khói toả ngàn sương 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838450" y="2917825"/>
            <a:ext cx="5410200" cy="369888"/>
            <a:chOff x="1680" y="1622"/>
            <a:chExt cx="3408" cy="233"/>
          </a:xfrm>
        </p:grpSpPr>
        <p:sp>
          <p:nvSpPr>
            <p:cNvPr id="28715" name="Text Box 29"/>
            <p:cNvSpPr txBox="1">
              <a:spLocks noChangeArrowheads="1"/>
            </p:cNvSpPr>
            <p:nvPr/>
          </p:nvSpPr>
          <p:spPr bwMode="auto">
            <a:xfrm>
              <a:off x="1680" y="1622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Nhịp chày Yên Thái, </a:t>
              </a:r>
            </a:p>
          </p:txBody>
        </p:sp>
        <p:sp>
          <p:nvSpPr>
            <p:cNvPr id="28716" name="Text Box 30"/>
            <p:cNvSpPr txBox="1">
              <a:spLocks noChangeArrowheads="1"/>
            </p:cNvSpPr>
            <p:nvPr/>
          </p:nvSpPr>
          <p:spPr bwMode="auto">
            <a:xfrm>
              <a:off x="3120" y="1622"/>
              <a:ext cx="19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mặt gương Tây Hồ.</a:t>
              </a:r>
            </a:p>
          </p:txBody>
        </p:sp>
      </p:grp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5429250" y="329882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quanh quanh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838450" y="3619500"/>
            <a:ext cx="5410200" cy="646113"/>
            <a:chOff x="1680" y="2064"/>
            <a:chExt cx="3408" cy="407"/>
          </a:xfrm>
        </p:grpSpPr>
        <p:sp>
          <p:nvSpPr>
            <p:cNvPr id="28713" name="Text Box 33"/>
            <p:cNvSpPr txBox="1">
              <a:spLocks noChangeArrowheads="1"/>
            </p:cNvSpPr>
            <p:nvPr/>
          </p:nvSpPr>
          <p:spPr bwMode="auto">
            <a:xfrm>
              <a:off x="1680" y="2064"/>
              <a:ext cx="14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Non xanh nước biếc</a:t>
              </a:r>
            </a:p>
          </p:txBody>
        </p:sp>
        <p:sp>
          <p:nvSpPr>
            <p:cNvPr id="28714" name="Text Box 34"/>
            <p:cNvSpPr txBox="1">
              <a:spLocks noChangeArrowheads="1"/>
            </p:cNvSpPr>
            <p:nvPr/>
          </p:nvSpPr>
          <p:spPr bwMode="auto">
            <a:xfrm>
              <a:off x="3072" y="2064"/>
              <a:ext cx="20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như tranh </a:t>
              </a:r>
              <a:r>
                <a:rPr lang="en-US" b="1">
                  <a:solidFill>
                    <a:srgbClr val="0000CC"/>
                  </a:solidFill>
                </a:rPr>
                <a:t>hoạ </a:t>
              </a:r>
              <a:r>
                <a:rPr lang="en-US" b="1">
                  <a:solidFill>
                    <a:srgbClr val="0000FF"/>
                  </a:solidFill>
                </a:rPr>
                <a:t>đồ.</a:t>
              </a:r>
            </a:p>
          </p:txBody>
        </p:sp>
      </p:grp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4210050" y="3724275"/>
            <a:ext cx="388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 </a:t>
            </a:r>
            <a:r>
              <a:rPr lang="en-US" b="1">
                <a:solidFill>
                  <a:srgbClr val="0000FF"/>
                </a:solidFill>
              </a:rPr>
              <a:t>bát ngát nghìn trùng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4133850" y="49911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nước chảy chia hai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838450" y="5280025"/>
            <a:ext cx="5105400" cy="385763"/>
            <a:chOff x="1680" y="3110"/>
            <a:chExt cx="3216" cy="243"/>
          </a:xfrm>
        </p:grpSpPr>
        <p:sp>
          <p:nvSpPr>
            <p:cNvPr id="28711" name="Text Box 38"/>
            <p:cNvSpPr txBox="1">
              <a:spLocks noChangeArrowheads="1"/>
            </p:cNvSpPr>
            <p:nvPr/>
          </p:nvSpPr>
          <p:spPr bwMode="auto">
            <a:xfrm>
              <a:off x="1680" y="3110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Ai về Gia Định, </a:t>
              </a:r>
            </a:p>
          </p:txBody>
        </p:sp>
        <p:sp>
          <p:nvSpPr>
            <p:cNvPr id="28712" name="Text Box 39"/>
            <p:cNvSpPr txBox="1">
              <a:spLocks noChangeArrowheads="1"/>
            </p:cNvSpPr>
            <p:nvPr/>
          </p:nvSpPr>
          <p:spPr bwMode="auto">
            <a:xfrm>
              <a:off x="2784" y="3120"/>
              <a:ext cx="2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Đồng Nai thì về.</a:t>
              </a:r>
            </a:p>
          </p:txBody>
        </p:sp>
      </p:grpSp>
      <p:sp>
        <p:nvSpPr>
          <p:cNvPr id="82984" name="Text Box 40"/>
          <p:cNvSpPr txBox="1">
            <a:spLocks noChangeArrowheads="1"/>
          </p:cNvSpPr>
          <p:nvPr/>
        </p:nvSpPr>
        <p:spPr bwMode="auto">
          <a:xfrm>
            <a:off x="4819650" y="58293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Cò bay thẳng cánh.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838450" y="6180138"/>
            <a:ext cx="4953000" cy="384175"/>
            <a:chOff x="1680" y="3677"/>
            <a:chExt cx="3120" cy="242"/>
          </a:xfrm>
        </p:grpSpPr>
        <p:sp>
          <p:nvSpPr>
            <p:cNvPr id="28709" name="Text Box 42"/>
            <p:cNvSpPr txBox="1">
              <a:spLocks noChangeArrowheads="1"/>
            </p:cNvSpPr>
            <p:nvPr/>
          </p:nvSpPr>
          <p:spPr bwMode="auto">
            <a:xfrm>
              <a:off x="1680" y="3677"/>
              <a:ext cx="1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Nước Tháp Mười</a:t>
              </a:r>
            </a:p>
          </p:txBody>
        </p:sp>
        <p:sp>
          <p:nvSpPr>
            <p:cNvPr id="28710" name="Text Box 43"/>
            <p:cNvSpPr txBox="1">
              <a:spLocks noChangeArrowheads="1"/>
            </p:cNvSpPr>
            <p:nvPr/>
          </p:nvSpPr>
          <p:spPr bwMode="auto">
            <a:xfrm>
              <a:off x="2976" y="3686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lóng lánh cá tôm.</a:t>
              </a:r>
            </a:p>
          </p:txBody>
        </p:sp>
      </p:grpSp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4210050" y="18669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cành trúc la đà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2838450" y="4090988"/>
            <a:ext cx="5334000" cy="769937"/>
            <a:chOff x="1680" y="2361"/>
            <a:chExt cx="3360" cy="485"/>
          </a:xfrm>
        </p:grpSpPr>
        <p:sp>
          <p:nvSpPr>
            <p:cNvPr id="28707" name="Text Box 46"/>
            <p:cNvSpPr txBox="1">
              <a:spLocks noChangeArrowheads="1"/>
            </p:cNvSpPr>
            <p:nvPr/>
          </p:nvSpPr>
          <p:spPr bwMode="auto">
            <a:xfrm>
              <a:off x="1680" y="2582"/>
              <a:ext cx="16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Hòn Hồng sừng sững</a:t>
              </a:r>
            </a:p>
          </p:txBody>
        </p:sp>
        <p:sp>
          <p:nvSpPr>
            <p:cNvPr id="28708" name="Text Box 47"/>
            <p:cNvSpPr txBox="1">
              <a:spLocks noChangeArrowheads="1"/>
            </p:cNvSpPr>
            <p:nvPr/>
          </p:nvSpPr>
          <p:spPr bwMode="auto">
            <a:xfrm>
              <a:off x="3072" y="2361"/>
              <a:ext cx="196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/>
                <a:t> </a:t>
              </a:r>
              <a:r>
                <a:rPr lang="en-US" b="1">
                  <a:solidFill>
                    <a:srgbClr val="0000FF"/>
                  </a:solidFill>
                </a:rPr>
                <a:t>đứng trong Vịnh Hàn.</a:t>
              </a:r>
            </a:p>
          </p:txBody>
        </p:sp>
      </p:grpSp>
      <p:sp>
        <p:nvSpPr>
          <p:cNvPr id="28704" name="Rectangle 50"/>
          <p:cNvSpPr>
            <a:spLocks noChangeArrowheads="1"/>
          </p:cNvSpPr>
          <p:nvPr/>
        </p:nvSpPr>
        <p:spPr bwMode="auto">
          <a:xfrm>
            <a:off x="2286000" y="265113"/>
            <a:ext cx="4572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000" b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28705" name="Text Box 51"/>
          <p:cNvSpPr txBox="1">
            <a:spLocks noChangeArrowheads="1"/>
          </p:cNvSpPr>
          <p:nvPr/>
        </p:nvSpPr>
        <p:spPr bwMode="auto">
          <a:xfrm>
            <a:off x="0" y="59531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28706" name="Rectangle 52" descr="Water droplets"/>
          <p:cNvSpPr>
            <a:spLocks noChangeArrowheads="1"/>
          </p:cNvSpPr>
          <p:nvPr/>
        </p:nvSpPr>
        <p:spPr bwMode="auto">
          <a:xfrm>
            <a:off x="1600200" y="-15875"/>
            <a:ext cx="6324600" cy="339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6" grpId="1"/>
      <p:bldP spid="82947" grpId="0"/>
      <p:bldP spid="82947" grpId="1"/>
      <p:bldP spid="82948" grpId="0"/>
      <p:bldP spid="82948" grpId="1"/>
      <p:bldP spid="82952" grpId="0"/>
      <p:bldP spid="82952" grpId="1"/>
      <p:bldP spid="82952" grpId="2"/>
      <p:bldP spid="82953" grpId="0"/>
      <p:bldP spid="82953" grpId="1"/>
      <p:bldP spid="82954" grpId="0"/>
      <p:bldP spid="82954" grpId="1"/>
      <p:bldP spid="82955" grpId="0"/>
      <p:bldP spid="82955" grpId="1"/>
      <p:bldP spid="82956" grpId="0"/>
      <p:bldP spid="82956" grpId="1"/>
      <p:bldP spid="82957" grpId="0"/>
      <p:bldP spid="82957" grpId="1"/>
      <p:bldP spid="82958" grpId="0"/>
      <p:bldP spid="82958" grpId="1"/>
      <p:bldP spid="82959" grpId="0"/>
      <p:bldP spid="82959" grpId="1"/>
      <p:bldP spid="82960" grpId="0"/>
      <p:bldP spid="82960" grpId="1"/>
      <p:bldP spid="82961" grpId="0"/>
      <p:bldP spid="82961" grpId="1"/>
      <p:bldP spid="82962" grpId="0"/>
      <p:bldP spid="82962" grpId="1"/>
      <p:bldP spid="82963" grpId="0"/>
      <p:bldP spid="82963" grpId="1"/>
      <p:bldP spid="82964" grpId="0"/>
      <p:bldP spid="82964" grpId="1"/>
      <p:bldP spid="82964" grpId="2"/>
      <p:bldP spid="82971" grpId="0"/>
      <p:bldP spid="82971" grpId="1"/>
      <p:bldP spid="82971" grpId="2"/>
      <p:bldP spid="82975" grpId="0"/>
      <p:bldP spid="82975" grpId="1"/>
      <p:bldP spid="82975" grpId="2"/>
      <p:bldP spid="82979" grpId="0"/>
      <p:bldP spid="82979" grpId="1"/>
      <p:bldP spid="82979" grpId="2"/>
      <p:bldP spid="82980" grpId="0"/>
      <p:bldP spid="82980" grpId="1"/>
      <p:bldP spid="82980" grpId="2"/>
      <p:bldP spid="82984" grpId="0"/>
      <p:bldP spid="82984" grpId="1"/>
      <p:bldP spid="82984" grpId="2"/>
      <p:bldP spid="82988" grpId="0"/>
      <p:bldP spid="82988" grpId="1"/>
      <p:bldP spid="82988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838200" y="126365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đọc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5257800" y="126365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Từ ngữ</a:t>
            </a:r>
          </a:p>
        </p:txBody>
      </p:sp>
      <p:sp>
        <p:nvSpPr>
          <p:cNvPr id="1030" name="Line 4"/>
          <p:cNvSpPr>
            <a:spLocks noChangeShapeType="1"/>
          </p:cNvSpPr>
          <p:nvPr/>
        </p:nvSpPr>
        <p:spPr bwMode="auto">
          <a:xfrm flipH="1">
            <a:off x="4724400" y="1524000"/>
            <a:ext cx="0" cy="3079750"/>
          </a:xfrm>
          <a:prstGeom prst="line">
            <a:avLst/>
          </a:prstGeom>
          <a:noFill/>
          <a:ln w="57150">
            <a:solidFill>
              <a:srgbClr val="FF990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609600" y="1666875"/>
            <a:ext cx="3810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</a:rPr>
              <a:t>Từ</a:t>
            </a:r>
            <a:r>
              <a:rPr lang="en-US" sz="2000" b="1">
                <a:solidFill>
                  <a:srgbClr val="0000FF"/>
                </a:solidFill>
              </a:rPr>
              <a:t>:  </a:t>
            </a:r>
            <a:r>
              <a:rPr lang="en-US" sz="2000" b="1" i="1">
                <a:solidFill>
                  <a:srgbClr val="FF0066"/>
                </a:solidFill>
              </a:rPr>
              <a:t>Kì Lừa          la đà </a:t>
            </a:r>
          </a:p>
          <a:p>
            <a:r>
              <a:rPr lang="en-US" sz="2000" b="1" i="1">
                <a:solidFill>
                  <a:srgbClr val="FF0066"/>
                </a:solidFill>
              </a:rPr>
              <a:t>           non xanh      </a:t>
            </a:r>
            <a:r>
              <a:rPr lang="en-US" sz="2000" b="1" i="1">
                <a:solidFill>
                  <a:srgbClr val="FF0000"/>
                </a:solidFill>
              </a:rPr>
              <a:t>sừng</a:t>
            </a:r>
            <a:r>
              <a:rPr lang="en-US" sz="2000" b="1" i="1">
                <a:solidFill>
                  <a:srgbClr val="FF0066"/>
                </a:solidFill>
              </a:rPr>
              <a:t> sững</a:t>
            </a:r>
          </a:p>
        </p:txBody>
      </p:sp>
      <p:grpSp>
        <p:nvGrpSpPr>
          <p:cNvPr id="1032" name="Group 6"/>
          <p:cNvGrpSpPr>
            <a:grpSpLocks/>
          </p:cNvGrpSpPr>
          <p:nvPr/>
        </p:nvGrpSpPr>
        <p:grpSpPr bwMode="auto">
          <a:xfrm>
            <a:off x="338138" y="2886075"/>
            <a:ext cx="5562600" cy="750888"/>
            <a:chOff x="240" y="1680"/>
            <a:chExt cx="3504" cy="473"/>
          </a:xfrm>
        </p:grpSpPr>
        <p:sp>
          <p:nvSpPr>
            <p:cNvPr id="1060" name="Text Box 7"/>
            <p:cNvSpPr txBox="1">
              <a:spLocks noChangeArrowheads="1"/>
            </p:cNvSpPr>
            <p:nvPr/>
          </p:nvSpPr>
          <p:spPr bwMode="auto">
            <a:xfrm>
              <a:off x="480" y="1680"/>
              <a:ext cx="2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Đường vô xứ Nghệ  quanh quanh </a:t>
              </a:r>
            </a:p>
          </p:txBody>
        </p:sp>
        <p:sp>
          <p:nvSpPr>
            <p:cNvPr id="1061" name="Text Box 8"/>
            <p:cNvSpPr txBox="1">
              <a:spLocks noChangeArrowheads="1"/>
            </p:cNvSpPr>
            <p:nvPr/>
          </p:nvSpPr>
          <p:spPr bwMode="auto">
            <a:xfrm>
              <a:off x="240" y="1920"/>
              <a:ext cx="3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Non xanh nước biếc  như tranh họa đồ.</a:t>
              </a:r>
            </a:p>
          </p:txBody>
        </p:sp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3937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Đồng Tháp Mười  cò bay thẳng cánh</a:t>
            </a:r>
          </a:p>
          <a:p>
            <a:r>
              <a:rPr lang="en-US" b="1" i="1">
                <a:solidFill>
                  <a:srgbClr val="FF0000"/>
                </a:solidFill>
              </a:rPr>
              <a:t>Nước Tháp Mười  lóng lánh cá tôm.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33400" y="2479675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</a:rPr>
              <a:t>Câu:</a:t>
            </a: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 flipH="1">
            <a:off x="2862263" y="29622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 flipH="1">
            <a:off x="4410075" y="43338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8"/>
          <p:cNvSpPr>
            <a:spLocks noChangeShapeType="1"/>
          </p:cNvSpPr>
          <p:nvPr/>
        </p:nvSpPr>
        <p:spPr bwMode="auto">
          <a:xfrm flipH="1">
            <a:off x="2424113" y="43338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9"/>
          <p:cNvSpPr>
            <a:spLocks noChangeShapeType="1"/>
          </p:cNvSpPr>
          <p:nvPr/>
        </p:nvSpPr>
        <p:spPr bwMode="auto">
          <a:xfrm flipH="1">
            <a:off x="4476750" y="39528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20"/>
          <p:cNvSpPr>
            <a:spLocks noChangeShapeType="1"/>
          </p:cNvSpPr>
          <p:nvPr/>
        </p:nvSpPr>
        <p:spPr bwMode="auto">
          <a:xfrm flipH="1">
            <a:off x="2438400" y="39528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21"/>
          <p:cNvSpPr>
            <a:spLocks noChangeShapeType="1"/>
          </p:cNvSpPr>
          <p:nvPr/>
        </p:nvSpPr>
        <p:spPr bwMode="auto">
          <a:xfrm flipH="1">
            <a:off x="4572000" y="33432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22"/>
          <p:cNvSpPr>
            <a:spLocks noChangeShapeType="1"/>
          </p:cNvSpPr>
          <p:nvPr/>
        </p:nvSpPr>
        <p:spPr bwMode="auto">
          <a:xfrm flipH="1">
            <a:off x="4638675" y="33432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23"/>
          <p:cNvSpPr>
            <a:spLocks noChangeShapeType="1"/>
          </p:cNvSpPr>
          <p:nvPr/>
        </p:nvSpPr>
        <p:spPr bwMode="auto">
          <a:xfrm flipH="1">
            <a:off x="2619375" y="33432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24"/>
          <p:cNvSpPr>
            <a:spLocks noChangeShapeType="1"/>
          </p:cNvSpPr>
          <p:nvPr/>
        </p:nvSpPr>
        <p:spPr bwMode="auto">
          <a:xfrm flipH="1">
            <a:off x="4386263" y="29622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5"/>
          <p:cNvSpPr>
            <a:spLocks noChangeShapeType="1"/>
          </p:cNvSpPr>
          <p:nvPr/>
        </p:nvSpPr>
        <p:spPr bwMode="auto">
          <a:xfrm flipH="1">
            <a:off x="4343400" y="43338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6"/>
          <p:cNvSpPr>
            <a:spLocks noChangeShapeType="1"/>
          </p:cNvSpPr>
          <p:nvPr/>
        </p:nvSpPr>
        <p:spPr bwMode="auto">
          <a:xfrm>
            <a:off x="2928938" y="3219450"/>
            <a:ext cx="13716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7"/>
          <p:cNvSpPr>
            <a:spLocks noChangeShapeType="1"/>
          </p:cNvSpPr>
          <p:nvPr/>
        </p:nvSpPr>
        <p:spPr bwMode="auto">
          <a:xfrm>
            <a:off x="3200400" y="4257675"/>
            <a:ext cx="1219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Line 28"/>
          <p:cNvSpPr>
            <a:spLocks noChangeShapeType="1"/>
          </p:cNvSpPr>
          <p:nvPr/>
        </p:nvSpPr>
        <p:spPr bwMode="auto">
          <a:xfrm>
            <a:off x="942975" y="3586163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Line 29"/>
          <p:cNvSpPr>
            <a:spLocks noChangeShapeType="1"/>
          </p:cNvSpPr>
          <p:nvPr/>
        </p:nvSpPr>
        <p:spPr bwMode="auto">
          <a:xfrm>
            <a:off x="2105025" y="3586163"/>
            <a:ext cx="457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Line 30"/>
          <p:cNvSpPr>
            <a:spLocks noChangeShapeType="1"/>
          </p:cNvSpPr>
          <p:nvPr/>
        </p:nvSpPr>
        <p:spPr bwMode="auto">
          <a:xfrm>
            <a:off x="2514600" y="4562475"/>
            <a:ext cx="9906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Text Box 31"/>
          <p:cNvSpPr txBox="1">
            <a:spLocks noChangeArrowheads="1"/>
          </p:cNvSpPr>
          <p:nvPr/>
        </p:nvSpPr>
        <p:spPr bwMode="auto">
          <a:xfrm>
            <a:off x="5334000" y="1757363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- Non sông</a:t>
            </a:r>
          </a:p>
        </p:txBody>
      </p:sp>
      <p:sp>
        <p:nvSpPr>
          <p:cNvPr id="1051" name="Text Box 32"/>
          <p:cNvSpPr txBox="1">
            <a:spLocks noChangeArrowheads="1"/>
          </p:cNvSpPr>
          <p:nvPr/>
        </p:nvSpPr>
        <p:spPr bwMode="auto">
          <a:xfrm>
            <a:off x="5334000" y="2366963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- Tranh họa đồ</a:t>
            </a:r>
          </a:p>
        </p:txBody>
      </p:sp>
      <p:sp>
        <p:nvSpPr>
          <p:cNvPr id="1052" name="Rectangle 35"/>
          <p:cNvSpPr>
            <a:spLocks noChangeArrowheads="1"/>
          </p:cNvSpPr>
          <p:nvPr/>
        </p:nvSpPr>
        <p:spPr bwMode="auto">
          <a:xfrm>
            <a:off x="3390900" y="4724400"/>
            <a:ext cx="2819400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53" name="Text Box 36"/>
          <p:cNvSpPr txBox="1">
            <a:spLocks noChangeArrowheads="1"/>
          </p:cNvSpPr>
          <p:nvPr/>
        </p:nvSpPr>
        <p:spPr bwMode="auto">
          <a:xfrm>
            <a:off x="3200400" y="4789488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NỘI DUNG CHÍNH</a:t>
            </a:r>
          </a:p>
        </p:txBody>
      </p:sp>
      <p:sp>
        <p:nvSpPr>
          <p:cNvPr id="1054" name="AutoShape 37"/>
          <p:cNvSpPr>
            <a:spLocks noChangeArrowheads="1"/>
          </p:cNvSpPr>
          <p:nvPr/>
        </p:nvSpPr>
        <p:spPr bwMode="auto">
          <a:xfrm flipV="1">
            <a:off x="381000" y="5257800"/>
            <a:ext cx="8458200" cy="16002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57150">
            <a:solidFill>
              <a:srgbClr val="0000FF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685800" y="556895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>
                <a:solidFill>
                  <a:srgbClr val="0000FF"/>
                </a:solidFill>
                <a:latin typeface="Arial"/>
              </a:rPr>
              <a:t>Cảm nhận được vẻ đẹp của cảnh non sông đất nước, từ đó thêm tự hào về quê hương đất nước.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056" name="Picture 41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Rectangle 45"/>
          <p:cNvSpPr>
            <a:spLocks noChangeArrowheads="1"/>
          </p:cNvSpPr>
          <p:nvPr/>
        </p:nvSpPr>
        <p:spPr bwMode="auto">
          <a:xfrm>
            <a:off x="2286000" y="4095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000" b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1058" name="Text Box 47"/>
          <p:cNvSpPr txBox="1">
            <a:spLocks noChangeArrowheads="1"/>
          </p:cNvSpPr>
          <p:nvPr/>
        </p:nvSpPr>
        <p:spPr bwMode="auto">
          <a:xfrm>
            <a:off x="85725" y="72866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  <p:sp>
        <p:nvSpPr>
          <p:cNvPr id="1059" name="Rectangle 48" descr="Water droplets"/>
          <p:cNvSpPr>
            <a:spLocks noChangeArrowheads="1"/>
          </p:cNvSpPr>
          <p:nvPr/>
        </p:nvSpPr>
        <p:spPr bwMode="auto">
          <a:xfrm>
            <a:off x="1600200" y="41275"/>
            <a:ext cx="6324600" cy="381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</p:txBody>
      </p:sp>
      <p:graphicFrame>
        <p:nvGraphicFramePr>
          <p:cNvPr id="1026" name="Object 49"/>
          <p:cNvGraphicFramePr>
            <a:graphicFrameLocks noGrp="1" noChangeAspect="1"/>
          </p:cNvGraphicFramePr>
          <p:nvPr>
            <p:ph/>
          </p:nvPr>
        </p:nvGraphicFramePr>
        <p:xfrm>
          <a:off x="1530350" y="4425950"/>
          <a:ext cx="38258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6" imgW="3848100" imgH="809549" progId="MSGraph.Chart.8">
                  <p:embed followColorScheme="full"/>
                </p:oleObj>
              </mc:Choice>
              <mc:Fallback>
                <p:oleObj name="Chart" r:id="rId6" imgW="3848100" imgH="809549" progId="MSGraph.Chart.8">
                  <p:embed followColorScheme="full"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4425950"/>
                        <a:ext cx="38258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23911" name="Picture 7" descr="VinhHaL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39888"/>
            <a:ext cx="5943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676400" y="633888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Vịnh Hạ Long - Quảng Ninh</a:t>
            </a:r>
          </a:p>
        </p:txBody>
      </p:sp>
      <p:pic>
        <p:nvPicPr>
          <p:cNvPr id="123913" name="Picture 9" descr="normal_BAI_BIEN_CUA_TUNG"/>
          <p:cNvPicPr>
            <a:picLocks noChangeAspect="1" noChangeArrowheads="1"/>
          </p:cNvPicPr>
          <p:nvPr/>
        </p:nvPicPr>
        <p:blipFill>
          <a:blip r:embed="rId4"/>
          <a:srcRect r="4396"/>
          <a:stretch>
            <a:fillRect/>
          </a:stretch>
        </p:blipFill>
        <p:spPr bwMode="auto">
          <a:xfrm>
            <a:off x="1600200" y="1524000"/>
            <a:ext cx="6019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2286000" y="633888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Cửa Tùng - Quảng Trị</a:t>
            </a:r>
          </a:p>
        </p:txBody>
      </p:sp>
      <p:pic>
        <p:nvPicPr>
          <p:cNvPr id="123917" name="Picture 13" descr="thien mu"/>
          <p:cNvPicPr>
            <a:picLocks noChangeAspect="1" noChangeArrowheads="1"/>
          </p:cNvPicPr>
          <p:nvPr/>
        </p:nvPicPr>
        <p:blipFill>
          <a:blip r:embed="rId5"/>
          <a:srcRect b="24719"/>
          <a:stretch>
            <a:fillRect/>
          </a:stretch>
        </p:blipFill>
        <p:spPr bwMode="auto">
          <a:xfrm>
            <a:off x="1676400" y="1524000"/>
            <a:ext cx="5075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2209800" y="6338888"/>
            <a:ext cx="381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Chùa Thiên Mụ -Huế</a:t>
            </a:r>
          </a:p>
        </p:txBody>
      </p:sp>
      <p:pic>
        <p:nvPicPr>
          <p:cNvPr id="123919" name="Picture 15" descr="PhongNha_0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676400"/>
            <a:ext cx="5943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1824038" y="6296025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Động Phong Nha - Quảng Bình</a:t>
            </a:r>
          </a:p>
        </p:txBody>
      </p:sp>
      <p:pic>
        <p:nvPicPr>
          <p:cNvPr id="123921" name="Picture 17" descr="DSCF2902_1200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1143000" y="6338888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Chợ Bến Thành – TP Hồ Chí Minh</a:t>
            </a:r>
          </a:p>
        </p:txBody>
      </p:sp>
      <p:sp>
        <p:nvSpPr>
          <p:cNvPr id="29709" name="WordArt 19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629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751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DU LỊCH QUA MÀN ẢNH NHỎ </a:t>
            </a:r>
          </a:p>
        </p:txBody>
      </p:sp>
      <p:pic>
        <p:nvPicPr>
          <p:cNvPr id="123927" name="Picture 23" descr="Trung tâm tỉnh Yên Bá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1447800"/>
            <a:ext cx="6400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2286000" y="633888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Trung tâm TP Yên Bái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2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20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2" grpId="1"/>
      <p:bldP spid="123914" grpId="0"/>
      <p:bldP spid="123914" grpId="1"/>
      <p:bldP spid="123918" grpId="0"/>
      <p:bldP spid="123918" grpId="1"/>
      <p:bldP spid="123920" grpId="0"/>
      <p:bldP spid="123920" grpId="1"/>
      <p:bldP spid="123922" grpId="0"/>
      <p:bldP spid="1239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38288" y="6096000"/>
            <a:ext cx="5776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Đảo chè Văn Hưng trên Hồ Thác Bà</a:t>
            </a:r>
          </a:p>
        </p:txBody>
      </p:sp>
      <p:sp>
        <p:nvSpPr>
          <p:cNvPr id="30724" name="WordArt 13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629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751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DU LỊCH QUA MÀN ẢNH NHỎ </a:t>
            </a:r>
          </a:p>
        </p:txBody>
      </p:sp>
      <p:pic>
        <p:nvPicPr>
          <p:cNvPr id="129042" name="Picture 18" descr="Đảo chè Văn Hưng - Hồ Thác B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 w="57150">
            <a:solidFill>
              <a:srgbClr val="FFCC00"/>
            </a:solidFill>
            <a:prstDash val="dashDot"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457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>
                <a:solidFill>
                  <a:srgbClr val="FF9900"/>
                </a:solidFill>
              </a:rPr>
              <a:t>Tập đọc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95600" y="1371600"/>
            <a:ext cx="533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Cảnh đẹp non sông.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5125" name="Rectangle 13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15144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Tuần 12 tiết 36: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8" grpId="0" animBg="1"/>
      <p:bldP spid="143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629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751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DU LỊCH QUA MÀN ẢNH NHỎ </a:t>
            </a:r>
          </a:p>
        </p:txBody>
      </p:sp>
      <p:pic>
        <p:nvPicPr>
          <p:cNvPr id="131078" name="Picture 6" descr="Ruong Bac thang MC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1347788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 descr="Dong lu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716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524000" y="6019800"/>
            <a:ext cx="577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Ruộng Bậc Thang – Mù Căng Chải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7056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086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DU LỊCH QUA MÀN ẢNH NHỎ 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2209800" y="6019800"/>
            <a:ext cx="5776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Khu di tích Mộ Nguyễn Thái học</a:t>
            </a:r>
          </a:p>
        </p:txBody>
      </p:sp>
      <p:pic>
        <p:nvPicPr>
          <p:cNvPr id="133128" name="Picture 8" descr="Khu di tich mo Nguyen Thai H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Picture 10" descr="Khu mo N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192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524000" y="5791200"/>
            <a:ext cx="5776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Khu du lịch sinh thái Hồ Thuận Bắc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629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751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DU LỊCH QUA MÀN ẢNH NHỎ </a:t>
            </a:r>
          </a:p>
        </p:txBody>
      </p:sp>
      <p:pic>
        <p:nvPicPr>
          <p:cNvPr id="135176" name="Picture 8" descr="Khu du lich sinh thai Ho Thuan b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219200" y="5791200"/>
            <a:ext cx="6081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Cây chè cổ thụ tuyết san ở Suối Giàng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6629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751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DU LỊCH QUA MÀN ẢNH NHỎ </a:t>
            </a:r>
          </a:p>
        </p:txBody>
      </p:sp>
      <p:pic>
        <p:nvPicPr>
          <p:cNvPr id="137227" name="Picture 11" descr="Che Suoi gi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9" descr="Che Suoi gi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95400"/>
            <a:ext cx="58483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đọc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89563" y="1854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 flipH="1">
            <a:off x="4876800" y="1600200"/>
            <a:ext cx="0" cy="4876800"/>
          </a:xfrm>
          <a:prstGeom prst="line">
            <a:avLst/>
          </a:prstGeom>
          <a:noFill/>
          <a:ln w="57150">
            <a:solidFill>
              <a:srgbClr val="FF990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46100" y="2219325"/>
            <a:ext cx="4211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CC3300"/>
                </a:solidFill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66"/>
                </a:solidFill>
              </a:rPr>
              <a:t>   Kì Lừa                  la đà 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66"/>
                </a:solidFill>
              </a:rPr>
              <a:t>   non xanh              sừng sững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725" y="4267200"/>
            <a:ext cx="5562600" cy="750888"/>
            <a:chOff x="240" y="1680"/>
            <a:chExt cx="3504" cy="473"/>
          </a:xfrm>
        </p:grpSpPr>
        <p:sp>
          <p:nvSpPr>
            <p:cNvPr id="6176" name="Text Box 7"/>
            <p:cNvSpPr txBox="1">
              <a:spLocks noChangeArrowheads="1"/>
            </p:cNvSpPr>
            <p:nvPr/>
          </p:nvSpPr>
          <p:spPr bwMode="auto">
            <a:xfrm>
              <a:off x="480" y="1680"/>
              <a:ext cx="2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66"/>
                  </a:solidFill>
                </a:rPr>
                <a:t>Đường vô xứ Nghệ  quanh quanh </a:t>
              </a:r>
            </a:p>
          </p:txBody>
        </p:sp>
        <p:sp>
          <p:nvSpPr>
            <p:cNvPr id="6177" name="Text Box 8"/>
            <p:cNvSpPr txBox="1">
              <a:spLocks noChangeArrowheads="1"/>
            </p:cNvSpPr>
            <p:nvPr/>
          </p:nvSpPr>
          <p:spPr bwMode="auto">
            <a:xfrm>
              <a:off x="240" y="1920"/>
              <a:ext cx="3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66"/>
                  </a:solidFill>
                </a:rPr>
                <a:t>Non xanh nước biếc  như tranh họa đồ.</a:t>
              </a:r>
            </a:p>
          </p:txBody>
        </p:sp>
      </p:grp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84163" y="5238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66"/>
                </a:solidFill>
              </a:rPr>
              <a:t>Đồng Tháp Mười  cò bay thẳng cánh</a:t>
            </a:r>
          </a:p>
          <a:p>
            <a:r>
              <a:rPr lang="en-US" b="1" i="1">
                <a:solidFill>
                  <a:srgbClr val="FF0066"/>
                </a:solidFill>
              </a:rPr>
              <a:t>Nước Tháp Mười  lóng lánh cá tôm.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84163" y="3600450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</a:rPr>
              <a:t>Câu:</a:t>
            </a: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H="1">
            <a:off x="2605088" y="43084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>
            <a:off x="4135438" y="56546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flipH="1">
            <a:off x="2238375" y="5634038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4281488" y="5314950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H="1">
            <a:off x="2260600" y="5314950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4413250" y="46894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H="1">
            <a:off x="4481513" y="46894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2332038" y="46894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4170363" y="43084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H="1">
            <a:off x="4211638" y="565467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2679700" y="4600575"/>
            <a:ext cx="1419225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3027363" y="5578475"/>
            <a:ext cx="1219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677863" y="4981575"/>
            <a:ext cx="5334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1819275" y="4981575"/>
            <a:ext cx="457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2341563" y="5903913"/>
            <a:ext cx="9906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5313363" y="2616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- Non sông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5313363" y="3225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- Tranh họa đồ</a:t>
            </a:r>
          </a:p>
        </p:txBody>
      </p:sp>
      <p:pic>
        <p:nvPicPr>
          <p:cNvPr id="6170" name="Picture 39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Rectangle 40"/>
          <p:cNvSpPr>
            <a:spLocks noChangeArrowheads="1"/>
          </p:cNvSpPr>
          <p:nvPr/>
        </p:nvSpPr>
        <p:spPr bwMode="auto">
          <a:xfrm>
            <a:off x="85725" y="30480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4000" b="1">
                <a:solidFill>
                  <a:srgbClr val="FF0066"/>
                </a:solidFill>
              </a:rPr>
              <a:t>Cảnh đẹp non sông</a:t>
            </a:r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2951163" y="4981575"/>
            <a:ext cx="1219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Rectangle 49"/>
          <p:cNvSpPr>
            <a:spLocks noChangeArrowheads="1"/>
          </p:cNvSpPr>
          <p:nvPr/>
        </p:nvSpPr>
        <p:spPr bwMode="auto">
          <a:xfrm>
            <a:off x="263525" y="2378075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</a:rPr>
              <a:t>Từ</a:t>
            </a:r>
            <a:r>
              <a:rPr lang="en-US" sz="28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74" name="Rectangle 50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6175" name="Text Box 51"/>
          <p:cNvSpPr txBox="1">
            <a:spLocks noChangeArrowheads="1"/>
          </p:cNvSpPr>
          <p:nvPr/>
        </p:nvSpPr>
        <p:spPr bwMode="auto">
          <a:xfrm>
            <a:off x="0" y="92392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  <p:bldP spid="79876" grpId="0" animBg="1"/>
      <p:bldP spid="79877" grpId="0"/>
      <p:bldP spid="79881" grpId="0"/>
      <p:bldP spid="79882" grpId="0"/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/>
      <p:bldP spid="79904" grpId="0"/>
      <p:bldP spid="79919" grpId="0" animBg="1"/>
      <p:bldP spid="799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6"/>
          <p:cNvSpPr>
            <a:spLocks noChangeShapeType="1"/>
          </p:cNvSpPr>
          <p:nvPr/>
        </p:nvSpPr>
        <p:spPr bwMode="auto">
          <a:xfrm flipV="1">
            <a:off x="4827588" y="1344613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1371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>
                <a:solidFill>
                  <a:srgbClr val="FF0000"/>
                </a:solidFill>
              </a:rPr>
              <a:t>TÌM HIỂU BÀI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6050" y="2011363"/>
            <a:ext cx="4876800" cy="1371600"/>
            <a:chOff x="192" y="816"/>
            <a:chExt cx="3024" cy="1200"/>
          </a:xfrm>
        </p:grpSpPr>
        <p:sp>
          <p:nvSpPr>
            <p:cNvPr id="7203" name="AutoShape 9"/>
            <p:cNvSpPr>
              <a:spLocks noChangeArrowheads="1"/>
            </p:cNvSpPr>
            <p:nvPr/>
          </p:nvSpPr>
          <p:spPr bwMode="auto">
            <a:xfrm>
              <a:off x="192" y="816"/>
              <a:ext cx="2784" cy="1200"/>
            </a:xfrm>
            <a:prstGeom prst="cloudCallout">
              <a:avLst>
                <a:gd name="adj1" fmla="val -28917"/>
                <a:gd name="adj2" fmla="val 70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2000"/>
            </a:p>
          </p:txBody>
        </p:sp>
        <p:sp>
          <p:nvSpPr>
            <p:cNvPr id="7204" name="Text Box 10"/>
            <p:cNvSpPr txBox="1">
              <a:spLocks noChangeArrowheads="1"/>
            </p:cNvSpPr>
            <p:nvPr/>
          </p:nvSpPr>
          <p:spPr bwMode="auto">
            <a:xfrm>
              <a:off x="192" y="1104"/>
              <a:ext cx="302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u="sng">
                  <a:solidFill>
                    <a:srgbClr val="FF0000"/>
                  </a:solidFill>
                </a:rPr>
                <a:t>Câu1</a:t>
              </a:r>
              <a:r>
                <a:rPr lang="en-US" sz="2000" b="1"/>
                <a:t>: </a:t>
              </a:r>
              <a:r>
                <a:rPr lang="en-US" sz="2000" b="1">
                  <a:solidFill>
                    <a:srgbClr val="800000"/>
                  </a:solidFill>
                </a:rPr>
                <a:t>Mỗi câu ca dao nói đến mỗi vùng. Đó là những vùng nào?</a:t>
              </a:r>
            </a:p>
          </p:txBody>
        </p:sp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50850" y="3535363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*Câu 1: Lạng Sơn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0850" y="400685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*Câu 2: Hà Nội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50850" y="446405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*Câu 3: Nghệ An-Hà Tĩnh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0850" y="499745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*Câu 4:</a:t>
            </a: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Huế-Đà Nẵng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0850" y="5484813"/>
            <a:ext cx="426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*Câu 5: TP.Hồ Chí Minh-Đồng Nai.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0850" y="636905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*Câu 6: Đồng Tháp Mười</a:t>
            </a: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71600"/>
            <a:ext cx="3733800" cy="49530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172200" y="1736725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LẠNG SƠN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6096000" y="17526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562600" y="2041525"/>
            <a:ext cx="1066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HÀ NỘI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6172200" y="2895600"/>
            <a:ext cx="228600" cy="304800"/>
          </a:xfrm>
          <a:custGeom>
            <a:avLst/>
            <a:gdLst>
              <a:gd name="T0" fmla="*/ 0 w 148"/>
              <a:gd name="T1" fmla="*/ 0 h 188"/>
              <a:gd name="T2" fmla="*/ 33400312 w 148"/>
              <a:gd name="T3" fmla="*/ 141941149 h 188"/>
              <a:gd name="T4" fmla="*/ 224262782 w 148"/>
              <a:gd name="T5" fmla="*/ 281254210 h 188"/>
              <a:gd name="T6" fmla="*/ 353094275 w 148"/>
              <a:gd name="T7" fmla="*/ 494165149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88"/>
              <a:gd name="T14" fmla="*/ 148 w 14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FF33CC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715000" y="2819400"/>
            <a:ext cx="990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NGHỆ AN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6781800" y="5105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7818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6934200" y="37338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0198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858000" y="3505200"/>
            <a:ext cx="1371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HUẾ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010400" y="3657600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ĐÀ NẴNG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248400" y="5334000"/>
            <a:ext cx="198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TP HHÒ CHÍ MINH</a:t>
            </a:r>
          </a:p>
        </p:txBody>
      </p: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6858000" y="5119688"/>
            <a:ext cx="1295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ĐÔNG NAI</a:t>
            </a: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6019800" y="5486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096000" y="5500688"/>
            <a:ext cx="2057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1">
                <a:solidFill>
                  <a:srgbClr val="0000FF"/>
                </a:solidFill>
              </a:rPr>
              <a:t>ĐÔNG THÁP MƯỜI</a:t>
            </a:r>
          </a:p>
        </p:txBody>
      </p:sp>
      <p:pic>
        <p:nvPicPr>
          <p:cNvPr id="7199" name="Picture 37" descr="dau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75" y="2087563"/>
            <a:ext cx="606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0" name="Rectangle 38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7201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4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7202" name="Text Box 40"/>
          <p:cNvSpPr txBox="1">
            <a:spLocks noChangeArrowheads="1"/>
          </p:cNvSpPr>
          <p:nvPr/>
        </p:nvSpPr>
        <p:spPr bwMode="auto">
          <a:xfrm>
            <a:off x="0" y="88106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800080"/>
                </a:solidFill>
              </a:rPr>
              <a:t>Tuần 12 tiết 36: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402" grpId="0"/>
      <p:bldP spid="16403" grpId="0" animBg="1"/>
      <p:bldP spid="16404" grpId="0"/>
      <p:bldP spid="16405" grpId="0" animBg="1"/>
      <p:bldP spid="16406" grpId="0" animBg="1"/>
      <p:bldP spid="16407" grpId="0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/>
      <p:bldP spid="16414" grpId="0"/>
      <p:bldP spid="16415" grpId="0"/>
      <p:bldP spid="16417" grpId="0"/>
      <p:bldP spid="16418" grpId="0" animBg="1"/>
      <p:bldP spid="16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685800" y="1828800"/>
            <a:ext cx="7924800" cy="1828800"/>
          </a:xfrm>
          <a:prstGeom prst="cloudCallout">
            <a:avLst>
              <a:gd name="adj1" fmla="val -30208"/>
              <a:gd name="adj2" fmla="val 70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85800" y="226695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Câu2 </a:t>
            </a:r>
            <a:r>
              <a:rPr lang="en-US" sz="2800" b="1"/>
              <a:t>: </a:t>
            </a:r>
            <a:r>
              <a:rPr lang="en-US" sz="2800" b="1" i="1"/>
              <a:t>Mỗi vùng có những cảnh đẹp gì</a:t>
            </a:r>
            <a:r>
              <a:rPr lang="en-US" sz="2800" b="1" i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200400" y="4343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8199" name="Rectangle 36" descr="Water droplets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8200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8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8201" name="Text Box 40"/>
          <p:cNvSpPr txBox="1">
            <a:spLocks noChangeArrowheads="1"/>
          </p:cNvSpPr>
          <p:nvPr/>
        </p:nvSpPr>
        <p:spPr bwMode="auto">
          <a:xfrm>
            <a:off x="0" y="8667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80"/>
                </a:solidFill>
              </a:rPr>
              <a:t>Tuần 12 tiết 36: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/>
      <p:bldP spid="92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67" name="Picture 4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7086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1905000" y="6172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HÒN TÔ THỊ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8" name="Picture 14" descr="chu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4350"/>
            <a:ext cx="79248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200400" y="6248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CHÙA TAM THANH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505200" y="641985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ĐỘNG TAM THANH</a:t>
            </a:r>
          </a:p>
        </p:txBody>
      </p:sp>
      <p:pic>
        <p:nvPicPr>
          <p:cNvPr id="120836" name="Picture 4" descr="cua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7785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998</Words>
  <Application>Microsoft Office PowerPoint</Application>
  <PresentationFormat>On-screen Show (4:3)</PresentationFormat>
  <Paragraphs>211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vb28dt@yahoo.com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Binh</dc:creator>
  <cp:lastModifiedBy>Admin</cp:lastModifiedBy>
  <cp:revision>517</cp:revision>
  <dcterms:created xsi:type="dcterms:W3CDTF">2007-11-11T09:25:58Z</dcterms:created>
  <dcterms:modified xsi:type="dcterms:W3CDTF">2020-11-21T05:57:56Z</dcterms:modified>
</cp:coreProperties>
</file>