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0" r:id="rId2"/>
    <p:sldId id="275" r:id="rId3"/>
    <p:sldId id="276" r:id="rId4"/>
    <p:sldId id="285" r:id="rId5"/>
    <p:sldId id="313" r:id="rId6"/>
    <p:sldId id="264" r:id="rId7"/>
    <p:sldId id="311" r:id="rId8"/>
    <p:sldId id="312" r:id="rId9"/>
    <p:sldId id="308" r:id="rId10"/>
    <p:sldId id="309" r:id="rId11"/>
    <p:sldId id="271" r:id="rId12"/>
    <p:sldId id="272" r:id="rId13"/>
    <p:sldId id="294" r:id="rId14"/>
    <p:sldId id="297" r:id="rId15"/>
    <p:sldId id="301" r:id="rId16"/>
    <p:sldId id="30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BEFF1-A0E0-40BB-9217-2370BCCDB09E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69BD5-51AA-420F-A979-24AC6079D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5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0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2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78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D5F890-63C1-4989-8583-3A4C1C6B49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5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9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5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2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0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2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4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5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1E990-8077-4F8A-A43F-5C16429D4EAF}" type="datetimeFigureOut">
              <a:rPr lang="en-US" smtClean="0"/>
              <a:pPr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8AE92-38C2-459A-8BF9-1A94E3C6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jpeg"/><Relationship Id="rId4" Type="http://schemas.openxmlformats.org/officeDocument/2006/relationships/image" Target="../media/image37.wmf"/><Relationship Id="rId9" Type="http://schemas.openxmlformats.org/officeDocument/2006/relationships/image" Target="../media/image4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5.wmf"/><Relationship Id="rId9" Type="http://schemas.openxmlformats.org/officeDocument/2006/relationships/image" Target="../media/image48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oleObject" Target="../embeddings/oleObject47.bin"/><Relationship Id="rId3" Type="http://schemas.openxmlformats.org/officeDocument/2006/relationships/audio" Target="../media/media1.WAV"/><Relationship Id="rId7" Type="http://schemas.openxmlformats.org/officeDocument/2006/relationships/audio" Target="../media/audio3.wav"/><Relationship Id="rId12" Type="http://schemas.openxmlformats.org/officeDocument/2006/relationships/image" Target="../media/image52.gif"/><Relationship Id="rId2" Type="http://schemas.microsoft.com/office/2007/relationships/media" Target="../media/media1.WAV"/><Relationship Id="rId1" Type="http://schemas.openxmlformats.org/officeDocument/2006/relationships/vmlDrawing" Target="../drawings/vmlDrawing11.vml"/><Relationship Id="rId6" Type="http://schemas.openxmlformats.org/officeDocument/2006/relationships/audio" Target="../media/audio2.wav"/><Relationship Id="rId11" Type="http://schemas.openxmlformats.org/officeDocument/2006/relationships/image" Target="../media/image51.png"/><Relationship Id="rId5" Type="http://schemas.openxmlformats.org/officeDocument/2006/relationships/audio" Target="../media/audio1.wav"/><Relationship Id="rId15" Type="http://schemas.openxmlformats.org/officeDocument/2006/relationships/image" Target="../media/image48.gif"/><Relationship Id="rId10" Type="http://schemas.openxmlformats.org/officeDocument/2006/relationships/slide" Target="slide9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50.gif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image" Target="../media/image48.gif"/><Relationship Id="rId3" Type="http://schemas.openxmlformats.org/officeDocument/2006/relationships/audio" Target="../media/media1.WAV"/><Relationship Id="rId7" Type="http://schemas.openxmlformats.org/officeDocument/2006/relationships/audio" Target="../media/audio3.wav"/><Relationship Id="rId12" Type="http://schemas.openxmlformats.org/officeDocument/2006/relationships/image" Target="../media/image52.gif"/><Relationship Id="rId2" Type="http://schemas.microsoft.com/office/2007/relationships/media" Target="../media/media1.WAV"/><Relationship Id="rId1" Type="http://schemas.openxmlformats.org/officeDocument/2006/relationships/vmlDrawing" Target="../drawings/vmlDrawing12.vml"/><Relationship Id="rId6" Type="http://schemas.openxmlformats.org/officeDocument/2006/relationships/audio" Target="../media/audio2.wav"/><Relationship Id="rId11" Type="http://schemas.openxmlformats.org/officeDocument/2006/relationships/image" Target="../media/image51.png"/><Relationship Id="rId5" Type="http://schemas.openxmlformats.org/officeDocument/2006/relationships/audio" Target="../media/audio1.wav"/><Relationship Id="rId15" Type="http://schemas.openxmlformats.org/officeDocument/2006/relationships/image" Target="../media/image53.wmf"/><Relationship Id="rId10" Type="http://schemas.openxmlformats.org/officeDocument/2006/relationships/slide" Target="slide9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50.gif"/><Relationship Id="rId14" Type="http://schemas.openxmlformats.org/officeDocument/2006/relationships/oleObject" Target="../embeddings/oleObject4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13" Type="http://schemas.openxmlformats.org/officeDocument/2006/relationships/image" Target="../media/image48.gif"/><Relationship Id="rId3" Type="http://schemas.openxmlformats.org/officeDocument/2006/relationships/audio" Target="../media/media1.WAV"/><Relationship Id="rId7" Type="http://schemas.openxmlformats.org/officeDocument/2006/relationships/audio" Target="../media/audio3.wav"/><Relationship Id="rId12" Type="http://schemas.openxmlformats.org/officeDocument/2006/relationships/image" Target="../media/image52.gif"/><Relationship Id="rId2" Type="http://schemas.microsoft.com/office/2007/relationships/media" Target="../media/media1.WAV"/><Relationship Id="rId1" Type="http://schemas.openxmlformats.org/officeDocument/2006/relationships/vmlDrawing" Target="../drawings/vmlDrawing13.vml"/><Relationship Id="rId6" Type="http://schemas.openxmlformats.org/officeDocument/2006/relationships/audio" Target="../media/audio2.wav"/><Relationship Id="rId11" Type="http://schemas.openxmlformats.org/officeDocument/2006/relationships/image" Target="../media/image51.png"/><Relationship Id="rId5" Type="http://schemas.openxmlformats.org/officeDocument/2006/relationships/audio" Target="../media/audio1.wav"/><Relationship Id="rId15" Type="http://schemas.openxmlformats.org/officeDocument/2006/relationships/image" Target="../media/image54.wmf"/><Relationship Id="rId10" Type="http://schemas.openxmlformats.org/officeDocument/2006/relationships/slide" Target="slide9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50.gif"/><Relationship Id="rId1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8764" y="861865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Thứ hai ngày 27 tháng 4 năm 2020</a:t>
            </a:r>
          </a:p>
          <a:p>
            <a:pPr algn="ctr">
              <a:lnSpc>
                <a:spcPct val="150000"/>
              </a:lnSpc>
            </a:pPr>
            <a:r>
              <a:rPr lang="en-US" altLang="en-US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lnSpc>
                <a:spcPct val="150000"/>
              </a:lnSpc>
            </a:pPr>
            <a:r>
              <a:rPr lang="en-US" altLang="en-US" sz="32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Phép trừ phân số ( tiếp theo - trang 130)</a:t>
            </a:r>
            <a:endParaRPr lang="en-US" altLang="en-US" sz="32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823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19100" y="34636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Bài 3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211" name="Group 83"/>
          <p:cNvGrpSpPr>
            <a:grpSpLocks/>
          </p:cNvGrpSpPr>
          <p:nvPr/>
        </p:nvGrpSpPr>
        <p:grpSpPr bwMode="auto">
          <a:xfrm>
            <a:off x="152400" y="355311"/>
            <a:ext cx="8991600" cy="2673350"/>
            <a:chOff x="336" y="578"/>
            <a:chExt cx="5232" cy="1684"/>
          </a:xfrm>
        </p:grpSpPr>
        <p:sp>
          <p:nvSpPr>
            <p:cNvPr id="48138" name="Text Box 10"/>
            <p:cNvSpPr txBox="1">
              <a:spLocks noChangeArrowheads="1"/>
            </p:cNvSpPr>
            <p:nvPr/>
          </p:nvSpPr>
          <p:spPr bwMode="auto">
            <a:xfrm>
              <a:off x="336" y="624"/>
              <a:ext cx="5232" cy="1638"/>
            </a:xfrm>
            <a:prstGeom prst="rect">
              <a:avLst/>
            </a:prstGeom>
            <a:noFill/>
            <a:ln w="9525" algn="ctr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trồng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xanh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trồng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hoa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trồng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xanh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   </a:t>
              </a:r>
            </a:p>
          </p:txBody>
        </p:sp>
        <p:graphicFrame>
          <p:nvGraphicFramePr>
            <p:cNvPr id="48140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7212957"/>
                </p:ext>
              </p:extLst>
            </p:nvPr>
          </p:nvGraphicFramePr>
          <p:xfrm>
            <a:off x="2443" y="578"/>
            <a:ext cx="271" cy="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54" name="Equation" r:id="rId3" imgW="101520" imgH="215640" progId="Equation.3">
                    <p:embed/>
                  </p:oleObj>
                </mc:Choice>
                <mc:Fallback>
                  <p:oleObj name="Equation" r:id="rId3" imgW="1015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3" y="578"/>
                          <a:ext cx="271" cy="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D60093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42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4021563"/>
                </p:ext>
              </p:extLst>
            </p:nvPr>
          </p:nvGraphicFramePr>
          <p:xfrm>
            <a:off x="1766" y="978"/>
            <a:ext cx="364" cy="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55" name="Equation" r:id="rId5" imgW="101520" imgH="215640" progId="Equation.3">
                    <p:embed/>
                  </p:oleObj>
                </mc:Choice>
                <mc:Fallback>
                  <p:oleObj name="Equation" r:id="rId5" imgW="1015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6" y="978"/>
                          <a:ext cx="364" cy="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D60093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174" name="Group 46"/>
          <p:cNvGrpSpPr>
            <a:grpSpLocks/>
          </p:cNvGrpSpPr>
          <p:nvPr/>
        </p:nvGrpSpPr>
        <p:grpSpPr bwMode="auto">
          <a:xfrm rot="10800000">
            <a:off x="1066800" y="5945188"/>
            <a:ext cx="3276600" cy="152400"/>
            <a:chOff x="576" y="2112"/>
            <a:chExt cx="4224" cy="96"/>
          </a:xfrm>
        </p:grpSpPr>
        <p:sp>
          <p:nvSpPr>
            <p:cNvPr id="48175" name="Line 47"/>
            <p:cNvSpPr>
              <a:spLocks noChangeShapeType="1"/>
            </p:cNvSpPr>
            <p:nvPr/>
          </p:nvSpPr>
          <p:spPr bwMode="auto">
            <a:xfrm flipV="1">
              <a:off x="720" y="2112"/>
              <a:ext cx="393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6" name="Line 48"/>
            <p:cNvSpPr>
              <a:spLocks noChangeShapeType="1"/>
            </p:cNvSpPr>
            <p:nvPr/>
          </p:nvSpPr>
          <p:spPr bwMode="auto">
            <a:xfrm flipH="1">
              <a:off x="576" y="2112"/>
              <a:ext cx="144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7" name="Line 49"/>
            <p:cNvSpPr>
              <a:spLocks noChangeShapeType="1"/>
            </p:cNvSpPr>
            <p:nvPr/>
          </p:nvSpPr>
          <p:spPr bwMode="auto">
            <a:xfrm>
              <a:off x="4656" y="2112"/>
              <a:ext cx="144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207" name="Group 79"/>
          <p:cNvGrpSpPr>
            <a:grpSpLocks/>
          </p:cNvGrpSpPr>
          <p:nvPr/>
        </p:nvGrpSpPr>
        <p:grpSpPr bwMode="auto">
          <a:xfrm>
            <a:off x="4678908" y="5945188"/>
            <a:ext cx="3627438" cy="981075"/>
            <a:chOff x="2928" y="3767"/>
            <a:chExt cx="2285" cy="618"/>
          </a:xfrm>
        </p:grpSpPr>
        <p:grpSp>
          <p:nvGrpSpPr>
            <p:cNvPr id="48170" name="Group 42"/>
            <p:cNvGrpSpPr>
              <a:grpSpLocks/>
            </p:cNvGrpSpPr>
            <p:nvPr/>
          </p:nvGrpSpPr>
          <p:grpSpPr bwMode="auto">
            <a:xfrm rot="10800000">
              <a:off x="2928" y="3767"/>
              <a:ext cx="1824" cy="96"/>
              <a:chOff x="576" y="2112"/>
              <a:chExt cx="4224" cy="96"/>
            </a:xfrm>
          </p:grpSpPr>
          <p:sp>
            <p:nvSpPr>
              <p:cNvPr id="48171" name="Line 43"/>
              <p:cNvSpPr>
                <a:spLocks noChangeShapeType="1"/>
              </p:cNvSpPr>
              <p:nvPr/>
            </p:nvSpPr>
            <p:spPr bwMode="auto">
              <a:xfrm flipV="1">
                <a:off x="720" y="2112"/>
                <a:ext cx="393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2" name="Line 44"/>
              <p:cNvSpPr>
                <a:spLocks noChangeShapeType="1"/>
              </p:cNvSpPr>
              <p:nvPr/>
            </p:nvSpPr>
            <p:spPr bwMode="auto">
              <a:xfrm flipH="1">
                <a:off x="576" y="211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3" name="Line 45"/>
              <p:cNvSpPr>
                <a:spLocks noChangeShapeType="1"/>
              </p:cNvSpPr>
              <p:nvPr/>
            </p:nvSpPr>
            <p:spPr bwMode="auto">
              <a:xfrm>
                <a:off x="4656" y="211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204" name="Group 76"/>
            <p:cNvGrpSpPr>
              <a:grpSpLocks/>
            </p:cNvGrpSpPr>
            <p:nvPr/>
          </p:nvGrpSpPr>
          <p:grpSpPr bwMode="auto">
            <a:xfrm>
              <a:off x="3054" y="3789"/>
              <a:ext cx="2159" cy="596"/>
              <a:chOff x="3054" y="3789"/>
              <a:chExt cx="2159" cy="596"/>
            </a:xfrm>
          </p:grpSpPr>
          <p:sp>
            <p:nvSpPr>
              <p:cNvPr id="48180" name="Text Box 52"/>
              <p:cNvSpPr txBox="1">
                <a:spLocks noChangeArrowheads="1"/>
              </p:cNvSpPr>
              <p:nvPr/>
            </p:nvSpPr>
            <p:spPr bwMode="auto">
              <a:xfrm>
                <a:off x="3054" y="3889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i="1" dirty="0" err="1">
                    <a:latin typeface="Times New Roman" pitchFamily="18" charset="0"/>
                    <a:cs typeface="Times New Roman" pitchFamily="18" charset="0"/>
                  </a:rPr>
                  <a:t>Hoa</a:t>
                </a:r>
                <a:r>
                  <a:rPr lang="en-US" sz="2400" b="1" i="1" dirty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</p:txBody>
          </p:sp>
          <p:graphicFrame>
            <p:nvGraphicFramePr>
              <p:cNvPr id="48178" name="Object 50"/>
              <p:cNvGraphicFramePr>
                <a:graphicFrameLocks noChangeAspect="1"/>
              </p:cNvGraphicFramePr>
              <p:nvPr/>
            </p:nvGraphicFramePr>
            <p:xfrm>
              <a:off x="3648" y="3789"/>
              <a:ext cx="336" cy="5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456" name="Equation" r:id="rId7" imgW="101520" imgH="215640" progId="Equation.3">
                      <p:embed/>
                    </p:oleObj>
                  </mc:Choice>
                  <mc:Fallback>
                    <p:oleObj name="Equation" r:id="rId7" imgW="101520" imgH="2156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48" y="3789"/>
                            <a:ext cx="336" cy="5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8192" name="Text Box 64"/>
              <p:cNvSpPr txBox="1">
                <a:spLocks noChangeArrowheads="1"/>
              </p:cNvSpPr>
              <p:nvPr/>
            </p:nvSpPr>
            <p:spPr bwMode="auto">
              <a:xfrm>
                <a:off x="3840" y="3888"/>
                <a:ext cx="137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i="1"/>
                  <a:t> </a:t>
                </a:r>
                <a:r>
                  <a:rPr lang="en-US" sz="2400" b="1" i="1" smtClean="0">
                    <a:latin typeface="Times New Roman" pitchFamily="18" charset="0"/>
                    <a:cs typeface="Times New Roman" pitchFamily="18" charset="0"/>
                  </a:rPr>
                  <a:t>diện tích</a:t>
                </a:r>
                <a:endParaRPr lang="en-US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48151" name="Group 23"/>
          <p:cNvGrpSpPr>
            <a:grpSpLocks/>
          </p:cNvGrpSpPr>
          <p:nvPr/>
        </p:nvGrpSpPr>
        <p:grpSpPr bwMode="auto">
          <a:xfrm>
            <a:off x="876010" y="3733801"/>
            <a:ext cx="6569075" cy="2152650"/>
            <a:chOff x="624" y="2304"/>
            <a:chExt cx="4138" cy="1356"/>
          </a:xfrm>
        </p:grpSpPr>
        <p:pic>
          <p:nvPicPr>
            <p:cNvPr id="48149" name="Picture 21" descr="FLOWER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2" y="2304"/>
              <a:ext cx="1920" cy="13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150" name="Picture 22" descr="DAICHI~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326"/>
              <a:ext cx="2166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8206" name="Group 78"/>
          <p:cNvGrpSpPr>
            <a:grpSpLocks/>
          </p:cNvGrpSpPr>
          <p:nvPr/>
        </p:nvGrpSpPr>
        <p:grpSpPr bwMode="auto">
          <a:xfrm>
            <a:off x="1066800" y="2760664"/>
            <a:ext cx="6553200" cy="960438"/>
            <a:chOff x="672" y="1739"/>
            <a:chExt cx="4128" cy="605"/>
          </a:xfrm>
        </p:grpSpPr>
        <p:grpSp>
          <p:nvGrpSpPr>
            <p:cNvPr id="48157" name="Group 29"/>
            <p:cNvGrpSpPr>
              <a:grpSpLocks/>
            </p:cNvGrpSpPr>
            <p:nvPr/>
          </p:nvGrpSpPr>
          <p:grpSpPr bwMode="auto">
            <a:xfrm>
              <a:off x="672" y="2248"/>
              <a:ext cx="4128" cy="96"/>
              <a:chOff x="576" y="2112"/>
              <a:chExt cx="4224" cy="96"/>
            </a:xfrm>
          </p:grpSpPr>
          <p:sp>
            <p:nvSpPr>
              <p:cNvPr id="48152" name="Line 24"/>
              <p:cNvSpPr>
                <a:spLocks noChangeShapeType="1"/>
              </p:cNvSpPr>
              <p:nvPr/>
            </p:nvSpPr>
            <p:spPr bwMode="auto">
              <a:xfrm flipV="1">
                <a:off x="720" y="2112"/>
                <a:ext cx="393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3" name="Line 25"/>
              <p:cNvSpPr>
                <a:spLocks noChangeShapeType="1"/>
              </p:cNvSpPr>
              <p:nvPr/>
            </p:nvSpPr>
            <p:spPr bwMode="auto">
              <a:xfrm flipH="1">
                <a:off x="576" y="211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6" name="Line 28"/>
              <p:cNvSpPr>
                <a:spLocks noChangeShapeType="1"/>
              </p:cNvSpPr>
              <p:nvPr/>
            </p:nvSpPr>
            <p:spPr bwMode="auto">
              <a:xfrm>
                <a:off x="4656" y="2112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95" name="Group 67"/>
            <p:cNvGrpSpPr>
              <a:grpSpLocks/>
            </p:cNvGrpSpPr>
            <p:nvPr/>
          </p:nvGrpSpPr>
          <p:grpSpPr bwMode="auto">
            <a:xfrm>
              <a:off x="777" y="1739"/>
              <a:ext cx="3783" cy="596"/>
              <a:chOff x="681" y="1825"/>
              <a:chExt cx="3783" cy="596"/>
            </a:xfrm>
          </p:grpSpPr>
          <p:graphicFrame>
            <p:nvGraphicFramePr>
              <p:cNvPr id="48196" name="Object 6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23741261"/>
                  </p:ext>
                </p:extLst>
              </p:nvPr>
            </p:nvGraphicFramePr>
            <p:xfrm>
              <a:off x="2338" y="1825"/>
              <a:ext cx="336" cy="5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457" name="Equation" r:id="rId11" imgW="101520" imgH="215640" progId="Equation.3">
                      <p:embed/>
                    </p:oleObj>
                  </mc:Choice>
                  <mc:Fallback>
                    <p:oleObj name="Equation" r:id="rId11" imgW="101520" imgH="21564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38" y="1825"/>
                            <a:ext cx="336" cy="5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8197" name="Group 69"/>
              <p:cNvGrpSpPr>
                <a:grpSpLocks/>
              </p:cNvGrpSpPr>
              <p:nvPr/>
            </p:nvGrpSpPr>
            <p:grpSpPr bwMode="auto">
              <a:xfrm>
                <a:off x="681" y="2008"/>
                <a:ext cx="3783" cy="326"/>
                <a:chOff x="681" y="2008"/>
                <a:chExt cx="3783" cy="326"/>
              </a:xfrm>
            </p:grpSpPr>
            <p:sp>
              <p:nvSpPr>
                <p:cNvPr id="48198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681" y="2046"/>
                  <a:ext cx="157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 i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Hoa và cây xanh</a:t>
                  </a:r>
                  <a:endPara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8199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82" y="2008"/>
                  <a:ext cx="148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 i="1">
                      <a:solidFill>
                        <a:srgbClr val="FF0000"/>
                      </a:solidFill>
                      <a:latin typeface="VNI-Times" pitchFamily="2" charset="0"/>
                    </a:rPr>
                    <a:t> </a:t>
                  </a:r>
                  <a:r>
                    <a:rPr lang="en-US" sz="2400" b="1" i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diện tích</a:t>
                  </a:r>
                  <a:endPara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48202" name="Text Box 74"/>
          <p:cNvSpPr txBox="1">
            <a:spLocks noChangeArrowheads="1"/>
          </p:cNvSpPr>
          <p:nvPr/>
        </p:nvSpPr>
        <p:spPr bwMode="auto">
          <a:xfrm>
            <a:off x="533400" y="6110288"/>
            <a:ext cx="3962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/>
              <a:t> 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Cây xanh: ? diện tích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7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533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81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19200" y="1502330"/>
            <a:ext cx="8496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827891"/>
              </p:ext>
            </p:extLst>
          </p:nvPr>
        </p:nvGraphicFramePr>
        <p:xfrm>
          <a:off x="2268538" y="2589213"/>
          <a:ext cx="20161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5" name="Equation" r:id="rId3" imgW="736560" imgH="393480" progId="Equation.3">
                  <p:embed/>
                </p:oleObj>
              </mc:Choice>
              <mc:Fallback>
                <p:oleObj name="Equation" r:id="rId3" imgW="73656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589213"/>
                        <a:ext cx="201612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4191000" y="2630035"/>
            <a:ext cx="4114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tích công viên)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7"/>
          <p:cNvSpPr txBox="1">
            <a:spLocks noChangeArrowheads="1"/>
          </p:cNvSpPr>
          <p:nvPr/>
        </p:nvSpPr>
        <p:spPr bwMode="auto">
          <a:xfrm>
            <a:off x="2286000" y="3900330"/>
            <a:ext cx="6477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ian"/>
              </a:rPr>
              <a:t>:           </a:t>
            </a:r>
            <a:r>
              <a:rPr lang="en-US" sz="32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tích công viên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0400" y="4343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78873" y="640556"/>
            <a:ext cx="7239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090208"/>
              </p:ext>
            </p:extLst>
          </p:nvPr>
        </p:nvGraphicFramePr>
        <p:xfrm>
          <a:off x="4326082" y="3778379"/>
          <a:ext cx="6604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6" name="Equation" r:id="rId5" imgW="241200" imgH="393480" progId="Equation.3">
                  <p:embed/>
                </p:oleObj>
              </mc:Choice>
              <mc:Fallback>
                <p:oleObj name="Equation" r:id="rId5" imgW="24120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082" y="3778379"/>
                        <a:ext cx="6604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818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57200" y="2362200"/>
            <a:ext cx="8229600" cy="990600"/>
          </a:xfrm>
          <a:prstGeom prst="rect">
            <a:avLst/>
          </a:prstGeom>
          <a:solidFill>
            <a:schemeClr val="bg1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3400" y="2425700"/>
            <a:ext cx="8077200" cy="850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3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24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giơ thẻ ghi chữ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giơ thẻ ghi chữ </a:t>
            </a:r>
            <a:r>
              <a:rPr lang="vi-VN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678283"/>
              </p:ext>
            </p:extLst>
          </p:nvPr>
        </p:nvGraphicFramePr>
        <p:xfrm>
          <a:off x="554038" y="1752600"/>
          <a:ext cx="51784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3" name="Equation" r:id="rId3" imgW="1892160" imgH="393480" progId="Equation.3">
                  <p:embed/>
                </p:oleObj>
              </mc:Choice>
              <mc:Fallback>
                <p:oleObj name="Equation" r:id="rId3" imgW="18921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1752600"/>
                        <a:ext cx="517842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852021"/>
              </p:ext>
            </p:extLst>
          </p:nvPr>
        </p:nvGraphicFramePr>
        <p:xfrm>
          <a:off x="609600" y="3200400"/>
          <a:ext cx="381793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4" name="Equation" r:id="rId5" imgW="1511280" imgH="393480" progId="Equation.3">
                  <p:embed/>
                </p:oleObj>
              </mc:Choice>
              <mc:Fallback>
                <p:oleObj name="Equation" r:id="rId5" imgW="15112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00400"/>
                        <a:ext cx="3817937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280033"/>
              </p:ext>
            </p:extLst>
          </p:nvPr>
        </p:nvGraphicFramePr>
        <p:xfrm>
          <a:off x="604838" y="4568825"/>
          <a:ext cx="343376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5" name="Equation" r:id="rId7" imgW="1358640" imgH="393480" progId="Equation.3">
                  <p:embed/>
                </p:oleObj>
              </mc:Choice>
              <mc:Fallback>
                <p:oleObj name="Equation" r:id="rId7" imgW="1358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4568825"/>
                        <a:ext cx="3433762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34" descr="questionbig_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6764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6400800" y="18288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6393612" y="34290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6386424" y="48006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" name="Picture 34" descr="questionbig_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276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4" descr="questionbig_w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6482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9650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6670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3300"/>
                </a:solidFill>
              </a:rPr>
              <a:t>Đ</a:t>
            </a: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  <a:p>
              <a:pPr algn="ctr"/>
              <a:r>
                <a:rPr lang="en-US" sz="2400"/>
                <a:t>Hết giờ</a:t>
              </a:r>
            </a:p>
            <a:p>
              <a:pPr algn="ctr"/>
              <a:endParaRPr lang="en-US" sz="240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555376"/>
              </p:ext>
            </p:extLst>
          </p:nvPr>
        </p:nvGraphicFramePr>
        <p:xfrm>
          <a:off x="2898775" y="2524125"/>
          <a:ext cx="51784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Equation" r:id="rId13" imgW="1892160" imgH="393480" progId="Equation.3">
                  <p:embed/>
                </p:oleObj>
              </mc:Choice>
              <mc:Fallback>
                <p:oleObj name="Equation" r:id="rId13" imgW="18921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2524125"/>
                        <a:ext cx="517842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giơ thẻ ghi chữ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giơ thẻ ghi chữ </a:t>
            </a:r>
            <a:r>
              <a:rPr lang="vi-VN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13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 nodeType="clickPar">
                      <p:stCondLst>
                        <p:cond delay="0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4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15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6670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sz="4400" dirty="0" smtClean="0">
                <a:solidFill>
                  <a:srgbClr val="FF3300"/>
                </a:solidFill>
              </a:rPr>
              <a:t>S</a:t>
            </a:r>
            <a:endParaRPr lang="en-US" sz="4400" dirty="0">
              <a:solidFill>
                <a:srgbClr val="FF3300"/>
              </a:solidFill>
            </a:endParaRP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  <a:p>
              <a:pPr algn="ctr"/>
              <a:r>
                <a:rPr lang="en-US" sz="2400"/>
                <a:t>Hết giờ</a:t>
              </a:r>
            </a:p>
            <a:p>
              <a:pPr algn="ctr"/>
              <a:endParaRPr lang="en-US" sz="240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giơ thẻ ghi chữ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giơ thẻ ghi chữ </a:t>
            </a:r>
            <a:r>
              <a:rPr lang="vi-VN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239129"/>
              </p:ext>
            </p:extLst>
          </p:nvPr>
        </p:nvGraphicFramePr>
        <p:xfrm>
          <a:off x="3868738" y="2590800"/>
          <a:ext cx="34639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14" imgW="1371600" imgH="393480" progId="Equation.3">
                  <p:embed/>
                </p:oleObj>
              </mc:Choice>
              <mc:Fallback>
                <p:oleObj name="Equation" r:id="rId14" imgW="137160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2590800"/>
                        <a:ext cx="346392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41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F4438-7040-4290-96DC-C714234A47BA}" type="slidenum">
              <a:rPr lang="en-US"/>
              <a:pPr/>
              <a:t>16</a:t>
            </a:fld>
            <a:endParaRPr lang="en-US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0" y="35052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81000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8458200" y="1143000"/>
            <a:ext cx="3048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2</a:t>
            </a: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0</a:t>
            </a:r>
          </a:p>
        </p:txBody>
      </p:sp>
      <p:pic>
        <p:nvPicPr>
          <p:cNvPr id="40971" name="Picture 11" descr="j0336978[2]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077"/>
            <a:ext cx="990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AutoShape 12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477000"/>
            <a:ext cx="381000" cy="381000"/>
          </a:xfrm>
          <a:prstGeom prst="actionButtonForwardNex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3" name="ELPH2302.wav">
            <a:hlinkClick r:id="" action="ppaction://media"/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181600" y="50292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983" name="Oval 23"/>
          <p:cNvSpPr>
            <a:spLocks noChangeArrowheads="1"/>
          </p:cNvSpPr>
          <p:nvPr/>
        </p:nvSpPr>
        <p:spPr bwMode="auto">
          <a:xfrm>
            <a:off x="2667000" y="1295400"/>
            <a:ext cx="5715000" cy="3429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pic>
        <p:nvPicPr>
          <p:cNvPr id="40994" name="Picture 34" descr="40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1600"/>
            <a:ext cx="1600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7" name="Oval 37"/>
          <p:cNvSpPr>
            <a:spLocks noChangeArrowheads="1"/>
          </p:cNvSpPr>
          <p:nvPr/>
        </p:nvSpPr>
        <p:spPr bwMode="auto">
          <a:xfrm>
            <a:off x="8001000" y="838200"/>
            <a:ext cx="1143000" cy="914400"/>
          </a:xfrm>
          <a:prstGeom prst="ellipse">
            <a:avLst/>
          </a:prstGeom>
          <a:noFill/>
          <a:ln w="76200" cmpd="tri">
            <a:solidFill>
              <a:srgbClr val="00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98" name="WordArt 38"/>
          <p:cNvSpPr>
            <a:spLocks noChangeArrowheads="1" noChangeShapeType="1" noTextEdit="1"/>
          </p:cNvSpPr>
          <p:nvPr/>
        </p:nvSpPr>
        <p:spPr bwMode="auto">
          <a:xfrm>
            <a:off x="83820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9</a:t>
            </a:r>
          </a:p>
        </p:txBody>
      </p:sp>
      <p:sp>
        <p:nvSpPr>
          <p:cNvPr id="40999" name="WordArt 39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609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10</a:t>
            </a:r>
          </a:p>
        </p:txBody>
      </p:sp>
      <p:sp>
        <p:nvSpPr>
          <p:cNvPr id="41000" name="WordArt 40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8</a:t>
            </a:r>
          </a:p>
        </p:txBody>
      </p:sp>
      <p:sp>
        <p:nvSpPr>
          <p:cNvPr id="41001" name="WordArt 41"/>
          <p:cNvSpPr>
            <a:spLocks noChangeArrowheads="1" noChangeShapeType="1" noTextEdit="1"/>
          </p:cNvSpPr>
          <p:nvPr/>
        </p:nvSpPr>
        <p:spPr bwMode="auto">
          <a:xfrm>
            <a:off x="8305800" y="1066800"/>
            <a:ext cx="5334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6</a:t>
            </a:r>
          </a:p>
        </p:txBody>
      </p:sp>
      <p:sp>
        <p:nvSpPr>
          <p:cNvPr id="41002" name="WordArt 42"/>
          <p:cNvSpPr>
            <a:spLocks noChangeArrowheads="1" noChangeShapeType="1" noTextEdit="1"/>
          </p:cNvSpPr>
          <p:nvPr/>
        </p:nvSpPr>
        <p:spPr bwMode="auto">
          <a:xfrm>
            <a:off x="8458200" y="1066800"/>
            <a:ext cx="3810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800000"/>
                    </a:gs>
                    <a:gs pos="50000">
                      <a:srgbClr val="FF3300"/>
                    </a:gs>
                    <a:gs pos="100000">
                      <a:srgbClr val="800000"/>
                    </a:gs>
                  </a:gsLst>
                  <a:lin ang="5400000" scaled="1"/>
                </a:gradFill>
                <a:latin typeface="Arial Black"/>
              </a:rPr>
              <a:t>7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2133600" y="457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181600" y="4953000"/>
            <a:ext cx="838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3300"/>
                </a:solidFill>
              </a:rPr>
              <a:t>Đ</a:t>
            </a:r>
          </a:p>
        </p:txBody>
      </p: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609600" y="2590800"/>
            <a:ext cx="1905000" cy="2362200"/>
            <a:chOff x="576" y="1824"/>
            <a:chExt cx="768" cy="1152"/>
          </a:xfrm>
        </p:grpSpPr>
        <p:sp>
          <p:nvSpPr>
            <p:cNvPr id="41009" name="AutoShape 49"/>
            <p:cNvSpPr>
              <a:spLocks noChangeArrowheads="1"/>
            </p:cNvSpPr>
            <p:nvPr/>
          </p:nvSpPr>
          <p:spPr bwMode="auto">
            <a:xfrm>
              <a:off x="576" y="1824"/>
              <a:ext cx="768" cy="72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5050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  <a:p>
              <a:pPr algn="ctr"/>
              <a:r>
                <a:rPr lang="en-US" sz="2400" dirty="0" err="1"/>
                <a:t>Hết</a:t>
              </a:r>
              <a:r>
                <a:rPr lang="en-US" sz="2400" dirty="0"/>
                <a:t> </a:t>
              </a:r>
              <a:r>
                <a:rPr lang="en-US" sz="2400" dirty="0" err="1"/>
                <a:t>giờ</a:t>
              </a:r>
              <a:endParaRPr lang="en-US" sz="2400" dirty="0"/>
            </a:p>
            <a:p>
              <a:pPr algn="ctr"/>
              <a:endParaRPr lang="en-US" sz="2400" dirty="0"/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>
              <a:off x="576" y="196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9" name="Picture 34" descr="questionbig_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4778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52400" y="76200"/>
            <a:ext cx="8763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Đúng giơ thẻ ghi chữ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 Sai giơ thẻ ghi chữ </a:t>
            </a:r>
            <a:r>
              <a:rPr lang="vi-VN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482663"/>
              </p:ext>
            </p:extLst>
          </p:nvPr>
        </p:nvGraphicFramePr>
        <p:xfrm>
          <a:off x="3577431" y="2647411"/>
          <a:ext cx="3817938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14" imgW="1511280" imgH="393480" progId="Equation.3">
                  <p:embed/>
                </p:oleObj>
              </mc:Choice>
              <mc:Fallback>
                <p:oleObj name="Equation" r:id="rId14" imgW="15112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431" y="2647411"/>
                        <a:ext cx="3817938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29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m thanh 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m thanh 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41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9307E-6 L 0.18959 4.99307E-6 C 0.27431 4.99307E-6 0.37917 -0.0178 0.37917 -0.03191 L 0.37917 -0.06381 " pathEditMode="relative" rAng="0" ptsTypes="FfFF">
                                      <p:cBhvr>
                                        <p:cTn id="109" dur="2000" fill="hold"/>
                                        <p:tgtEl>
                                          <p:spTgt spid="40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3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3992" fill="hold"/>
                                        <p:tgtEl>
                                          <p:spTgt spid="409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audio>
              <p:cMediaNode>
                <p:cTn id="1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73"/>
                </p:tgtEl>
              </p:cMediaNode>
            </p:audio>
          </p:childTnLst>
        </p:cTn>
      </p:par>
    </p:tnLst>
    <p:bldLst>
      <p:bldP spid="40963" grpId="0" animBg="1"/>
      <p:bldP spid="40963" grpId="1" animBg="1"/>
      <p:bldP spid="40964" grpId="0" animBg="1"/>
      <p:bldP spid="40964" grpId="1" animBg="1"/>
      <p:bldP spid="40965" grpId="0" animBg="1"/>
      <p:bldP spid="40965" grpId="1" animBg="1"/>
      <p:bldP spid="40966" grpId="0" animBg="1"/>
      <p:bldP spid="40966" grpId="1" animBg="1"/>
      <p:bldP spid="40967" grpId="0" animBg="1"/>
      <p:bldP spid="40967" grpId="1" animBg="1"/>
      <p:bldP spid="40968" grpId="0" animBg="1"/>
      <p:bldP spid="40968" grpId="1" animBg="1"/>
      <p:bldP spid="40969" grpId="0" animBg="1"/>
      <p:bldP spid="40969" grpId="1" animBg="1"/>
      <p:bldP spid="40982" grpId="0" animBg="1"/>
      <p:bldP spid="40983" grpId="0" animBg="1"/>
      <p:bldP spid="40997" grpId="0" animBg="1"/>
      <p:bldP spid="40997" grpId="1" animBg="1"/>
      <p:bldP spid="40998" grpId="0" animBg="1"/>
      <p:bldP spid="40998" grpId="1" animBg="1"/>
      <p:bldP spid="40999" grpId="0" animBg="1"/>
      <p:bldP spid="40999" grpId="1" animBg="1"/>
      <p:bldP spid="41000" grpId="0" animBg="1"/>
      <p:bldP spid="41000" grpId="1" animBg="1"/>
      <p:bldP spid="41001" grpId="0" animBg="1"/>
      <p:bldP spid="41001" grpId="1" animBg="1"/>
      <p:bldP spid="41002" grpId="0" animBg="1"/>
      <p:bldP spid="41002" grpId="1" animBg="1"/>
      <p:bldP spid="410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8458200" cy="5715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62000" y="19050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số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0" y="228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PHIẾU BÀI TẬP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07054"/>
              </p:ext>
            </p:extLst>
          </p:nvPr>
        </p:nvGraphicFramePr>
        <p:xfrm>
          <a:off x="5734050" y="1747570"/>
          <a:ext cx="1047750" cy="1037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8" name="Equation" r:id="rId3" imgW="419040" imgH="393480" progId="Equation.3">
                  <p:embed/>
                </p:oleObj>
              </mc:Choice>
              <mc:Fallback>
                <p:oleObj name="Equation" r:id="rId3" imgW="419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1747570"/>
                        <a:ext cx="1047750" cy="1037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62000" y="28194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0947" y="35814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54747" y="3647420"/>
            <a:ext cx="3810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138430"/>
              </p:ext>
            </p:extLst>
          </p:nvPr>
        </p:nvGraphicFramePr>
        <p:xfrm>
          <a:off x="1354347" y="4180820"/>
          <a:ext cx="1600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9" name="Equation" r:id="rId5" imgW="495000" imgH="393480" progId="Equation.3">
                  <p:embed/>
                </p:oleObj>
              </mc:Choice>
              <mc:Fallback>
                <p:oleObj name="Equation" r:id="rId5" imgW="4950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47" y="4180820"/>
                        <a:ext cx="1600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3030747" y="4180820"/>
            <a:ext cx="3810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954547" y="471422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954547" y="4790420"/>
            <a:ext cx="5334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954547" y="4257020"/>
            <a:ext cx="5334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954547" y="4790420"/>
            <a:ext cx="5334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2954547" y="4714220"/>
            <a:ext cx="60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926131"/>
              </p:ext>
            </p:extLst>
          </p:nvPr>
        </p:nvGraphicFramePr>
        <p:xfrm>
          <a:off x="3752850" y="762000"/>
          <a:ext cx="1047750" cy="1037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0" name="Equation" r:id="rId7" imgW="419040" imgH="393480" progId="Equation.3">
                  <p:embed/>
                </p:oleObj>
              </mc:Choice>
              <mc:Fallback>
                <p:oleObj name="Equation" r:id="rId7" imgW="4190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762000"/>
                        <a:ext cx="1047750" cy="1037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09650" y="990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914400" y="838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mẫu số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0" y="2286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PHIẾU BÀI TẬP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51753"/>
              </p:ext>
            </p:extLst>
          </p:nvPr>
        </p:nvGraphicFramePr>
        <p:xfrm>
          <a:off x="39814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86320"/>
              </p:ext>
            </p:extLst>
          </p:nvPr>
        </p:nvGraphicFramePr>
        <p:xfrm>
          <a:off x="6553200" y="685042"/>
          <a:ext cx="924356" cy="915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2" name="Equation" r:id="rId5" imgW="419040" imgH="393480" progId="Equation.3">
                  <p:embed/>
                </p:oleObj>
              </mc:Choice>
              <mc:Fallback>
                <p:oleObj name="Equation" r:id="rId5" imgW="419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685042"/>
                        <a:ext cx="924356" cy="915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85800" y="2971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4400" y="465838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48200" y="4724400"/>
            <a:ext cx="457200" cy="381000"/>
          </a:xfrm>
          <a:prstGeom prst="rect">
            <a:avLst/>
          </a:prstGeom>
          <a:solidFill>
            <a:schemeClr val="accent1">
              <a:alpha val="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2165"/>
              </p:ext>
            </p:extLst>
          </p:nvPr>
        </p:nvGraphicFramePr>
        <p:xfrm>
          <a:off x="1652588" y="5257800"/>
          <a:ext cx="11906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3" name="Equation" r:id="rId7" imgW="368280" imgH="393480" progId="Equation.3">
                  <p:embed/>
                </p:oleObj>
              </mc:Choice>
              <mc:Fallback>
                <p:oleObj name="Equation" r:id="rId7" imgW="3682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8" y="5257800"/>
                        <a:ext cx="11906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371600" y="1524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219200" y="2133600"/>
            <a:ext cx="60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71600" y="2209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81200" y="1905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362200" y="2133600"/>
            <a:ext cx="1066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62200" y="16103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x 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62200" y="2133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x 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52800" y="1905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57600" y="1524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3657600" y="2133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505200" y="2209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67200" y="1905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105400" y="1524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4953000" y="2133600"/>
            <a:ext cx="60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105400" y="2209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562600" y="1905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867400" y="16103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x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791200" y="2219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x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5867400" y="2133600"/>
            <a:ext cx="914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705600" y="1905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086600" y="15341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7086600" y="2133600"/>
            <a:ext cx="533400" cy="10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934200" y="22199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600200" y="35153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1600200" y="412498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47800" y="42011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2133600" y="4114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514600" y="3505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Straight Connector 75"/>
          <p:cNvCxnSpPr>
            <a:endCxn id="81" idx="1"/>
          </p:cNvCxnSpPr>
          <p:nvPr/>
        </p:nvCxnSpPr>
        <p:spPr>
          <a:xfrm flipV="1">
            <a:off x="2514600" y="4112568"/>
            <a:ext cx="457200" cy="2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362200" y="4191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971800" y="3881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>
            <a:off x="3352800" y="4114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352800" y="3505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200400" y="4191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048000" y="580138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971800" y="5191780"/>
            <a:ext cx="6096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971800" y="5877580"/>
            <a:ext cx="6096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743200" y="556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352800" y="51917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>
            <a:off x="3352800" y="580138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200400" y="58775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>
            <a:off x="3886200" y="5791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267200" y="5181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4" name="Straight Connector 93"/>
          <p:cNvCxnSpPr>
            <a:endCxn id="96" idx="1"/>
          </p:cNvCxnSpPr>
          <p:nvPr/>
        </p:nvCxnSpPr>
        <p:spPr>
          <a:xfrm flipV="1">
            <a:off x="4267200" y="5788968"/>
            <a:ext cx="457200" cy="2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114800" y="5867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724400" y="55581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228600"/>
            <a:ext cx="8763000" cy="6477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89" grpId="0"/>
      <p:bldP spid="91" grpId="0"/>
      <p:bldP spid="93" grpId="0"/>
      <p:bldP spid="95" grpId="0"/>
      <p:bldP spid="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07829" y="1346775"/>
            <a:ext cx="106680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186307"/>
              </p:ext>
            </p:extLst>
          </p:nvPr>
        </p:nvGraphicFramePr>
        <p:xfrm>
          <a:off x="4156364" y="1143000"/>
          <a:ext cx="304800" cy="81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4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364" y="1143000"/>
                        <a:ext cx="304800" cy="811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401159"/>
              </p:ext>
            </p:extLst>
          </p:nvPr>
        </p:nvGraphicFramePr>
        <p:xfrm>
          <a:off x="1143000" y="1702014"/>
          <a:ext cx="457200" cy="889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5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02014"/>
                        <a:ext cx="457200" cy="889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61514"/>
              </p:ext>
            </p:extLst>
          </p:nvPr>
        </p:nvGraphicFramePr>
        <p:xfrm>
          <a:off x="4684713" y="2718375"/>
          <a:ext cx="3825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6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2718375"/>
                        <a:ext cx="38258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52400" y="2940286"/>
            <a:ext cx="7848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64545"/>
              </p:ext>
            </p:extLst>
          </p:nvPr>
        </p:nvGraphicFramePr>
        <p:xfrm>
          <a:off x="5436321" y="2718375"/>
          <a:ext cx="3825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7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321" y="2718375"/>
                        <a:ext cx="3825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51418" y="2831812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sz="3200" dirty="0" smtClean="0">
                <a:solidFill>
                  <a:srgbClr val="FF3505"/>
                </a:solidFill>
                <a:latin typeface="VNI-Times" pitchFamily="2" charset="0"/>
              </a:rPr>
              <a:t>?</a:t>
            </a:r>
            <a:endParaRPr lang="en-US" dirty="0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2377745" y="762000"/>
            <a:ext cx="50898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233348"/>
              </p:ext>
            </p:extLst>
          </p:nvPr>
        </p:nvGraphicFramePr>
        <p:xfrm>
          <a:off x="1854200" y="4267200"/>
          <a:ext cx="220219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8" name="Equation" r:id="rId10" imgW="901440" imgH="393480" progId="Equation.3">
                  <p:embed/>
                </p:oleObj>
              </mc:Choice>
              <mc:Fallback>
                <p:oleObj name="Equation" r:id="rId10" imgW="901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267200"/>
                        <a:ext cx="2202196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893016"/>
              </p:ext>
            </p:extLst>
          </p:nvPr>
        </p:nvGraphicFramePr>
        <p:xfrm>
          <a:off x="4724400" y="4267200"/>
          <a:ext cx="220219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9" name="Equation" r:id="rId12" imgW="901440" imgH="393480" progId="Equation.3">
                  <p:embed/>
                </p:oleObj>
              </mc:Choice>
              <mc:Fallback>
                <p:oleObj name="Equation" r:id="rId12" imgW="9014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267200"/>
                        <a:ext cx="2202196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38600" y="4495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 </a:t>
            </a:r>
            <a:r>
              <a:rPr lang="vi-VN" sz="2800" dirty="0" smtClean="0">
                <a:latin typeface="+mj-lt"/>
              </a:rPr>
              <a:t>và</a:t>
            </a:r>
            <a:endParaRPr lang="en-US" sz="28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81400" y="56489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3657600" y="6172200"/>
            <a:ext cx="381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581400" y="62585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14800" y="618238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67200" y="56489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4419600" y="618238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419600" y="62585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00600" y="595378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5181600" y="6182380"/>
            <a:ext cx="381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105400" y="62585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56489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5867400" y="6182380"/>
            <a:ext cx="381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791200" y="62585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791200" y="56489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5638800" y="618238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248400" y="594931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629400" y="6182380"/>
            <a:ext cx="381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553200" y="62585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29400" y="56489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152400" y="3657600"/>
            <a:ext cx="7848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* Quy đồng mẫu số hai phân số: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152400" y="5410200"/>
            <a:ext cx="7848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* Trừ hai phân số: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61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38" grpId="0"/>
      <p:bldP spid="40" grpId="0"/>
      <p:bldP spid="42" grpId="0"/>
      <p:bldP spid="44" grpId="0"/>
      <p:bldP spid="45" grpId="0"/>
      <p:bldP spid="50" grpId="0"/>
      <p:bldP spid="51" grpId="0"/>
      <p:bldP spid="53" grpId="0"/>
      <p:bldP spid="55" grpId="0"/>
      <p:bldP spid="56" grpId="0"/>
      <p:bldP spid="57" grpId="0" build="allAtOnce"/>
      <p:bldP spid="5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63236" y="868977"/>
            <a:ext cx="4765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36"/>
          <p:cNvSpPr>
            <a:spLocks noChangeArrowheads="1"/>
          </p:cNvSpPr>
          <p:nvPr/>
        </p:nvSpPr>
        <p:spPr bwMode="auto">
          <a:xfrm>
            <a:off x="304800" y="3886200"/>
            <a:ext cx="8610600" cy="10668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284018" y="3886200"/>
            <a:ext cx="8686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600" y="80742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 </a:t>
            </a:r>
            <a:r>
              <a:rPr lang="en-US" sz="3200" b="1" dirty="0" smtClean="0">
                <a:solidFill>
                  <a:srgbClr val="FF3505"/>
                </a:solidFill>
                <a:latin typeface="VNI-Times" pitchFamily="2" charset="0"/>
              </a:rPr>
              <a:t>?</a:t>
            </a:r>
            <a:endParaRPr lang="en-US" sz="3200" b="1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120073"/>
              </p:ext>
            </p:extLst>
          </p:nvPr>
        </p:nvGraphicFramePr>
        <p:xfrm>
          <a:off x="5127625" y="590550"/>
          <a:ext cx="95726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3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590550"/>
                        <a:ext cx="95726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98333"/>
              </p:ext>
            </p:extLst>
          </p:nvPr>
        </p:nvGraphicFramePr>
        <p:xfrm>
          <a:off x="1219200" y="2209800"/>
          <a:ext cx="95726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4" name="Equation" r:id="rId5" imgW="380880" imgH="393480" progId="Equation.3">
                  <p:embed/>
                </p:oleObj>
              </mc:Choice>
              <mc:Fallback>
                <p:oleObj name="Equation" r:id="rId5" imgW="380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95726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866883"/>
              </p:ext>
            </p:extLst>
          </p:nvPr>
        </p:nvGraphicFramePr>
        <p:xfrm>
          <a:off x="2438400" y="2209800"/>
          <a:ext cx="23304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5" name="Equation" r:id="rId7" imgW="927000" imgH="393480" progId="Equation.3">
                  <p:embed/>
                </p:oleObj>
              </mc:Choice>
              <mc:Fallback>
                <p:oleObj name="Equation" r:id="rId7" imgW="927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09800"/>
                        <a:ext cx="23304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27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667000"/>
            <a:ext cx="1295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04800" y="121443"/>
            <a:ext cx="861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9718" y="292861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419100" y="640556"/>
            <a:ext cx="441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1.Tính: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21673" y="1371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96489"/>
              </p:ext>
            </p:extLst>
          </p:nvPr>
        </p:nvGraphicFramePr>
        <p:xfrm>
          <a:off x="755073" y="2562527"/>
          <a:ext cx="9302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1" name="Equation" r:id="rId3" imgW="368280" imgH="393480" progId="Equation.3">
                  <p:embed/>
                </p:oleObj>
              </mc:Choice>
              <mc:Fallback>
                <p:oleObj name="Equation" r:id="rId3" imgW="3682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073" y="2562527"/>
                        <a:ext cx="93027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30130"/>
              </p:ext>
            </p:extLst>
          </p:nvPr>
        </p:nvGraphicFramePr>
        <p:xfrm>
          <a:off x="1905000" y="2562527"/>
          <a:ext cx="24987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" name="Equation" r:id="rId5" imgW="990360" imgH="393480" progId="Equation.3">
                  <p:embed/>
                </p:oleObj>
              </mc:Choice>
              <mc:Fallback>
                <p:oleObj name="Equation" r:id="rId5" imgW="9903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62527"/>
                        <a:ext cx="249872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93518" y="427780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459855"/>
              </p:ext>
            </p:extLst>
          </p:nvPr>
        </p:nvGraphicFramePr>
        <p:xfrm>
          <a:off x="685800" y="3886200"/>
          <a:ext cx="9588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3" name="Equation" r:id="rId7" imgW="380880" imgH="393480" progId="Equation.3">
                  <p:embed/>
                </p:oleObj>
              </mc:Choice>
              <mc:Fallback>
                <p:oleObj name="Equation" r:id="rId7" imgW="380880" imgH="393480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86200"/>
                        <a:ext cx="9588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02611"/>
              </p:ext>
            </p:extLst>
          </p:nvPr>
        </p:nvGraphicFramePr>
        <p:xfrm>
          <a:off x="1828800" y="3886200"/>
          <a:ext cx="242728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4" name="Equation" r:id="rId9" imgW="965160" imgH="393480" progId="Equation.3">
                  <p:embed/>
                </p:oleObj>
              </mc:Choice>
              <mc:Fallback>
                <p:oleObj name="Equation" r:id="rId9" imgW="965160" imgH="393480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86200"/>
                        <a:ext cx="2427287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129890"/>
              </p:ext>
            </p:extLst>
          </p:nvPr>
        </p:nvGraphicFramePr>
        <p:xfrm>
          <a:off x="768928" y="1163776"/>
          <a:ext cx="9255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5" name="Equation" r:id="rId11" imgW="368280" imgH="393480" progId="Equation.3">
                  <p:embed/>
                </p:oleObj>
              </mc:Choice>
              <mc:Fallback>
                <p:oleObj name="Equation" r:id="rId11" imgW="368280" imgH="393480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28" y="1163776"/>
                        <a:ext cx="9255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945495"/>
              </p:ext>
            </p:extLst>
          </p:nvPr>
        </p:nvGraphicFramePr>
        <p:xfrm>
          <a:off x="1828800" y="1163776"/>
          <a:ext cx="23304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6" name="Equation" r:id="rId13" imgW="927000" imgH="393480" progId="Equation.3">
                  <p:embed/>
                </p:oleObj>
              </mc:Choice>
              <mc:Fallback>
                <p:oleObj name="Equation" r:id="rId13" imgW="927000" imgH="393480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63776"/>
                        <a:ext cx="23304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93518" y="5562600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Arial" charset="0"/>
              </a:rPr>
              <a:t>d</a:t>
            </a:r>
            <a:r>
              <a:rPr lang="en-US" sz="2800" dirty="0">
                <a:solidFill>
                  <a:srgbClr val="0000FF"/>
                </a:solidFill>
                <a:cs typeface="Arial" charset="0"/>
              </a:rPr>
              <a:t>.</a:t>
            </a:r>
            <a:r>
              <a:rPr lang="en-US" sz="2800" dirty="0" smtClean="0">
                <a:cs typeface="Arial" charset="0"/>
              </a:rPr>
              <a:t>                      </a:t>
            </a:r>
            <a:endParaRPr lang="en-US" sz="2800" dirty="0">
              <a:cs typeface="Arial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174985"/>
              </p:ext>
            </p:extLst>
          </p:nvPr>
        </p:nvGraphicFramePr>
        <p:xfrm>
          <a:off x="703118" y="5293518"/>
          <a:ext cx="989012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7" name="Equation" r:id="rId15" imgW="368280" imgH="393480" progId="Equation.3">
                  <p:embed/>
                </p:oleObj>
              </mc:Choice>
              <mc:Fallback>
                <p:oleObj name="Equation" r:id="rId15" imgW="3682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18" y="5293518"/>
                        <a:ext cx="989012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867881"/>
              </p:ext>
            </p:extLst>
          </p:nvPr>
        </p:nvGraphicFramePr>
        <p:xfrm>
          <a:off x="1905000" y="5293518"/>
          <a:ext cx="25558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8" name="Equation" r:id="rId17" imgW="952200" imgH="393480" progId="Equation.3">
                  <p:embed/>
                </p:oleObj>
              </mc:Choice>
              <mc:Fallback>
                <p:oleObj name="Equation" r:id="rId17" imgW="95220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293518"/>
                        <a:ext cx="255587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76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667000"/>
            <a:ext cx="1295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718" y="2928610"/>
            <a:ext cx="3487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 Cách 2: Rút gọn: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187037" y="134437"/>
            <a:ext cx="441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21673" y="1371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939528"/>
              </p:ext>
            </p:extLst>
          </p:nvPr>
        </p:nvGraphicFramePr>
        <p:xfrm>
          <a:off x="3810000" y="2667000"/>
          <a:ext cx="11541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7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1154113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317654"/>
              </p:ext>
            </p:extLst>
          </p:nvPr>
        </p:nvGraphicFramePr>
        <p:xfrm>
          <a:off x="5105400" y="2667000"/>
          <a:ext cx="192246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8" name="Equation" r:id="rId5" imgW="761760" imgH="393480" progId="Equation.3">
                  <p:embed/>
                </p:oleObj>
              </mc:Choice>
              <mc:Fallback>
                <p:oleObj name="Equation" r:id="rId5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67000"/>
                        <a:ext cx="1922462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93518" y="427780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995944"/>
              </p:ext>
            </p:extLst>
          </p:nvPr>
        </p:nvGraphicFramePr>
        <p:xfrm>
          <a:off x="590550" y="3886200"/>
          <a:ext cx="11509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9" name="Equation" r:id="rId7" imgW="457200" imgH="393480" progId="Equation.3">
                  <p:embed/>
                </p:oleObj>
              </mc:Choice>
              <mc:Fallback>
                <p:oleObj name="Equation" r:id="rId7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3886200"/>
                        <a:ext cx="1150938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537980"/>
              </p:ext>
            </p:extLst>
          </p:nvPr>
        </p:nvGraphicFramePr>
        <p:xfrm>
          <a:off x="1812925" y="3886200"/>
          <a:ext cx="24590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0" name="Equation" r:id="rId9" imgW="977760" imgH="393480" progId="Equation.3">
                  <p:embed/>
                </p:oleObj>
              </mc:Choice>
              <mc:Fallback>
                <p:oleObj name="Equation" r:id="rId9" imgW="977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3886200"/>
                        <a:ext cx="2459038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285683"/>
              </p:ext>
            </p:extLst>
          </p:nvPr>
        </p:nvGraphicFramePr>
        <p:xfrm>
          <a:off x="657225" y="1163638"/>
          <a:ext cx="11493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1" name="Equation" r:id="rId11" imgW="457200" imgH="393480" progId="Equation.3">
                  <p:embed/>
                </p:oleObj>
              </mc:Choice>
              <mc:Fallback>
                <p:oleObj name="Equation" r:id="rId11" imgW="457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1163638"/>
                        <a:ext cx="11493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310505"/>
              </p:ext>
            </p:extLst>
          </p:nvPr>
        </p:nvGraphicFramePr>
        <p:xfrm>
          <a:off x="1797050" y="1163638"/>
          <a:ext cx="23939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2" name="Equation" r:id="rId13" imgW="952200" imgH="393480" progId="Equation.3">
                  <p:embed/>
                </p:oleObj>
              </mc:Choice>
              <mc:Fallback>
                <p:oleObj name="Equation" r:id="rId13" imgW="952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1163638"/>
                        <a:ext cx="23939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495680"/>
              </p:ext>
            </p:extLst>
          </p:nvPr>
        </p:nvGraphicFramePr>
        <p:xfrm>
          <a:off x="4267200" y="1163776"/>
          <a:ext cx="6699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3" name="Equation" r:id="rId15" imgW="266400" imgH="393480" progId="Equation.3">
                  <p:embed/>
                </p:oleObj>
              </mc:Choice>
              <mc:Fallback>
                <p:oleObj name="Equation" r:id="rId15" imgW="26640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163776"/>
                        <a:ext cx="6699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20826"/>
              </p:ext>
            </p:extLst>
          </p:nvPr>
        </p:nvGraphicFramePr>
        <p:xfrm>
          <a:off x="7239000" y="2650470"/>
          <a:ext cx="6699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4" name="Equation" r:id="rId17" imgW="266400" imgH="393480" progId="Equation.3">
                  <p:embed/>
                </p:oleObj>
              </mc:Choice>
              <mc:Fallback>
                <p:oleObj name="Equation" r:id="rId17" imgW="26640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650470"/>
                        <a:ext cx="6699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55690"/>
              </p:ext>
            </p:extLst>
          </p:nvPr>
        </p:nvGraphicFramePr>
        <p:xfrm>
          <a:off x="4416425" y="3886200"/>
          <a:ext cx="83026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5" name="Equation" r:id="rId19" imgW="330120" imgH="393480" progId="Equation.3">
                  <p:embed/>
                </p:oleObj>
              </mc:Choice>
              <mc:Fallback>
                <p:oleObj name="Equation" r:id="rId19" imgW="3301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425" y="3886200"/>
                        <a:ext cx="83026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616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667000"/>
            <a:ext cx="1295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419100" y="640556"/>
            <a:ext cx="441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47700" y="163158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41154"/>
              </p:ext>
            </p:extLst>
          </p:nvPr>
        </p:nvGraphicFramePr>
        <p:xfrm>
          <a:off x="1466850" y="1355725"/>
          <a:ext cx="11160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7" name="Equation" r:id="rId3" imgW="444240" imgH="393480" progId="Equation.3">
                  <p:embed/>
                </p:oleObj>
              </mc:Choice>
              <mc:Fallback>
                <p:oleObj name="Equation" r:id="rId3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1355725"/>
                        <a:ext cx="11160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839517"/>
              </p:ext>
            </p:extLst>
          </p:nvPr>
        </p:nvGraphicFramePr>
        <p:xfrm>
          <a:off x="2613025" y="1355725"/>
          <a:ext cx="2362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5" imgW="939600" imgH="393480" progId="Equation.3">
                  <p:embed/>
                </p:oleObj>
              </mc:Choice>
              <mc:Fallback>
                <p:oleObj name="Equation" r:id="rId5" imgW="939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1355725"/>
                        <a:ext cx="23622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550719" y="3823855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cs typeface="Arial" charset="0"/>
              </a:rPr>
              <a:t>d</a:t>
            </a:r>
            <a:r>
              <a:rPr lang="en-US" sz="2800" dirty="0">
                <a:solidFill>
                  <a:srgbClr val="0000FF"/>
                </a:solidFill>
                <a:cs typeface="Arial" charset="0"/>
              </a:rPr>
              <a:t>.</a:t>
            </a:r>
            <a:r>
              <a:rPr lang="en-US" sz="2800" dirty="0" smtClean="0">
                <a:cs typeface="Arial" charset="0"/>
              </a:rPr>
              <a:t>                      </a:t>
            </a:r>
            <a:endParaRPr lang="en-US" sz="2800" dirty="0">
              <a:cs typeface="Arial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025979"/>
              </p:ext>
            </p:extLst>
          </p:nvPr>
        </p:nvGraphicFramePr>
        <p:xfrm>
          <a:off x="1346200" y="3540125"/>
          <a:ext cx="11938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name="Equation" r:id="rId7" imgW="444240" imgH="393480" progId="Equation.3">
                  <p:embed/>
                </p:oleObj>
              </mc:Choice>
              <mc:Fallback>
                <p:oleObj name="Equation" r:id="rId7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540125"/>
                        <a:ext cx="11938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928820"/>
              </p:ext>
            </p:extLst>
          </p:nvPr>
        </p:nvGraphicFramePr>
        <p:xfrm>
          <a:off x="2609850" y="3540125"/>
          <a:ext cx="2624138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0" name="Equation" r:id="rId9" imgW="977760" imgH="393480" progId="Equation.3">
                  <p:embed/>
                </p:oleObj>
              </mc:Choice>
              <mc:Fallback>
                <p:oleObj name="Equation" r:id="rId9" imgW="977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540125"/>
                        <a:ext cx="2624138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426286"/>
              </p:ext>
            </p:extLst>
          </p:nvPr>
        </p:nvGraphicFramePr>
        <p:xfrm>
          <a:off x="5486400" y="3554773"/>
          <a:ext cx="88582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Equation" r:id="rId11" imgW="330120" imgH="393480" progId="Equation.3">
                  <p:embed/>
                </p:oleObj>
              </mc:Choice>
              <mc:Fallback>
                <p:oleObj name="Equation" r:id="rId11" imgW="33012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554773"/>
                        <a:ext cx="88582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3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381000" y="3581400"/>
            <a:ext cx="3505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891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vi-VN" sz="2400" b="1" dirty="0">
                <a:latin typeface="+mj-lt"/>
              </a:rPr>
              <a:t>*Trừ hai phân số khác mẫu số, trường hợp mẫu số này chia hết cho mẫu số kia ta làm thế nào?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04800" y="2209800"/>
            <a:ext cx="8839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vi-VN" sz="2400" b="1" dirty="0">
                <a:latin typeface="+mj-lt"/>
              </a:rPr>
              <a:t>* Trường hợp một trong hai phân số có thể  rút gọn được, ta làm thế nào?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304800" y="4267200"/>
            <a:ext cx="8305800" cy="2057400"/>
          </a:xfrm>
          <a:prstGeom prst="wedgeRoundRectCallout">
            <a:avLst>
              <a:gd name="adj1" fmla="val -48472"/>
              <a:gd name="adj2" fmla="val 72685"/>
              <a:gd name="adj3" fmla="val 16667"/>
            </a:avLst>
          </a:prstGeom>
          <a:solidFill>
            <a:srgbClr val="FFFFFF"/>
          </a:solidFill>
          <a:ln w="76200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vi-VN" sz="3600" b="1" i="1" dirty="0">
                <a:latin typeface="+mj-lt"/>
              </a:rPr>
              <a:t>+ Giữ nguyên phân số có mẫu số lớn, quy đồng phân số có mẫu số nhỏ hơn.</a:t>
            </a:r>
          </a:p>
          <a:p>
            <a:r>
              <a:rPr lang="en-US" sz="3600" b="1" i="1" dirty="0">
                <a:latin typeface="+mj-lt"/>
              </a:rPr>
              <a:t>+ </a:t>
            </a:r>
            <a:r>
              <a:rPr lang="en-US" sz="3600" b="1" i="1" dirty="0" err="1">
                <a:latin typeface="+mj-lt"/>
              </a:rPr>
              <a:t>Rút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gọn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phân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số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rồi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tính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nếu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có</a:t>
            </a:r>
            <a:r>
              <a:rPr lang="en-US" sz="3600" b="1" i="1" dirty="0">
                <a:latin typeface="+mj-lt"/>
              </a:rPr>
              <a:t> </a:t>
            </a:r>
            <a:r>
              <a:rPr lang="en-US" sz="3600" b="1" i="1" dirty="0" err="1">
                <a:latin typeface="+mj-lt"/>
              </a:rPr>
              <a:t>thể</a:t>
            </a:r>
            <a:r>
              <a:rPr lang="en-US" sz="3600" b="1" i="1" dirty="0">
                <a:latin typeface="+mj-lt"/>
              </a:rPr>
              <a:t>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04800" y="201613"/>
            <a:ext cx="4343400" cy="523220"/>
          </a:xfrm>
          <a:prstGeom prst="rect">
            <a:avLst/>
          </a:prstGeom>
          <a:noFill/>
          <a:ln w="38100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1237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8" grpId="0"/>
      <p:bldP spid="8199" grpId="0"/>
      <p:bldP spid="820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560</Words>
  <Application>Microsoft Office PowerPoint</Application>
  <PresentationFormat>On-screen Show (4:3)</PresentationFormat>
  <Paragraphs>155</Paragraphs>
  <Slides>16</Slides>
  <Notes>0</Notes>
  <HiddenSlides>0</HiddenSlides>
  <MMClips>3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PHÚ THỌ 1</dc:title>
  <dc:creator>Sky123.Org</dc:creator>
  <cp:lastModifiedBy>FPTShop</cp:lastModifiedBy>
  <cp:revision>168</cp:revision>
  <dcterms:created xsi:type="dcterms:W3CDTF">2014-02-19T02:03:11Z</dcterms:created>
  <dcterms:modified xsi:type="dcterms:W3CDTF">2020-04-27T03:51:21Z</dcterms:modified>
</cp:coreProperties>
</file>