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76" r:id="rId2"/>
  </p:sldMasterIdLst>
  <p:notesMasterIdLst>
    <p:notesMasterId r:id="rId22"/>
  </p:notesMasterIdLst>
  <p:handoutMasterIdLst>
    <p:handoutMasterId r:id="rId23"/>
  </p:handoutMasterIdLst>
  <p:sldIdLst>
    <p:sldId id="274" r:id="rId3"/>
    <p:sldId id="269" r:id="rId4"/>
    <p:sldId id="258" r:id="rId5"/>
    <p:sldId id="259" r:id="rId6"/>
    <p:sldId id="260" r:id="rId7"/>
    <p:sldId id="261" r:id="rId8"/>
    <p:sldId id="272" r:id="rId9"/>
    <p:sldId id="275" r:id="rId10"/>
    <p:sldId id="262" r:id="rId11"/>
    <p:sldId id="263" r:id="rId12"/>
    <p:sldId id="273" r:id="rId13"/>
    <p:sldId id="276" r:id="rId14"/>
    <p:sldId id="264" r:id="rId15"/>
    <p:sldId id="265" r:id="rId16"/>
    <p:sldId id="266" r:id="rId17"/>
    <p:sldId id="267" r:id="rId18"/>
    <p:sldId id="268" r:id="rId19"/>
    <p:sldId id="277" r:id="rId20"/>
    <p:sldId id="271" r:id="rId21"/>
  </p:sldIdLst>
  <p:sldSz cx="9144000" cy="6858000" type="screen4x3"/>
  <p:notesSz cx="6858000" cy="91440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9900"/>
    <a:srgbClr val="FF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85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endParaRPr lang="en-US"/>
          </a:p>
        </p:txBody>
      </p:sp>
      <p:sp>
        <p:nvSpPr>
          <p:cNvPr id="3379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fld id="{BFF77DC1-F109-45AE-86A7-EB6EB044593D}" type="datetimeFigureOut">
              <a:rPr lang="en-US"/>
              <a:pPr/>
              <a:t>26-Apr-20</a:t>
            </a:fld>
            <a:endParaRPr lang="en-US"/>
          </a:p>
        </p:txBody>
      </p:sp>
      <p:sp>
        <p:nvSpPr>
          <p:cNvPr id="3379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endParaRPr lang="en-US"/>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fld id="{8EDE185A-FBF9-4C91-8D03-BA15B0711546}" type="slidenum">
              <a:rPr lang="en-US"/>
              <a:pPr/>
              <a:t>‹#›</a:t>
            </a:fld>
            <a:endParaRPr lang="en-US"/>
          </a:p>
        </p:txBody>
      </p:sp>
    </p:spTree>
    <p:extLst>
      <p:ext uri="{BB962C8B-B14F-4D97-AF65-F5344CB8AC3E}">
        <p14:creationId xmlns:p14="http://schemas.microsoft.com/office/powerpoint/2010/main" val="2679020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673E0F9-EE5A-4EE8-89A8-16F45B8C8E5B}" type="datetimeFigureOut">
              <a:rPr lang="en-US"/>
              <a:pPr>
                <a:defRPr/>
              </a:pPr>
              <a:t>26-Apr-20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7FCFDF5-4B20-4A6D-9EA9-C624DDFC3ABC}" type="slidenum">
              <a:rPr lang="en-US"/>
              <a:pPr>
                <a:defRPr/>
              </a:pPr>
              <a:t>‹#›</a:t>
            </a:fld>
            <a:endParaRPr lang="en-US"/>
          </a:p>
        </p:txBody>
      </p:sp>
    </p:spTree>
    <p:extLst>
      <p:ext uri="{BB962C8B-B14F-4D97-AF65-F5344CB8AC3E}">
        <p14:creationId xmlns:p14="http://schemas.microsoft.com/office/powerpoint/2010/main" val="2404810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3675054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3675054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dirty="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2235634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extLst>
      <p:ext uri="{BB962C8B-B14F-4D97-AF65-F5344CB8AC3E}">
        <p14:creationId xmlns:p14="http://schemas.microsoft.com/office/powerpoint/2010/main" val="2235634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lvl1pPr>
              <a:defRPr/>
            </a:lvl1pPr>
          </a:lstStyle>
          <a:p>
            <a:fld id="{EF411E5E-A09B-481C-A060-117DB48CB571}" type="datetimeFigureOut">
              <a:rPr lang="en-US"/>
              <a:pPr/>
              <a:t>26-Apr-20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2AD4E9-50DC-4E46-BF0F-CC533B5D4926}" type="slidenum">
              <a:rPr lang="en-US"/>
              <a:pPr/>
              <a:t>‹#›</a:t>
            </a:fld>
            <a:endParaRPr lang="en-US"/>
          </a:p>
        </p:txBody>
      </p:sp>
    </p:spTree>
    <p:extLst>
      <p:ext uri="{BB962C8B-B14F-4D97-AF65-F5344CB8AC3E}">
        <p14:creationId xmlns:p14="http://schemas.microsoft.com/office/powerpoint/2010/main" val="2924174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741B8163-A8C8-4DD1-9F3A-C079EBFE9AB0}" type="datetimeFigureOut">
              <a:rPr lang="en-US"/>
              <a:pPr/>
              <a:t>26-Apr-20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895AEC-FA56-484E-933E-201FF0DA8C33}" type="slidenum">
              <a:rPr lang="en-US"/>
              <a:pPr/>
              <a:t>‹#›</a:t>
            </a:fld>
            <a:endParaRPr lang="en-US"/>
          </a:p>
        </p:txBody>
      </p:sp>
    </p:spTree>
    <p:extLst>
      <p:ext uri="{BB962C8B-B14F-4D97-AF65-F5344CB8AC3E}">
        <p14:creationId xmlns:p14="http://schemas.microsoft.com/office/powerpoint/2010/main" val="1417027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A47D11F6-BAAD-45FB-80FB-FE4618BE36B7}" type="datetimeFigureOut">
              <a:rPr lang="en-US"/>
              <a:pPr/>
              <a:t>26-Apr-20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3FCDB3-3093-4A36-81B5-1D6B3BC84E9B}" type="slidenum">
              <a:rPr lang="en-US"/>
              <a:pPr/>
              <a:t>‹#›</a:t>
            </a:fld>
            <a:endParaRPr lang="en-US"/>
          </a:p>
        </p:txBody>
      </p:sp>
    </p:spTree>
    <p:extLst>
      <p:ext uri="{BB962C8B-B14F-4D97-AF65-F5344CB8AC3E}">
        <p14:creationId xmlns:p14="http://schemas.microsoft.com/office/powerpoint/2010/main" val="1316429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4" name="Freeform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5" name="Freeform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nvGrpSpPr>
          <p:cNvPr id="6" name="Group 1"/>
          <p:cNvGrpSpPr>
            <a:grpSpLocks/>
          </p:cNvGrpSpPr>
          <p:nvPr/>
        </p:nvGrpSpPr>
        <p:grpSpPr bwMode="auto">
          <a:xfrm>
            <a:off x="-19050" y="203200"/>
            <a:ext cx="9180513" cy="647700"/>
            <a:chOff x="-19045" y="216550"/>
            <a:chExt cx="9180548" cy="649224"/>
          </a:xfrm>
        </p:grpSpPr>
        <p:sp>
          <p:nvSpPr>
            <p:cNvPr id="7" name="Freeform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fld id="{FE226A47-A79A-47E4-90B6-DE3633DB44A2}" type="datetimeFigureOut">
              <a:rPr lang="en-US"/>
              <a:pPr>
                <a:defRPr/>
              </a:pPr>
              <a:t>26-Apr-20</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7924800" y="6356350"/>
            <a:ext cx="762000" cy="365125"/>
          </a:xfrm>
        </p:spPr>
        <p:txBody>
          <a:bodyPr/>
          <a:lstStyle>
            <a:lvl1pPr>
              <a:defRPr/>
            </a:lvl1pPr>
          </a:lstStyle>
          <a:p>
            <a:pPr>
              <a:defRPr/>
            </a:pPr>
            <a:fld id="{4EFBBB1B-7E46-4762-BBFE-2E9458F23DB0}" type="slidenum">
              <a:rPr lang="en-US"/>
              <a:pPr>
                <a:defRPr/>
              </a:pPr>
              <a:t>‹#›</a:t>
            </a:fld>
            <a:endParaRPr lang="en-US"/>
          </a:p>
        </p:txBody>
      </p:sp>
    </p:spTree>
    <p:extLst>
      <p:ext uri="{BB962C8B-B14F-4D97-AF65-F5344CB8AC3E}">
        <p14:creationId xmlns:p14="http://schemas.microsoft.com/office/powerpoint/2010/main" val="1908210074"/>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8C718F5-431B-41B0-87BC-68ED02350945}" type="datetimeFigureOut">
              <a:rPr lang="en-US"/>
              <a:pPr>
                <a:defRPr/>
              </a:pPr>
              <a:t>26-Apr-20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pPr>
              <a:defRPr/>
            </a:pPr>
            <a:fld id="{CDBC8673-3D82-45CA-9B03-9CCE762D69FF}" type="slidenum">
              <a:rPr lang="en-US"/>
              <a:pPr>
                <a:defRPr/>
              </a:pPr>
              <a:t>‹#›</a:t>
            </a:fld>
            <a:endParaRPr lang="en-US"/>
          </a:p>
        </p:txBody>
      </p:sp>
    </p:spTree>
    <p:extLst>
      <p:ext uri="{BB962C8B-B14F-4D97-AF65-F5344CB8AC3E}">
        <p14:creationId xmlns:p14="http://schemas.microsoft.com/office/powerpoint/2010/main" val="915201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fld id="{A94FE670-AD33-445E-975C-F1A521E7297B}" type="datetimeFigureOut">
              <a:rPr lang="en-US"/>
              <a:pPr/>
              <a:t>26-Apr-20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924853C-AE0A-460D-8A66-30F12062AC7B}" type="slidenum">
              <a:rPr lang="en-US"/>
              <a:pPr/>
              <a:t>‹#›</a:t>
            </a:fld>
            <a:endParaRPr lang="en-US"/>
          </a:p>
        </p:txBody>
      </p:sp>
    </p:spTree>
    <p:extLst>
      <p:ext uri="{BB962C8B-B14F-4D97-AF65-F5344CB8AC3E}">
        <p14:creationId xmlns:p14="http://schemas.microsoft.com/office/powerpoint/2010/main" val="176455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D83A1081-D6A4-42E7-B84C-B01C5C1F73B6}" type="datetimeFigureOut">
              <a:rPr lang="en-US"/>
              <a:pPr/>
              <a:t>26-Apr-20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41C962-7480-4D8A-8E17-803EAAC60137}" type="slidenum">
              <a:rPr lang="en-US"/>
              <a:pPr/>
              <a:t>‹#›</a:t>
            </a:fld>
            <a:endParaRPr lang="en-US"/>
          </a:p>
        </p:txBody>
      </p:sp>
    </p:spTree>
    <p:extLst>
      <p:ext uri="{BB962C8B-B14F-4D97-AF65-F5344CB8AC3E}">
        <p14:creationId xmlns:p14="http://schemas.microsoft.com/office/powerpoint/2010/main" val="134861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lvl1pPr>
              <a:defRPr/>
            </a:lvl1pPr>
          </a:lstStyle>
          <a:p>
            <a:fld id="{56E267EA-73D4-450E-AC1B-B5DBCCEB0F4D}" type="datetimeFigureOut">
              <a:rPr lang="en-US"/>
              <a:pPr/>
              <a:t>26-Apr-20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FA427D-B943-4626-84ED-693A705A2C51}" type="slidenum">
              <a:rPr lang="en-US"/>
              <a:pPr/>
              <a:t>‹#›</a:t>
            </a:fld>
            <a:endParaRPr lang="en-US"/>
          </a:p>
        </p:txBody>
      </p:sp>
    </p:spTree>
    <p:extLst>
      <p:ext uri="{BB962C8B-B14F-4D97-AF65-F5344CB8AC3E}">
        <p14:creationId xmlns:p14="http://schemas.microsoft.com/office/powerpoint/2010/main" val="107500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lvl1pPr>
              <a:defRPr/>
            </a:lvl1pPr>
          </a:lstStyle>
          <a:p>
            <a:fld id="{64A5585C-7703-4301-8CF0-FE45BC6F876D}" type="datetimeFigureOut">
              <a:rPr lang="en-US"/>
              <a:pPr/>
              <a:t>26-Apr-20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9E53298-0087-44CC-8799-E7D172FAEE53}" type="slidenum">
              <a:rPr lang="en-US"/>
              <a:pPr/>
              <a:t>‹#›</a:t>
            </a:fld>
            <a:endParaRPr lang="en-US"/>
          </a:p>
        </p:txBody>
      </p:sp>
    </p:spTree>
    <p:extLst>
      <p:ext uri="{BB962C8B-B14F-4D97-AF65-F5344CB8AC3E}">
        <p14:creationId xmlns:p14="http://schemas.microsoft.com/office/powerpoint/2010/main" val="365660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lvl1pPr>
              <a:defRPr/>
            </a:lvl1pPr>
          </a:lstStyle>
          <a:p>
            <a:fld id="{89F80FD0-9659-42DF-8C5B-B33104E51AD5}" type="datetimeFigureOut">
              <a:rPr lang="en-US"/>
              <a:pPr/>
              <a:t>26-Apr-20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9E7EA45-5BEC-4695-BFAF-E6DAFBC59165}" type="slidenum">
              <a:rPr lang="en-US"/>
              <a:pPr/>
              <a:t>‹#›</a:t>
            </a:fld>
            <a:endParaRPr lang="en-US"/>
          </a:p>
        </p:txBody>
      </p:sp>
    </p:spTree>
    <p:extLst>
      <p:ext uri="{BB962C8B-B14F-4D97-AF65-F5344CB8AC3E}">
        <p14:creationId xmlns:p14="http://schemas.microsoft.com/office/powerpoint/2010/main" val="298393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BE9309C-151B-4BBB-9B31-D0BDF8BCA38B}" type="datetimeFigureOut">
              <a:rPr lang="en-US"/>
              <a:pPr/>
              <a:t>26-Apr-20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603145B-8C88-485E-86AC-54F0E2808AF9}" type="slidenum">
              <a:rPr lang="en-US"/>
              <a:pPr/>
              <a:t>‹#›</a:t>
            </a:fld>
            <a:endParaRPr lang="en-US"/>
          </a:p>
        </p:txBody>
      </p:sp>
    </p:spTree>
    <p:extLst>
      <p:ext uri="{BB962C8B-B14F-4D97-AF65-F5344CB8AC3E}">
        <p14:creationId xmlns:p14="http://schemas.microsoft.com/office/powerpoint/2010/main" val="2700449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AF22A1E-4C71-43D2-A564-0CA4AD82C5AE}" type="datetimeFigureOut">
              <a:rPr lang="en-US"/>
              <a:pPr/>
              <a:t>26-Apr-20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8B0DFD-3F57-47DE-AA02-4583B3DF311E}" type="slidenum">
              <a:rPr lang="en-US"/>
              <a:pPr/>
              <a:t>‹#›</a:t>
            </a:fld>
            <a:endParaRPr lang="en-US"/>
          </a:p>
        </p:txBody>
      </p:sp>
    </p:spTree>
    <p:extLst>
      <p:ext uri="{BB962C8B-B14F-4D97-AF65-F5344CB8AC3E}">
        <p14:creationId xmlns:p14="http://schemas.microsoft.com/office/powerpoint/2010/main" val="1326435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D47CD47C-446B-4A45-98DB-C1225D8A4A35}" type="datetimeFigureOut">
              <a:rPr lang="en-US"/>
              <a:pPr/>
              <a:t>26-Apr-20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3E2CE4-F2B2-4303-96A2-7C14FB277B1C}" type="slidenum">
              <a:rPr lang="en-US"/>
              <a:pPr/>
              <a:t>‹#›</a:t>
            </a:fld>
            <a:endParaRPr lang="en-US"/>
          </a:p>
        </p:txBody>
      </p:sp>
    </p:spTree>
    <p:extLst>
      <p:ext uri="{BB962C8B-B14F-4D97-AF65-F5344CB8AC3E}">
        <p14:creationId xmlns:p14="http://schemas.microsoft.com/office/powerpoint/2010/main" val="75314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42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cs typeface="+mn-cs"/>
              </a:defRPr>
            </a:lvl1pPr>
          </a:lstStyle>
          <a:p>
            <a:fld id="{E95791C3-FDF8-4F66-86A7-0E8CA8D1F975}" type="datetimeFigureOut">
              <a:rPr lang="en-US"/>
              <a:pPr/>
              <a:t>26-Apr-20</a:t>
            </a:fld>
            <a:endParaRPr lang="en-US"/>
          </a:p>
        </p:txBody>
      </p:sp>
      <p:sp>
        <p:nvSpPr>
          <p:cNvPr id="542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cs typeface="+mn-cs"/>
              </a:defRPr>
            </a:lvl1pPr>
          </a:lstStyle>
          <a:p>
            <a:endParaRPr lang="en-US"/>
          </a:p>
        </p:txBody>
      </p:sp>
      <p:sp>
        <p:nvSpPr>
          <p:cNvPr id="542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cs typeface="+mn-cs"/>
              </a:defRPr>
            </a:lvl1pPr>
          </a:lstStyle>
          <a:p>
            <a:fld id="{835A2ADB-E637-4C9A-B79B-23C813A5866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b="0" i="0" u="none">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32774"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32775"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Date Placeholder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defRPr>
            </a:lvl1pPr>
          </a:lstStyle>
          <a:p>
            <a:pPr>
              <a:defRPr/>
            </a:pPr>
            <a:fld id="{F93EC27C-AE03-407E-9747-0478A1170755}" type="datetimeFigureOut">
              <a:rPr lang="en-US"/>
              <a:pPr>
                <a:defRPr/>
              </a:pPr>
              <a:t>26-Apr-20</a:t>
            </a:fld>
            <a:endParaRPr lang="en-US"/>
          </a:p>
        </p:txBody>
      </p:sp>
      <p:sp>
        <p:nvSpPr>
          <p:cNvPr id="20" name="Footer Placeholder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defRPr>
            </a:lvl1pPr>
          </a:lstStyle>
          <a:p>
            <a:pPr>
              <a:defRPr/>
            </a:pPr>
            <a:endParaRPr lang="en-US"/>
          </a:p>
        </p:txBody>
      </p:sp>
      <p:sp>
        <p:nvSpPr>
          <p:cNvPr id="21" name="Slide Number Placeholder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defRPr>
            </a:lvl1pPr>
          </a:lstStyle>
          <a:p>
            <a:pPr>
              <a:defRPr/>
            </a:pPr>
            <a:fld id="{768517C5-243C-40F2-BB16-2414F1A7B4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381000"/>
            <a:ext cx="8229600" cy="2308324"/>
          </a:xfrm>
          <a:prstGeom prst="rect">
            <a:avLst/>
          </a:prstGeom>
          <a:noFill/>
        </p:spPr>
        <p:txBody>
          <a:bodyPr wrap="square" rtlCol="0">
            <a:spAutoFit/>
          </a:bodyPr>
          <a:lstStyle/>
          <a:p>
            <a:pPr algn="ctr">
              <a:lnSpc>
                <a:spcPct val="150000"/>
              </a:lnSpc>
            </a:pPr>
            <a:r>
              <a:rPr lang="en-US" sz="3200" b="1" smtClean="0">
                <a:solidFill>
                  <a:srgbClr val="000099"/>
                </a:solidFill>
                <a:latin typeface="Times New Roman" pitchFamily="18" charset="0"/>
                <a:cs typeface="Times New Roman" pitchFamily="18" charset="0"/>
              </a:rPr>
              <a:t>Tập làm văn</a:t>
            </a:r>
          </a:p>
          <a:p>
            <a:pPr algn="ctr">
              <a:lnSpc>
                <a:spcPct val="150000"/>
              </a:lnSpc>
            </a:pPr>
            <a:r>
              <a:rPr lang="en-US" sz="3200" b="1" smtClean="0">
                <a:solidFill>
                  <a:srgbClr val="000099"/>
                </a:solidFill>
                <a:latin typeface="Times New Roman" pitchFamily="18" charset="0"/>
                <a:cs typeface="Times New Roman" pitchFamily="18" charset="0"/>
              </a:rPr>
              <a:t>Luyện tập xây dựng đoạn văn miêu tả cây cối (trang 60)</a:t>
            </a:r>
            <a:endParaRPr lang="en-US" sz="3200" b="1" smtClean="0">
              <a:solidFill>
                <a:srgbClr val="006600"/>
              </a:solidFill>
              <a:latin typeface="Times New Roman" pitchFamily="18" charset="0"/>
              <a:cs typeface="Times New Roman" pitchFamily="18" charset="0"/>
            </a:endParaRPr>
          </a:p>
        </p:txBody>
      </p:sp>
      <p:cxnSp>
        <p:nvCxnSpPr>
          <p:cNvPr id="7" name="Straight Connector 6"/>
          <p:cNvCxnSpPr/>
          <p:nvPr/>
        </p:nvCxnSpPr>
        <p:spPr>
          <a:xfrm>
            <a:off x="1905000" y="5638800"/>
            <a:ext cx="5105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92113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4"/>
          <p:cNvSpPr>
            <a:spLocks noChangeArrowheads="1"/>
          </p:cNvSpPr>
          <p:nvPr/>
        </p:nvSpPr>
        <p:spPr bwMode="auto">
          <a:xfrm>
            <a:off x="228600" y="150813"/>
            <a:ext cx="8915400" cy="222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a:solidFill>
                  <a:srgbClr val="0000CC"/>
                </a:solidFill>
                <a:latin typeface="Times New Roman" pitchFamily="18" charset="0"/>
                <a:cs typeface="Times New Roman" pitchFamily="18" charset="0"/>
              </a:rPr>
              <a:t>Đoạn 3: Cây chuối có nhiều tàu lá, có tàu đã già khô, bị gió đánh rách ngang và rũ xuống gốc. Các tàu lá còn xanh thì liền tấm, to như cái máng nước úp sấp. Những tàu lá ở dưới màu xanh thẫm. Những tàu lá ở trên màu xanh mát, nhạt dần. </a:t>
            </a:r>
          </a:p>
        </p:txBody>
      </p:sp>
      <p:grpSp>
        <p:nvGrpSpPr>
          <p:cNvPr id="7" name="Group 4"/>
          <p:cNvGrpSpPr>
            <a:grpSpLocks/>
          </p:cNvGrpSpPr>
          <p:nvPr/>
        </p:nvGrpSpPr>
        <p:grpSpPr bwMode="auto">
          <a:xfrm>
            <a:off x="0" y="2895600"/>
            <a:ext cx="8745538" cy="2335213"/>
            <a:chOff x="495" y="2172"/>
            <a:chExt cx="4551" cy="2981"/>
          </a:xfrm>
        </p:grpSpPr>
        <p:sp>
          <p:nvSpPr>
            <p:cNvPr id="23558" name="AutoShape 5" descr="Dotted diamond"/>
            <p:cNvSpPr>
              <a:spLocks noChangeArrowheads="1"/>
            </p:cNvSpPr>
            <p:nvPr/>
          </p:nvSpPr>
          <p:spPr bwMode="auto">
            <a:xfrm>
              <a:off x="714" y="2172"/>
              <a:ext cx="4332" cy="1168"/>
            </a:xfrm>
            <a:prstGeom prst="wedgeRoundRectCallout">
              <a:avLst>
                <a:gd name="adj1" fmla="val -42500"/>
                <a:gd name="adj2" fmla="val 98269"/>
                <a:gd name="adj3" fmla="val 16667"/>
              </a:avLst>
            </a:prstGeom>
            <a:pattFill prst="dotDmnd">
              <a:fgClr>
                <a:srgbClr val="FFCCFF"/>
              </a:fgClr>
              <a:bgClr>
                <a:schemeClr val="bg1"/>
              </a:bgClr>
            </a:pattFill>
            <a:ln w="9525">
              <a:solidFill>
                <a:srgbClr val="3399FF"/>
              </a:solidFill>
              <a:miter lim="800000"/>
              <a:headEnd/>
              <a:tailEnd/>
            </a:ln>
          </p:spPr>
          <p:txBody>
            <a:bodyPr/>
            <a:lstStyle/>
            <a:p>
              <a:pPr>
                <a:spcBef>
                  <a:spcPct val="20000"/>
                </a:spcBef>
              </a:pPr>
              <a:r>
                <a:rPr lang="en-US" sz="2800" b="1">
                  <a:solidFill>
                    <a:srgbClr val="990099"/>
                  </a:solidFill>
                  <a:latin typeface="Times New Roman" pitchFamily="18" charset="0"/>
                  <a:cs typeface="Times New Roman" pitchFamily="18" charset="0"/>
                </a:rPr>
                <a:t>Đoạn này thuộc phần nào của bài văn? Đoạn này miêu tả gì?Ta cần bổ sung phần nào?</a:t>
              </a:r>
            </a:p>
          </p:txBody>
        </p:sp>
        <p:pic>
          <p:nvPicPr>
            <p:cNvPr id="23559" name="Picture 6" descr="happyface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95" y="3923"/>
              <a:ext cx="864" cy="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 Diagonal Corner Rectangle 9"/>
          <p:cNvSpPr/>
          <p:nvPr/>
        </p:nvSpPr>
        <p:spPr>
          <a:xfrm>
            <a:off x="1905000" y="4114800"/>
            <a:ext cx="6705600" cy="1752600"/>
          </a:xfrm>
          <a:prstGeom prst="round2DiagRect">
            <a:avLst/>
          </a:prstGeom>
          <a:solidFill>
            <a:schemeClr val="accent3">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err="1">
                <a:solidFill>
                  <a:srgbClr val="FF0000"/>
                </a:solidFill>
              </a:rPr>
              <a:t>Đoạn</a:t>
            </a:r>
            <a:r>
              <a:rPr lang="en-US" sz="2800" b="1" dirty="0">
                <a:solidFill>
                  <a:srgbClr val="FF0000"/>
                </a:solidFill>
              </a:rPr>
              <a:t> </a:t>
            </a:r>
            <a:r>
              <a:rPr lang="en-US" sz="2800" b="1" dirty="0" err="1">
                <a:solidFill>
                  <a:srgbClr val="FF0000"/>
                </a:solidFill>
              </a:rPr>
              <a:t>này</a:t>
            </a:r>
            <a:r>
              <a:rPr lang="en-US" sz="2800" b="1" dirty="0">
                <a:solidFill>
                  <a:srgbClr val="FF0000"/>
                </a:solidFill>
              </a:rPr>
              <a:t>  </a:t>
            </a:r>
            <a:r>
              <a:rPr lang="en-US" sz="2800" b="1" dirty="0" err="1">
                <a:solidFill>
                  <a:srgbClr val="FF0000"/>
                </a:solidFill>
              </a:rPr>
              <a:t>thuộc</a:t>
            </a:r>
            <a:r>
              <a:rPr lang="en-US" sz="2800" b="1" dirty="0">
                <a:solidFill>
                  <a:srgbClr val="FF0000"/>
                </a:solidFill>
              </a:rPr>
              <a:t> </a:t>
            </a:r>
            <a:r>
              <a:rPr lang="en-US" sz="2800" b="1" dirty="0" err="1">
                <a:solidFill>
                  <a:srgbClr val="FF0000"/>
                </a:solidFill>
              </a:rPr>
              <a:t>phần</a:t>
            </a:r>
            <a:r>
              <a:rPr lang="en-US" sz="2800" b="1" dirty="0">
                <a:solidFill>
                  <a:srgbClr val="FF0000"/>
                </a:solidFill>
              </a:rPr>
              <a:t> </a:t>
            </a:r>
            <a:r>
              <a:rPr lang="en-US" sz="2800" b="1" dirty="0" err="1">
                <a:solidFill>
                  <a:srgbClr val="FF0000"/>
                </a:solidFill>
              </a:rPr>
              <a:t>thân</a:t>
            </a:r>
            <a:r>
              <a:rPr lang="en-US" sz="2800" b="1" dirty="0">
                <a:solidFill>
                  <a:srgbClr val="FF0000"/>
                </a:solidFill>
              </a:rPr>
              <a:t> </a:t>
            </a:r>
            <a:r>
              <a:rPr lang="en-US" sz="2800" b="1" dirty="0" err="1">
                <a:solidFill>
                  <a:srgbClr val="FF0000"/>
                </a:solidFill>
              </a:rPr>
              <a:t>bài</a:t>
            </a:r>
            <a:r>
              <a:rPr lang="en-US" sz="2800" b="1" dirty="0">
                <a:solidFill>
                  <a:srgbClr val="FF0000"/>
                </a:solidFill>
              </a:rPr>
              <a:t>. </a:t>
            </a:r>
            <a:r>
              <a:rPr lang="en-US" sz="2800" b="1" dirty="0" err="1">
                <a:solidFill>
                  <a:srgbClr val="FF0000"/>
                </a:solidFill>
              </a:rPr>
              <a:t>Đoạn</a:t>
            </a:r>
            <a:r>
              <a:rPr lang="en-US" sz="2800" b="1" dirty="0">
                <a:solidFill>
                  <a:srgbClr val="FF0000"/>
                </a:solidFill>
              </a:rPr>
              <a:t> </a:t>
            </a:r>
            <a:r>
              <a:rPr lang="en-US" sz="2800" b="1" dirty="0" err="1">
                <a:solidFill>
                  <a:srgbClr val="FF0000"/>
                </a:solidFill>
              </a:rPr>
              <a:t>văn</a:t>
            </a:r>
            <a:r>
              <a:rPr lang="en-US" sz="2800" b="1" dirty="0">
                <a:solidFill>
                  <a:srgbClr val="FF0000"/>
                </a:solidFill>
              </a:rPr>
              <a:t> </a:t>
            </a:r>
            <a:r>
              <a:rPr lang="en-US" sz="2800" b="1" dirty="0" err="1">
                <a:solidFill>
                  <a:srgbClr val="FF0000"/>
                </a:solidFill>
              </a:rPr>
              <a:t>tả</a:t>
            </a:r>
            <a:r>
              <a:rPr lang="en-US" sz="2800" b="1" dirty="0">
                <a:solidFill>
                  <a:srgbClr val="FF0000"/>
                </a:solidFill>
              </a:rPr>
              <a:t> chi </a:t>
            </a:r>
            <a:r>
              <a:rPr lang="en-US" sz="2800" b="1" dirty="0" err="1">
                <a:solidFill>
                  <a:srgbClr val="FF0000"/>
                </a:solidFill>
              </a:rPr>
              <a:t>tiết</a:t>
            </a:r>
            <a:r>
              <a:rPr lang="en-US" sz="2800" b="1" dirty="0">
                <a:solidFill>
                  <a:srgbClr val="FF0000"/>
                </a:solidFill>
              </a:rPr>
              <a:t> </a:t>
            </a:r>
            <a:r>
              <a:rPr lang="en-US" sz="2800" b="1" dirty="0" err="1">
                <a:solidFill>
                  <a:srgbClr val="FF0000"/>
                </a:solidFill>
              </a:rPr>
              <a:t>các</a:t>
            </a:r>
            <a:r>
              <a:rPr lang="en-US" sz="2800" b="1" dirty="0">
                <a:solidFill>
                  <a:srgbClr val="FF0000"/>
                </a:solidFill>
              </a:rPr>
              <a:t> </a:t>
            </a:r>
            <a:r>
              <a:rPr lang="en-US" sz="2800" b="1" dirty="0" err="1">
                <a:solidFill>
                  <a:srgbClr val="FF0000"/>
                </a:solidFill>
              </a:rPr>
              <a:t>bộ</a:t>
            </a:r>
            <a:r>
              <a:rPr lang="en-US" sz="2800" b="1" dirty="0">
                <a:solidFill>
                  <a:srgbClr val="FF0000"/>
                </a:solidFill>
              </a:rPr>
              <a:t> </a:t>
            </a:r>
            <a:r>
              <a:rPr lang="en-US" sz="2800" b="1" dirty="0" err="1">
                <a:solidFill>
                  <a:srgbClr val="FF0000"/>
                </a:solidFill>
              </a:rPr>
              <a:t>phận</a:t>
            </a:r>
            <a:r>
              <a:rPr lang="en-US" sz="2800" b="1" dirty="0">
                <a:solidFill>
                  <a:srgbClr val="FF0000"/>
                </a:solidFill>
              </a:rPr>
              <a:t> </a:t>
            </a:r>
            <a:r>
              <a:rPr lang="en-US" sz="2800" b="1" dirty="0" err="1">
                <a:solidFill>
                  <a:srgbClr val="FF0000"/>
                </a:solidFill>
              </a:rPr>
              <a:t>của</a:t>
            </a:r>
            <a:r>
              <a:rPr lang="en-US" sz="2800" b="1" dirty="0">
                <a:solidFill>
                  <a:srgbClr val="FF0000"/>
                </a:solidFill>
              </a:rPr>
              <a:t> </a:t>
            </a:r>
            <a:r>
              <a:rPr lang="en-US" sz="2800" b="1" dirty="0" err="1">
                <a:solidFill>
                  <a:srgbClr val="FF0000"/>
                </a:solidFill>
              </a:rPr>
              <a:t>cây</a:t>
            </a:r>
            <a:r>
              <a:rPr lang="en-US" sz="2800" b="1" dirty="0">
                <a:solidFill>
                  <a:srgbClr val="FF0000"/>
                </a:solidFill>
              </a:rPr>
              <a:t> </a:t>
            </a:r>
            <a:r>
              <a:rPr lang="en-US" sz="2800" b="1" dirty="0" err="1">
                <a:solidFill>
                  <a:srgbClr val="FF0000"/>
                </a:solidFill>
              </a:rPr>
              <a:t>chuối</a:t>
            </a:r>
            <a:r>
              <a:rPr lang="en-US" sz="2800" b="1" dirty="0">
                <a:solidFill>
                  <a:srgbClr val="FF0000"/>
                </a:solidFill>
              </a:rPr>
              <a:t> </a:t>
            </a:r>
            <a:r>
              <a:rPr lang="en-US" sz="2800" b="1" dirty="0" err="1">
                <a:solidFill>
                  <a:srgbClr val="FF0000"/>
                </a:solidFill>
              </a:rPr>
              <a:t>tiêu</a:t>
            </a:r>
            <a:r>
              <a:rPr lang="en-US" sz="2800" b="1" dirty="0">
                <a:solidFill>
                  <a:srgbClr val="FF0000"/>
                </a:solidFill>
              </a:rPr>
              <a:t>. Ta </a:t>
            </a:r>
            <a:r>
              <a:rPr lang="en-US" sz="2800" b="1" dirty="0" err="1">
                <a:solidFill>
                  <a:srgbClr val="FF0000"/>
                </a:solidFill>
              </a:rPr>
              <a:t>cần</a:t>
            </a:r>
            <a:r>
              <a:rPr lang="en-US" sz="2800" b="1" dirty="0">
                <a:solidFill>
                  <a:srgbClr val="FF0000"/>
                </a:solidFill>
              </a:rPr>
              <a:t> </a:t>
            </a:r>
            <a:r>
              <a:rPr lang="en-US" sz="2800" b="1" dirty="0" err="1">
                <a:solidFill>
                  <a:srgbClr val="FF0000"/>
                </a:solidFill>
              </a:rPr>
              <a:t>bổ</a:t>
            </a:r>
            <a:r>
              <a:rPr lang="en-US" sz="2800" b="1" dirty="0">
                <a:solidFill>
                  <a:srgbClr val="FF0000"/>
                </a:solidFill>
              </a:rPr>
              <a:t> sung </a:t>
            </a:r>
            <a:r>
              <a:rPr lang="en-US" sz="2800" b="1" dirty="0" err="1">
                <a:solidFill>
                  <a:srgbClr val="FF0000"/>
                </a:solidFill>
              </a:rPr>
              <a:t>câu</a:t>
            </a:r>
            <a:r>
              <a:rPr lang="en-US" sz="2800" b="1" dirty="0">
                <a:solidFill>
                  <a:srgbClr val="FF0000"/>
                </a:solidFill>
              </a:rPr>
              <a:t> </a:t>
            </a:r>
            <a:r>
              <a:rPr lang="en-US" sz="2800" b="1" dirty="0" err="1">
                <a:solidFill>
                  <a:srgbClr val="FF0000"/>
                </a:solidFill>
              </a:rPr>
              <a:t>văn</a:t>
            </a:r>
            <a:r>
              <a:rPr lang="en-US" sz="2800" b="1" dirty="0">
                <a:solidFill>
                  <a:srgbClr val="FF0000"/>
                </a:solidFill>
              </a:rPr>
              <a:t> </a:t>
            </a:r>
            <a:r>
              <a:rPr lang="en-US" sz="2800" b="1" dirty="0" err="1">
                <a:solidFill>
                  <a:srgbClr val="FF0000"/>
                </a:solidFill>
              </a:rPr>
              <a:t>tả</a:t>
            </a:r>
            <a:r>
              <a:rPr lang="en-US" sz="2800" b="1" dirty="0">
                <a:solidFill>
                  <a:srgbClr val="FF0000"/>
                </a:solidFill>
              </a:rPr>
              <a:t> </a:t>
            </a:r>
            <a:r>
              <a:rPr lang="en-US" sz="2800" b="1" dirty="0" err="1">
                <a:solidFill>
                  <a:srgbClr val="FF0000"/>
                </a:solidFill>
              </a:rPr>
              <a:t>thân</a:t>
            </a:r>
            <a:r>
              <a:rPr lang="en-US" sz="2800" b="1" dirty="0">
                <a:solidFill>
                  <a:srgbClr val="FF0000"/>
                </a:solidFill>
              </a:rPr>
              <a:t> </a:t>
            </a:r>
            <a:r>
              <a:rPr lang="en-US" sz="2800" b="1" dirty="0" err="1">
                <a:solidFill>
                  <a:srgbClr val="FF0000"/>
                </a:solidFill>
              </a:rPr>
              <a:t>chuối</a:t>
            </a:r>
            <a:r>
              <a:rPr lang="en-US" sz="2800" b="1" dirty="0">
                <a:solidFill>
                  <a:srgbClr val="FF0000"/>
                </a:solidFill>
              </a:rPr>
              <a:t>, </a:t>
            </a:r>
            <a:r>
              <a:rPr lang="en-US" sz="2800" b="1" dirty="0" err="1">
                <a:solidFill>
                  <a:srgbClr val="FF0000"/>
                </a:solidFill>
              </a:rPr>
              <a:t>buồng</a:t>
            </a:r>
            <a:r>
              <a:rPr lang="en-US" sz="2800" b="1" dirty="0">
                <a:solidFill>
                  <a:srgbClr val="FF0000"/>
                </a:solidFill>
              </a:rPr>
              <a:t> </a:t>
            </a:r>
            <a:r>
              <a:rPr lang="en-US" sz="2800" b="1" dirty="0" err="1">
                <a:solidFill>
                  <a:srgbClr val="FF0000"/>
                </a:solidFill>
              </a:rPr>
              <a:t>chuối</a:t>
            </a:r>
            <a:r>
              <a:rPr lang="en-US" sz="2800" b="1" dirty="0">
                <a:solidFill>
                  <a:srgbClr val="FF0000"/>
                </a:solidFill>
              </a:rPr>
              <a:t>.</a:t>
            </a:r>
          </a:p>
        </p:txBody>
      </p:sp>
      <p:sp>
        <p:nvSpPr>
          <p:cNvPr id="11" name="TextBox 10"/>
          <p:cNvSpPr txBox="1">
            <a:spLocks noChangeArrowheads="1"/>
          </p:cNvSpPr>
          <p:nvPr/>
        </p:nvSpPr>
        <p:spPr bwMode="auto">
          <a:xfrm>
            <a:off x="3352800" y="1905000"/>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r>
              <a:rPr lang="en-US" sz="2800" b="1">
                <a:solidFill>
                  <a:srgbClr val="7030A0"/>
                </a:solidFill>
              </a:rPr>
              <a:t>(…..)</a:t>
            </a:r>
          </a:p>
        </p:txBody>
      </p:sp>
      <p:sp>
        <p:nvSpPr>
          <p:cNvPr id="12" name="TextBox 11"/>
          <p:cNvSpPr txBox="1">
            <a:spLocks noChangeArrowheads="1"/>
          </p:cNvSpPr>
          <p:nvPr/>
        </p:nvSpPr>
        <p:spPr bwMode="auto">
          <a:xfrm>
            <a:off x="438150" y="1865313"/>
            <a:ext cx="847725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r>
              <a:rPr lang="en-US" sz="2800" b="1">
                <a:solidFill>
                  <a:srgbClr val="FF000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Thân </a:t>
            </a:r>
            <a:r>
              <a:rPr lang="en-US" sz="2800" b="1">
                <a:solidFill>
                  <a:srgbClr val="FF0000"/>
                </a:solidFill>
                <a:latin typeface="Times New Roman" pitchFamily="18" charset="0"/>
                <a:cs typeface="Times New Roman" pitchFamily="18" charset="0"/>
              </a:rPr>
              <a:t>chuối đã có những vệt đen sẫm, chạy suốt thân.Đó là dấu hiệu cuả sự tàn úa. Em sờ tay vào thấy nhám nhám chứ không trơn láng như ngày chuối còn non. Buồng chuối dài lê thê, từ ngọn đổ xuống gốc. Buồng chuối có tới chục nải. Những nải chuối xếp thành từng lớp ngửa lên trên. Các quả chuối như bàn tay xòe ngón. Những trái chuối còn non, ốm gầy, ở đầu trái loe hoe túm râu đen </a:t>
            </a:r>
            <a:r>
              <a:rPr lang="en-US" sz="2800" b="1" smtClean="0">
                <a:solidFill>
                  <a:srgbClr val="FF0000"/>
                </a:solidFill>
                <a:latin typeface="Times New Roman" pitchFamily="18" charset="0"/>
                <a:cs typeface="Times New Roman" pitchFamily="18" charset="0"/>
              </a:rPr>
              <a:t>.</a:t>
            </a:r>
            <a:endParaRPr lang="en-US" sz="28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6" presetClass="exit" presetSubtype="32" fill="hold" nodeType="clickEffect">
                                  <p:stCondLst>
                                    <p:cond delay="0"/>
                                  </p:stCondLst>
                                  <p:childTnLst>
                                    <p:animEffect transition="out" filter="circle(out)">
                                      <p:cBhvr>
                                        <p:cTn id="18" dur="2000"/>
                                        <p:tgtEl>
                                          <p:spTgt spid="7"/>
                                        </p:tgtEl>
                                      </p:cBhvr>
                                    </p:animEffect>
                                    <p:set>
                                      <p:cBhvr>
                                        <p:cTn id="19" dur="1" fill="hold">
                                          <p:stCondLst>
                                            <p:cond delay="1999"/>
                                          </p:stCondLst>
                                        </p:cTn>
                                        <p:tgtEl>
                                          <p:spTgt spid="7"/>
                                        </p:tgtEl>
                                        <p:attrNameLst>
                                          <p:attrName>style.visibility</p:attrName>
                                        </p:attrNameLst>
                                      </p:cBhvr>
                                      <p:to>
                                        <p:strVal val="hidden"/>
                                      </p:to>
                                    </p:set>
                                  </p:childTnLst>
                                </p:cTn>
                              </p:par>
                              <p:par>
                                <p:cTn id="20" presetID="6" presetClass="exit" presetSubtype="32" fill="hold" grpId="1" nodeType="withEffect">
                                  <p:stCondLst>
                                    <p:cond delay="0"/>
                                  </p:stCondLst>
                                  <p:childTnLst>
                                    <p:animEffect transition="out" filter="circle(out)">
                                      <p:cBhvr>
                                        <p:cTn id="21" dur="2000"/>
                                        <p:tgtEl>
                                          <p:spTgt spid="10"/>
                                        </p:tgtEl>
                                      </p:cBhvr>
                                    </p:animEffect>
                                    <p:set>
                                      <p:cBhvr>
                                        <p:cTn id="22" dur="1" fill="hold">
                                          <p:stCondLst>
                                            <p:cond delay="1999"/>
                                          </p:stCondLst>
                                        </p:cTn>
                                        <p:tgtEl>
                                          <p:spTgt spid="1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xit" presetSubtype="4" fill="hold" grpId="0" nodeType="clickEffect">
                                  <p:stCondLst>
                                    <p:cond delay="0"/>
                                  </p:stCondLst>
                                  <p:childTnLst>
                                    <p:animEffect transition="out" filter="wipe(down)">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par>
                          <p:cTn id="28" fill="hold" nodeType="afterGroup">
                            <p:stCondLst>
                              <p:cond delay="500"/>
                            </p:stCondLst>
                            <p:childTnLst>
                              <p:par>
                                <p:cTn id="29" presetID="14" presetClass="entr" presetSubtype="10" fill="hold" grpId="0" nodeType="after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randombar(horizontal)">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304800" y="2286000"/>
            <a:ext cx="832485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en-US" sz="2800" b="1" smtClean="0">
                <a:solidFill>
                  <a:srgbClr val="FF0000"/>
                </a:solidFill>
                <a:latin typeface="Times New Roman" pitchFamily="18" charset="0"/>
                <a:cs typeface="Times New Roman" pitchFamily="18" charset="0"/>
              </a:rPr>
              <a:t>                                                       Buồng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dài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lê</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thê</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kéo thân chuối ngả về một phía</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Mỗi buồng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có</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tới</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hơn </a:t>
            </a:r>
            <a:r>
              <a:rPr lang="en-US" sz="2800" b="1" dirty="0" err="1">
                <a:solidFill>
                  <a:srgbClr val="FF0000"/>
                </a:solidFill>
                <a:latin typeface="Times New Roman" pitchFamily="18" charset="0"/>
                <a:cs typeface="Times New Roman" pitchFamily="18" charset="0"/>
              </a:rPr>
              <a:t>chục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nải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Những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nải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xếp</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từng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lớp</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úp sát lại với nhau</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Mỗi nải có khoảng mười lăm, mười sáu quả nhỏ xinh như ngón tay. Theo thời gian, chúng lớn dần lên, màu vàng óng, tỏa hương thơm phảng phất khắp vườn. Quả nào quả nấy dáng cong cong thật đẹp.</a:t>
            </a:r>
            <a:endParaRPr lang="en-US" sz="2800" b="1" dirty="0">
              <a:solidFill>
                <a:srgbClr val="FF0000"/>
              </a:solidFill>
              <a:latin typeface="Times New Roman" pitchFamily="18" charset="0"/>
              <a:cs typeface="Times New Roman" pitchFamily="18" charset="0"/>
            </a:endParaRPr>
          </a:p>
        </p:txBody>
      </p:sp>
      <p:sp>
        <p:nvSpPr>
          <p:cNvPr id="2" name="Rectangle 1"/>
          <p:cNvSpPr/>
          <p:nvPr/>
        </p:nvSpPr>
        <p:spPr>
          <a:xfrm>
            <a:off x="381000" y="152400"/>
            <a:ext cx="8248650" cy="2677656"/>
          </a:xfrm>
          <a:prstGeom prst="rect">
            <a:avLst/>
          </a:prstGeom>
        </p:spPr>
        <p:txBody>
          <a:bodyPr wrap="square">
            <a:spAutoFit/>
          </a:bodyPr>
          <a:lstStyle/>
          <a:p>
            <a:pPr algn="just"/>
            <a:r>
              <a:rPr lang="en-US" sz="2800" b="1">
                <a:solidFill>
                  <a:srgbClr val="0000CC"/>
                </a:solidFill>
                <a:latin typeface="Times New Roman" pitchFamily="18" charset="0"/>
                <a:cs typeface="Times New Roman" pitchFamily="18" charset="0"/>
              </a:rPr>
              <a:t>Đoạn </a:t>
            </a:r>
            <a:r>
              <a:rPr lang="en-US" sz="2800" b="1">
                <a:solidFill>
                  <a:srgbClr val="0000CC"/>
                </a:solidFill>
                <a:latin typeface="Times New Roman" pitchFamily="18" charset="0"/>
                <a:cs typeface="Times New Roman" pitchFamily="18" charset="0"/>
              </a:rPr>
              <a:t>3</a:t>
            </a:r>
            <a:r>
              <a:rPr lang="en-US" sz="2800" b="1" smtClean="0">
                <a:solidFill>
                  <a:srgbClr val="0000CC"/>
                </a:solidFill>
                <a:latin typeface="Times New Roman" pitchFamily="18" charset="0"/>
                <a:cs typeface="Times New Roman" pitchFamily="18" charset="0"/>
              </a:rPr>
              <a:t>:</a:t>
            </a:r>
          </a:p>
          <a:p>
            <a:pPr algn="just"/>
            <a:r>
              <a:rPr lang="en-US" sz="2800" b="1">
                <a:solidFill>
                  <a:srgbClr val="0000CC"/>
                </a:solidFill>
                <a:latin typeface="Times New Roman" pitchFamily="18" charset="0"/>
                <a:cs typeface="Times New Roman" pitchFamily="18" charset="0"/>
              </a:rPr>
              <a:t>	</a:t>
            </a:r>
            <a:r>
              <a:rPr lang="en-US" sz="2800" b="1" smtClean="0">
                <a:solidFill>
                  <a:srgbClr val="0000CC"/>
                </a:solidFill>
                <a:latin typeface="Times New Roman" pitchFamily="18" charset="0"/>
                <a:cs typeface="Times New Roman" pitchFamily="18" charset="0"/>
              </a:rPr>
              <a:t> </a:t>
            </a:r>
            <a:r>
              <a:rPr lang="en-US" sz="2800" b="1">
                <a:solidFill>
                  <a:srgbClr val="0000CC"/>
                </a:solidFill>
                <a:latin typeface="Times New Roman" pitchFamily="18" charset="0"/>
                <a:cs typeface="Times New Roman" pitchFamily="18" charset="0"/>
              </a:rPr>
              <a:t>Cây chuối có nhiều tàu lá, có tàu đã già khô, bị gió đánh rách ngang và rũ xuống gốc. Các tàu lá còn xanh thì liền tấm, to như cái máng nước úp sấp. Những tàu lá ở dưới màu xanh thẫm. Những tàu lá ở trên màu xanh mát, nhạt dần. </a:t>
            </a:r>
            <a:endParaRPr lang="en-US" sz="2800" b="1">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15295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EE662763-781C-47DE-AB84-9B52189BA2A4}"/>
              </a:ext>
            </a:extLst>
          </p:cNvPr>
          <p:cNvSpPr txBox="1">
            <a:spLocks noChangeArrowheads="1"/>
          </p:cNvSpPr>
          <p:nvPr/>
        </p:nvSpPr>
        <p:spPr bwMode="auto">
          <a:xfrm>
            <a:off x="347229" y="2286000"/>
            <a:ext cx="847725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en-US" sz="2800" b="1" smtClean="0">
                <a:solidFill>
                  <a:srgbClr val="FF0000"/>
                </a:solidFill>
                <a:latin typeface="Times New Roman" pitchFamily="18" charset="0"/>
                <a:cs typeface="Times New Roman" pitchFamily="18" charset="0"/>
              </a:rPr>
              <a:t>                                  </a:t>
            </a:r>
            <a:r>
              <a:rPr lang="vi-VN" sz="2800" b="1" smtClean="0">
                <a:solidFill>
                  <a:srgbClr val="FF0000"/>
                </a:solidFill>
                <a:latin typeface="Times New Roman" pitchFamily="18" charset="0"/>
                <a:cs typeface="Times New Roman" pitchFamily="18" charset="0"/>
              </a:rPr>
              <a:t>Từ </a:t>
            </a:r>
            <a:r>
              <a:rPr lang="vi-VN" sz="2800" b="1" dirty="0">
                <a:solidFill>
                  <a:srgbClr val="FF0000"/>
                </a:solidFill>
                <a:latin typeface="Times New Roman" pitchFamily="18" charset="0"/>
                <a:cs typeface="Times New Roman" pitchFamily="18" charset="0"/>
              </a:rPr>
              <a:t>thân chuối, một búp hoa màu tím bắt đầu nhú ra. Ngày qua ngày, bông hoa chuối ấy dần dần “lột xác” để lộ ra những quả chuối màu xanh non nhỏ xinh như ngón tay em bé. Rồi cánh hoa màu tím rụng dần để lộ buồng chuối dài lê thê. Những nải chuối úp sát vào nhau. Mỗi nải chuối chen chúc hơn chục quả. Theo thời gian, chúng lớn dần lên, màu vàng ươm. Quả nào quả nấy dáng cong cong thật đẹp. Một mùi thơm dịu nhẹ lan tỏa khắp khu vườn nhà em.</a:t>
            </a:r>
            <a:endParaRPr lang="en-US" sz="2800" b="1" dirty="0">
              <a:solidFill>
                <a:srgbClr val="FF0000"/>
              </a:solidFill>
              <a:latin typeface="Times New Roman" pitchFamily="18" charset="0"/>
              <a:cs typeface="Times New Roman" pitchFamily="18" charset="0"/>
            </a:endParaRPr>
          </a:p>
        </p:txBody>
      </p:sp>
      <p:sp>
        <p:nvSpPr>
          <p:cNvPr id="4" name="Rectangle 4"/>
          <p:cNvSpPr>
            <a:spLocks noChangeArrowheads="1"/>
          </p:cNvSpPr>
          <p:nvPr/>
        </p:nvSpPr>
        <p:spPr bwMode="auto">
          <a:xfrm>
            <a:off x="228599" y="150813"/>
            <a:ext cx="8582025"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a:solidFill>
                  <a:srgbClr val="0000CC"/>
                </a:solidFill>
                <a:latin typeface="Times New Roman" pitchFamily="18" charset="0"/>
                <a:cs typeface="Times New Roman" pitchFamily="18" charset="0"/>
              </a:rPr>
              <a:t>Đoạn 3: </a:t>
            </a:r>
            <a:endParaRPr lang="en-US" sz="2800" b="1" smtClean="0">
              <a:solidFill>
                <a:srgbClr val="0000CC"/>
              </a:solidFill>
              <a:latin typeface="Times New Roman" pitchFamily="18" charset="0"/>
              <a:cs typeface="Times New Roman" pitchFamily="18" charset="0"/>
            </a:endParaRPr>
          </a:p>
          <a:p>
            <a:pPr algn="just"/>
            <a:r>
              <a:rPr lang="en-US" sz="2800" b="1">
                <a:solidFill>
                  <a:srgbClr val="0000CC"/>
                </a:solidFill>
                <a:latin typeface="Times New Roman" pitchFamily="18" charset="0"/>
                <a:cs typeface="Times New Roman" pitchFamily="18" charset="0"/>
              </a:rPr>
              <a:t>	</a:t>
            </a:r>
            <a:r>
              <a:rPr lang="en-US" sz="2800" b="1" smtClean="0">
                <a:solidFill>
                  <a:srgbClr val="0000CC"/>
                </a:solidFill>
                <a:latin typeface="Times New Roman" pitchFamily="18" charset="0"/>
                <a:cs typeface="Times New Roman" pitchFamily="18" charset="0"/>
              </a:rPr>
              <a:t>Cây </a:t>
            </a:r>
            <a:r>
              <a:rPr lang="en-US" sz="2800" b="1">
                <a:solidFill>
                  <a:srgbClr val="0000CC"/>
                </a:solidFill>
                <a:latin typeface="Times New Roman" pitchFamily="18" charset="0"/>
                <a:cs typeface="Times New Roman" pitchFamily="18" charset="0"/>
              </a:rPr>
              <a:t>chuối có nhiều tàu lá, có tàu đã già khô, bị gió đánh rách ngang và rũ xuống gốc. Các tàu lá còn xanh thì liền tấm, to như cái máng nước úp sấp. Những tàu lá ở dưới màu xanh thẫm. Những tàu lá ở trên màu xanh mát, nhạt dần. </a:t>
            </a:r>
          </a:p>
        </p:txBody>
      </p:sp>
    </p:spTree>
    <p:extLst>
      <p:ext uri="{BB962C8B-B14F-4D97-AF65-F5344CB8AC3E}">
        <p14:creationId xmlns:p14="http://schemas.microsoft.com/office/powerpoint/2010/main" val="4042489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Picture 4" descr="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219200"/>
            <a:ext cx="3300413" cy="3714750"/>
          </a:xfrm>
          <a:prstGeom prst="rect">
            <a:avLst/>
          </a:prstGeom>
          <a:noFill/>
          <a:extLst>
            <a:ext uri="{909E8E84-426E-40DD-AFC4-6F175D3DCCD1}">
              <a14:hiddenFill xmlns:a14="http://schemas.microsoft.com/office/drawing/2010/main">
                <a:solidFill>
                  <a:srgbClr val="FFFFFF"/>
                </a:solidFill>
              </a14:hiddenFill>
            </a:ext>
          </a:extLst>
        </p:spPr>
      </p:pic>
      <p:pic>
        <p:nvPicPr>
          <p:cNvPr id="24581" name="Picture 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0550" y="1219200"/>
            <a:ext cx="4286250" cy="3733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circle(in)">
                                      <p:cBhvr>
                                        <p:cTn id="7" dur="2000"/>
                                        <p:tgtEl>
                                          <p:spTgt spid="24580"/>
                                        </p:tgtEl>
                                      </p:cBhvr>
                                    </p:animEffect>
                                  </p:childTnLst>
                                </p:cTn>
                              </p:par>
                              <p:par>
                                <p:cTn id="8" presetID="6" presetClass="entr" presetSubtype="16" fill="hold" nodeType="withEffect">
                                  <p:stCondLst>
                                    <p:cond delay="0"/>
                                  </p:stCondLst>
                                  <p:childTnLst>
                                    <p:set>
                                      <p:cBhvr>
                                        <p:cTn id="9" dur="1" fill="hold">
                                          <p:stCondLst>
                                            <p:cond delay="0"/>
                                          </p:stCondLst>
                                        </p:cTn>
                                        <p:tgtEl>
                                          <p:spTgt spid="24581"/>
                                        </p:tgtEl>
                                        <p:attrNameLst>
                                          <p:attrName>style.visibility</p:attrName>
                                        </p:attrNameLst>
                                      </p:cBhvr>
                                      <p:to>
                                        <p:strVal val="visible"/>
                                      </p:to>
                                    </p:set>
                                    <p:animEffect transition="in" filter="circle(in)">
                                      <p:cBhvr>
                                        <p:cTn id="10" dur="20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12" name="Rectangle 12"/>
          <p:cNvSpPr>
            <a:spLocks noChangeArrowheads="1"/>
          </p:cNvSpPr>
          <p:nvPr/>
        </p:nvSpPr>
        <p:spPr bwMode="auto">
          <a:xfrm>
            <a:off x="304800" y="433388"/>
            <a:ext cx="8382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b="1" i="1">
                <a:solidFill>
                  <a:srgbClr val="0000CC"/>
                </a:solidFill>
                <a:latin typeface="Times New Roman" pitchFamily="18" charset="0"/>
                <a:cs typeface="Times New Roman" pitchFamily="18" charset="0"/>
              </a:rPr>
              <a:t>Đoạn 4:  (……..) Chuối có ích như thế nên bà em thường xuyên chăm bón cho chuối tốt tươi.</a:t>
            </a:r>
          </a:p>
        </p:txBody>
      </p:sp>
      <p:sp>
        <p:nvSpPr>
          <p:cNvPr id="25613" name="Rectangle 13"/>
          <p:cNvSpPr>
            <a:spLocks noChangeArrowheads="1"/>
          </p:cNvSpPr>
          <p:nvPr/>
        </p:nvSpPr>
        <p:spPr bwMode="auto">
          <a:xfrm>
            <a:off x="152400" y="1736725"/>
            <a:ext cx="88392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20000"/>
              </a:spcBef>
            </a:pPr>
            <a:r>
              <a:rPr lang="en-US" sz="2800" b="1" i="1">
                <a:solidFill>
                  <a:srgbClr val="FF0000"/>
                </a:solidFill>
                <a:latin typeface="Times New Roman" pitchFamily="18" charset="0"/>
                <a:cs typeface="Times New Roman" pitchFamily="18" charset="0"/>
              </a:rPr>
              <a:t>Đoạn này thuộc phần nào của bài văn? Đoạn này nêu về vấn đề </a:t>
            </a:r>
            <a:r>
              <a:rPr lang="en-US" sz="2800" b="1" i="1" smtClean="0">
                <a:solidFill>
                  <a:srgbClr val="FF0000"/>
                </a:solidFill>
                <a:latin typeface="Times New Roman" pitchFamily="18" charset="0"/>
                <a:cs typeface="Times New Roman" pitchFamily="18" charset="0"/>
              </a:rPr>
              <a:t>gì? </a:t>
            </a:r>
            <a:r>
              <a:rPr lang="en-US" sz="2800" b="1" i="1">
                <a:solidFill>
                  <a:srgbClr val="FF0000"/>
                </a:solidFill>
                <a:latin typeface="Times New Roman" pitchFamily="18" charset="0"/>
                <a:cs typeface="Times New Roman" pitchFamily="18" charset="0"/>
              </a:rPr>
              <a:t>Ta cần bổ sung thêm phần nào cho hoàn chỉnh?</a:t>
            </a:r>
          </a:p>
        </p:txBody>
      </p:sp>
      <p:sp>
        <p:nvSpPr>
          <p:cNvPr id="25614" name="Rectangle 14"/>
          <p:cNvSpPr>
            <a:spLocks noChangeArrowheads="1"/>
          </p:cNvSpPr>
          <p:nvPr/>
        </p:nvSpPr>
        <p:spPr bwMode="auto">
          <a:xfrm>
            <a:off x="290945" y="3121720"/>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a:solidFill>
                  <a:srgbClr val="FF0000"/>
                </a:solidFill>
                <a:latin typeface="Times New Roman" pitchFamily="18" charset="0"/>
                <a:cs typeface="Times New Roman" pitchFamily="18" charset="0"/>
              </a:rPr>
              <a:t>Đoạn này thuộc phần kết bài của bài văn. </a:t>
            </a:r>
            <a:r>
              <a:rPr lang="en-US" sz="2800" b="1" smtClean="0">
                <a:solidFill>
                  <a:srgbClr val="FF0000"/>
                </a:solidFill>
                <a:latin typeface="Times New Roman" pitchFamily="18" charset="0"/>
                <a:cs typeface="Times New Roman" pitchFamily="18" charset="0"/>
              </a:rPr>
              <a:t>Đây </a:t>
            </a:r>
            <a:r>
              <a:rPr lang="en-US" sz="2800" b="1">
                <a:solidFill>
                  <a:srgbClr val="FF0000"/>
                </a:solidFill>
                <a:latin typeface="Times New Roman" pitchFamily="18" charset="0"/>
                <a:cs typeface="Times New Roman" pitchFamily="18" charset="0"/>
              </a:rPr>
              <a:t>là đoạn văn nói về ích lợi của cây chuối. Ta cần bổ sung thêm phần mở đoạn và phát triển đoạn.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5612"/>
                                        </p:tgtEl>
                                        <p:attrNameLst>
                                          <p:attrName>style.visibility</p:attrName>
                                        </p:attrNameLst>
                                      </p:cBhvr>
                                      <p:to>
                                        <p:strVal val="visible"/>
                                      </p:to>
                                    </p:set>
                                    <p:animEffect transition="in" filter="checkerboard(across)">
                                      <p:cBhvr>
                                        <p:cTn id="7" dur="500"/>
                                        <p:tgtEl>
                                          <p:spTgt spid="2561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5613"/>
                                        </p:tgtEl>
                                        <p:attrNameLst>
                                          <p:attrName>style.visibility</p:attrName>
                                        </p:attrNameLst>
                                      </p:cBhvr>
                                      <p:to>
                                        <p:strVal val="visible"/>
                                      </p:to>
                                    </p:set>
                                    <p:animEffect transition="in" filter="circle(in)">
                                      <p:cBhvr>
                                        <p:cTn id="12" dur="2000"/>
                                        <p:tgtEl>
                                          <p:spTgt spid="2561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5614">
                                            <p:txEl>
                                              <p:pRg st="0" end="0"/>
                                            </p:txEl>
                                          </p:spTgt>
                                        </p:tgtEl>
                                        <p:attrNameLst>
                                          <p:attrName>style.visibility</p:attrName>
                                        </p:attrNameLst>
                                      </p:cBhvr>
                                      <p:to>
                                        <p:strVal val="visible"/>
                                      </p:to>
                                    </p:set>
                                    <p:animEffect transition="in" filter="circle(in)">
                                      <p:cBhvr>
                                        <p:cTn id="17" dur="2000"/>
                                        <p:tgtEl>
                                          <p:spTgt spid="25614">
                                            <p:txEl>
                                              <p:pRg st="0" end="0"/>
                                            </p:txEl>
                                          </p:spTgt>
                                        </p:tgtEl>
                                      </p:cBhvr>
                                    </p:animEffect>
                                  </p:childTnLst>
                                </p:cTn>
                              </p:par>
                              <p:par>
                                <p:cTn id="18" presetID="42" presetClass="exit" presetSubtype="0" fill="hold" grpId="1" nodeType="withEffect">
                                  <p:stCondLst>
                                    <p:cond delay="0"/>
                                  </p:stCondLst>
                                  <p:childTnLst>
                                    <p:animEffect transition="out" filter="fade">
                                      <p:cBhvr>
                                        <p:cTn id="19" dur="1000"/>
                                        <p:tgtEl>
                                          <p:spTgt spid="25613"/>
                                        </p:tgtEl>
                                      </p:cBhvr>
                                    </p:animEffect>
                                    <p:anim calcmode="lin" valueType="num">
                                      <p:cBhvr>
                                        <p:cTn id="20" dur="1000"/>
                                        <p:tgtEl>
                                          <p:spTgt spid="25613"/>
                                        </p:tgtEl>
                                        <p:attrNameLst>
                                          <p:attrName>ppt_x</p:attrName>
                                        </p:attrNameLst>
                                      </p:cBhvr>
                                      <p:tavLst>
                                        <p:tav tm="0">
                                          <p:val>
                                            <p:strVal val="ppt_x"/>
                                          </p:val>
                                        </p:tav>
                                        <p:tav tm="100000">
                                          <p:val>
                                            <p:strVal val="ppt_x"/>
                                          </p:val>
                                        </p:tav>
                                      </p:tavLst>
                                    </p:anim>
                                    <p:anim calcmode="lin" valueType="num">
                                      <p:cBhvr>
                                        <p:cTn id="21" dur="1000"/>
                                        <p:tgtEl>
                                          <p:spTgt spid="25613"/>
                                        </p:tgtEl>
                                        <p:attrNameLst>
                                          <p:attrName>ppt_y</p:attrName>
                                        </p:attrNameLst>
                                      </p:cBhvr>
                                      <p:tavLst>
                                        <p:tav tm="0">
                                          <p:val>
                                            <p:strVal val="ppt_y"/>
                                          </p:val>
                                        </p:tav>
                                        <p:tav tm="100000">
                                          <p:val>
                                            <p:strVal val="ppt_y+.1"/>
                                          </p:val>
                                        </p:tav>
                                      </p:tavLst>
                                    </p:anim>
                                    <p:set>
                                      <p:cBhvr>
                                        <p:cTn id="22" dur="1" fill="hold">
                                          <p:stCondLst>
                                            <p:cond delay="999"/>
                                          </p:stCondLst>
                                        </p:cTn>
                                        <p:tgtEl>
                                          <p:spTgt spid="256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2" grpId="0"/>
      <p:bldP spid="25613" grpId="0"/>
      <p:bldP spid="2561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Chi Oanh\qu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705224"/>
            <a:ext cx="3810000" cy="315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1" name="Rectangle 7"/>
          <p:cNvSpPr>
            <a:spLocks noChangeArrowheads="1"/>
          </p:cNvSpPr>
          <p:nvPr/>
        </p:nvSpPr>
        <p:spPr bwMode="auto">
          <a:xfrm>
            <a:off x="228600" y="288905"/>
            <a:ext cx="88392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3200" b="1" u="sng" dirty="0" err="1">
                <a:solidFill>
                  <a:srgbClr val="FF0000"/>
                </a:solidFill>
                <a:latin typeface="Times New Roman" pitchFamily="18" charset="0"/>
                <a:cs typeface="Times New Roman" pitchFamily="18" charset="0"/>
              </a:rPr>
              <a:t>Đoạn</a:t>
            </a:r>
            <a:r>
              <a:rPr lang="en-US" sz="3200" b="1" u="sng" dirty="0">
                <a:solidFill>
                  <a:srgbClr val="FF0000"/>
                </a:solidFill>
                <a:latin typeface="Times New Roman" pitchFamily="18" charset="0"/>
                <a:cs typeface="Times New Roman" pitchFamily="18" charset="0"/>
              </a:rPr>
              <a:t> 4</a:t>
            </a:r>
            <a:r>
              <a:rPr lang="en-US" sz="3200" b="1" u="sng">
                <a:solidFill>
                  <a:srgbClr val="FF0000"/>
                </a:solidFill>
                <a:latin typeface="Times New Roman" pitchFamily="18" charset="0"/>
                <a:cs typeface="Times New Roman" pitchFamily="18" charset="0"/>
              </a:rPr>
              <a:t>:</a:t>
            </a:r>
            <a:r>
              <a:rPr lang="en-US" sz="3200" b="1">
                <a:solidFill>
                  <a:srgbClr val="C00000"/>
                </a:solidFill>
                <a:latin typeface="Times New Roman" pitchFamily="18" charset="0"/>
                <a:cs typeface="Times New Roman" pitchFamily="18" charset="0"/>
              </a:rPr>
              <a:t> </a:t>
            </a:r>
            <a:endParaRPr lang="en-US" sz="3200" b="1" dirty="0">
              <a:solidFill>
                <a:srgbClr val="0000CC"/>
              </a:solidFill>
              <a:latin typeface="Times New Roman" pitchFamily="18" charset="0"/>
              <a:cs typeface="Times New Roman" pitchFamily="18" charset="0"/>
            </a:endParaRPr>
          </a:p>
          <a:p>
            <a:pPr algn="just"/>
            <a:r>
              <a:rPr lang="en-US" sz="3200" b="1" dirty="0">
                <a:solidFill>
                  <a:srgbClr val="0000CC"/>
                </a:solidFill>
                <a:latin typeface="Times New Roman" pitchFamily="18" charset="0"/>
                <a:cs typeface="Times New Roman" pitchFamily="18" charset="0"/>
              </a:rPr>
              <a:t>	</a:t>
            </a:r>
            <a:r>
              <a:rPr lang="en-US" sz="3200" b="1" smtClean="0">
                <a:solidFill>
                  <a:srgbClr val="0000CC"/>
                </a:solidFill>
                <a:latin typeface="Times New Roman" pitchFamily="18" charset="0"/>
                <a:cs typeface="Times New Roman" pitchFamily="18" charset="0"/>
              </a:rPr>
              <a:t>Cây </a:t>
            </a:r>
            <a:r>
              <a:rPr lang="en-US" sz="3200" b="1" dirty="0" err="1">
                <a:solidFill>
                  <a:srgbClr val="0000CC"/>
                </a:solidFill>
                <a:latin typeface="Times New Roman" pitchFamily="18" charset="0"/>
                <a:cs typeface="Times New Roman" pitchFamily="18" charset="0"/>
              </a:rPr>
              <a:t>chuối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rất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có</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ích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Trái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chuối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ăn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rất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ngon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và</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là</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nguồn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dinh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dưỡng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vô</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cùng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quý</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giá</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Thân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chuối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củ</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chuối</a:t>
            </a:r>
            <a:r>
              <a:rPr lang="en-US" sz="3200" b="1" dirty="0">
                <a:solidFill>
                  <a:srgbClr val="0000CC"/>
                </a:solidFill>
                <a:latin typeface="Times New Roman" pitchFamily="18" charset="0"/>
                <a:cs typeface="Times New Roman" pitchFamily="18" charset="0"/>
              </a:rPr>
              <a:t> </a:t>
            </a:r>
            <a:r>
              <a:rPr lang="vi-VN" sz="3200" b="1">
                <a:solidFill>
                  <a:srgbClr val="0000CC"/>
                </a:solidFill>
                <a:latin typeface="Times New Roman" pitchFamily="18" charset="0"/>
                <a:cs typeface="Times New Roman" pitchFamily="18" charset="0"/>
              </a:rPr>
              <a:t>dùng làm thức ăn cho lợn</a:t>
            </a:r>
            <a:r>
              <a:rPr lang="en-US" sz="3200" b="1">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Lá</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chuối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còn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dùng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để</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gói</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bánh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gói</a:t>
            </a:r>
            <a:r>
              <a:rPr lang="en-US" sz="3200" b="1" dirty="0">
                <a:solidFill>
                  <a:srgbClr val="0000CC"/>
                </a:solidFill>
                <a:latin typeface="Times New Roman" pitchFamily="18" charset="0"/>
                <a:cs typeface="Times New Roman" pitchFamily="18" charset="0"/>
              </a:rPr>
              <a:t> </a:t>
            </a:r>
            <a:r>
              <a:rPr lang="en-US" sz="3200" b="1" err="1">
                <a:solidFill>
                  <a:srgbClr val="0000CC"/>
                </a:solidFill>
                <a:latin typeface="Times New Roman" pitchFamily="18" charset="0"/>
                <a:cs typeface="Times New Roman" pitchFamily="18" charset="0"/>
              </a:rPr>
              <a:t>giò</a:t>
            </a:r>
            <a:r>
              <a:rPr lang="en-US" sz="3200" b="1" smtClean="0">
                <a:solidFill>
                  <a:srgbClr val="0000CC"/>
                </a:solidFill>
                <a:latin typeface="Times New Roman" pitchFamily="18" charset="0"/>
                <a:cs typeface="Times New Roman" pitchFamily="18" charset="0"/>
              </a:rPr>
              <a:t>.</a:t>
            </a:r>
            <a:r>
              <a:rPr lang="en-US" sz="3200" b="1" smtClean="0">
                <a:solidFill>
                  <a:srgbClr val="C0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Chuối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có</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ích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thế</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nên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em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thường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xuyên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chăm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bón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chuối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tốt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tươi</a:t>
            </a:r>
            <a:r>
              <a:rPr lang="en-US" sz="3200" b="1"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6631"/>
                                        </p:tgtEl>
                                        <p:attrNameLst>
                                          <p:attrName>style.visibility</p:attrName>
                                        </p:attrNameLst>
                                      </p:cBhvr>
                                      <p:to>
                                        <p:strVal val="visible"/>
                                      </p:to>
                                    </p:set>
                                    <p:animEffect transition="in" filter="circle(in)">
                                      <p:cBhvr>
                                        <p:cTn id="7" dur="2000"/>
                                        <p:tgtEl>
                                          <p:spTgt spid="26631"/>
                                        </p:tgtEl>
                                      </p:cBhvr>
                                    </p:animEffect>
                                  </p:childTnLst>
                                </p:cTn>
                              </p:par>
                              <p:par>
                                <p:cTn id="8" presetID="6" presetClass="entr" presetSubtype="16"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circle(in)">
                                      <p:cBhvr>
                                        <p:cTn id="10"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9651" y="150704"/>
            <a:ext cx="6060910" cy="607120"/>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5400" b="1" dirty="0" err="1">
                <a:ln w="11430"/>
                <a:solidFill>
                  <a:srgbClr val="FF0000"/>
                </a:solidFill>
                <a:effectLst>
                  <a:outerShdw blurRad="50800" dist="39000" dir="5460000" algn="tl">
                    <a:srgbClr val="000000">
                      <a:alpha val="38000"/>
                    </a:srgbClr>
                  </a:outerShdw>
                </a:effectLst>
              </a:rPr>
              <a:t>Hoàn</a:t>
            </a:r>
            <a:r>
              <a:rPr lang="en-US" sz="5400" b="1" dirty="0">
                <a:ln w="11430"/>
                <a:solidFill>
                  <a:srgbClr val="FF0000"/>
                </a:solidFill>
                <a:effectLst>
                  <a:outerShdw blurRad="50800" dist="39000" dir="5460000" algn="tl">
                    <a:srgbClr val="000000">
                      <a:alpha val="38000"/>
                    </a:srgbClr>
                  </a:outerShdw>
                </a:effectLst>
              </a:rPr>
              <a:t> </a:t>
            </a:r>
            <a:r>
              <a:rPr lang="en-US" sz="5400" b="1" dirty="0" err="1">
                <a:ln w="11430"/>
                <a:solidFill>
                  <a:srgbClr val="FF0000"/>
                </a:solidFill>
                <a:effectLst>
                  <a:outerShdw blurRad="50800" dist="39000" dir="5460000" algn="tl">
                    <a:srgbClr val="000000">
                      <a:alpha val="38000"/>
                    </a:srgbClr>
                  </a:outerShdw>
                </a:effectLst>
              </a:rPr>
              <a:t>chỉnh</a:t>
            </a:r>
            <a:r>
              <a:rPr lang="en-US" sz="5400" b="1" dirty="0">
                <a:ln w="11430"/>
                <a:solidFill>
                  <a:srgbClr val="FF0000"/>
                </a:solidFill>
                <a:effectLst>
                  <a:outerShdw blurRad="50800" dist="39000" dir="5460000" algn="tl">
                    <a:srgbClr val="000000">
                      <a:alpha val="38000"/>
                    </a:srgbClr>
                  </a:outerShdw>
                </a:effectLst>
              </a:rPr>
              <a:t> </a:t>
            </a:r>
            <a:r>
              <a:rPr lang="en-US" sz="5400" b="1" dirty="0" err="1">
                <a:ln w="11430"/>
                <a:solidFill>
                  <a:srgbClr val="FF0000"/>
                </a:solidFill>
                <a:effectLst>
                  <a:outerShdw blurRad="50800" dist="39000" dir="5460000" algn="tl">
                    <a:srgbClr val="000000">
                      <a:alpha val="38000"/>
                    </a:srgbClr>
                  </a:outerShdw>
                </a:effectLst>
              </a:rPr>
              <a:t>bài</a:t>
            </a:r>
            <a:r>
              <a:rPr lang="en-US" sz="5400" b="1" dirty="0">
                <a:ln w="11430"/>
                <a:solidFill>
                  <a:srgbClr val="FF0000"/>
                </a:solidFill>
                <a:effectLst>
                  <a:outerShdw blurRad="50800" dist="39000" dir="5460000" algn="tl">
                    <a:srgbClr val="000000">
                      <a:alpha val="38000"/>
                    </a:srgbClr>
                  </a:outerShdw>
                </a:effectLst>
              </a:rPr>
              <a:t> </a:t>
            </a:r>
            <a:r>
              <a:rPr lang="en-US" sz="5400" b="1" dirty="0" err="1">
                <a:ln w="11430"/>
                <a:solidFill>
                  <a:srgbClr val="FF0000"/>
                </a:solidFill>
                <a:effectLst>
                  <a:outerShdw blurRad="50800" dist="39000" dir="5460000" algn="tl">
                    <a:srgbClr val="000000">
                      <a:alpha val="38000"/>
                    </a:srgbClr>
                  </a:outerShdw>
                </a:effectLst>
              </a:rPr>
              <a:t>văn</a:t>
            </a:r>
            <a:endParaRPr lang="en-US" sz="5400" b="1" dirty="0">
              <a:ln w="11430"/>
              <a:solidFill>
                <a:srgbClr val="FF0000"/>
              </a:solidFill>
              <a:effectLst>
                <a:outerShdw blurRad="50800" dist="39000" dir="5460000" algn="tl">
                  <a:srgbClr val="000000">
                    <a:alpha val="38000"/>
                  </a:srgbClr>
                </a:outerShdw>
              </a:effectLst>
            </a:endParaRPr>
          </a:p>
        </p:txBody>
      </p:sp>
      <p:sp>
        <p:nvSpPr>
          <p:cNvPr id="27655" name="Rectangle 7"/>
          <p:cNvSpPr>
            <a:spLocks noChangeArrowheads="1"/>
          </p:cNvSpPr>
          <p:nvPr/>
        </p:nvSpPr>
        <p:spPr bwMode="auto">
          <a:xfrm>
            <a:off x="228600" y="990600"/>
            <a:ext cx="8991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2600" smtClean="0">
                <a:solidFill>
                  <a:srgbClr val="000099"/>
                </a:solidFill>
              </a:rPr>
              <a:t>	</a:t>
            </a:r>
            <a:r>
              <a:rPr lang="en-US" sz="2800" b="1" smtClean="0">
                <a:solidFill>
                  <a:srgbClr val="000099"/>
                </a:solidFill>
                <a:latin typeface="Times New Roman" pitchFamily="18" charset="0"/>
                <a:cs typeface="Times New Roman" pitchFamily="18" charset="0"/>
              </a:rPr>
              <a:t>Hè </a:t>
            </a:r>
            <a:r>
              <a:rPr lang="en-US" sz="2800" b="1">
                <a:solidFill>
                  <a:srgbClr val="000099"/>
                </a:solidFill>
                <a:latin typeface="Times New Roman" pitchFamily="18" charset="0"/>
                <a:cs typeface="Times New Roman" pitchFamily="18" charset="0"/>
              </a:rPr>
              <a:t>vừa qua, về thăm quê ngoại, em vô cùng sung sướng khi được ngắm cảnh đẹp của vườn cây nhà ngoại. Nơi đó có ổi, mận, xoài, táo. </a:t>
            </a:r>
            <a:r>
              <a:rPr lang="en-US" sz="2800" b="1">
                <a:solidFill>
                  <a:srgbClr val="FF0000"/>
                </a:solidFill>
                <a:latin typeface="Times New Roman" pitchFamily="18" charset="0"/>
                <a:cs typeface="Times New Roman" pitchFamily="18" charset="0"/>
              </a:rPr>
              <a:t>Em thích nhất một cây chuối tiêu sai quả trong bụi chuối ở góc vườn.</a:t>
            </a:r>
          </a:p>
        </p:txBody>
      </p:sp>
      <p:sp>
        <p:nvSpPr>
          <p:cNvPr id="27656" name="Rectangle 8"/>
          <p:cNvSpPr>
            <a:spLocks noChangeArrowheads="1"/>
          </p:cNvSpPr>
          <p:nvPr/>
        </p:nvSpPr>
        <p:spPr bwMode="auto">
          <a:xfrm>
            <a:off x="221673" y="2992582"/>
            <a:ext cx="87630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2800" b="1" smtClean="0">
                <a:solidFill>
                  <a:srgbClr val="0000CC"/>
                </a:solidFill>
                <a:latin typeface="Times New Roman" pitchFamily="18" charset="0"/>
                <a:cs typeface="Times New Roman" pitchFamily="18" charset="0"/>
              </a:rPr>
              <a:t>	Nhìn </a:t>
            </a:r>
            <a:r>
              <a:rPr lang="en-US" sz="2800" b="1">
                <a:solidFill>
                  <a:srgbClr val="0000CC"/>
                </a:solidFill>
                <a:latin typeface="Times New Roman" pitchFamily="18" charset="0"/>
                <a:cs typeface="Times New Roman" pitchFamily="18" charset="0"/>
              </a:rPr>
              <a:t>từ xa, cây chuối như một cái ô xanh mát rượi. Thân cây cao hơn đầu người, mọc thẳng, không có cành, chung quanh là mấy cây con đứng sát lại thành bụi.</a:t>
            </a:r>
            <a:r>
              <a:rPr lang="en-US" sz="2800" b="1">
                <a:solidFill>
                  <a:srgbClr val="00206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Đến </a:t>
            </a:r>
            <a:r>
              <a:rPr lang="en-US" sz="2800" b="1">
                <a:solidFill>
                  <a:srgbClr val="FF0000"/>
                </a:solidFill>
                <a:latin typeface="Times New Roman" pitchFamily="18" charset="0"/>
                <a:cs typeface="Times New Roman" pitchFamily="18" charset="0"/>
              </a:rPr>
              <a:t>gần mới thấy rõ chiếc ô xanh đã không còn lành lặn, sắc màu đã không còn tươi tốt</a:t>
            </a:r>
            <a:r>
              <a:rPr lang="en-US" sz="2800" b="1" smtClean="0">
                <a:solidFill>
                  <a:srgbClr val="FF0000"/>
                </a:solidFill>
                <a:latin typeface="Times New Roman" pitchFamily="18" charset="0"/>
                <a:cs typeface="Times New Roman" pitchFamily="18" charset="0"/>
              </a:rPr>
              <a:t>.</a:t>
            </a:r>
            <a:endParaRPr lang="en-US" sz="28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7655"/>
                                        </p:tgtEl>
                                        <p:attrNameLst>
                                          <p:attrName>style.visibility</p:attrName>
                                        </p:attrNameLst>
                                      </p:cBhvr>
                                      <p:to>
                                        <p:strVal val="visible"/>
                                      </p:to>
                                    </p:set>
                                    <p:animEffect transition="in" filter="checkerboard(across)">
                                      <p:cBhvr>
                                        <p:cTn id="7" dur="500"/>
                                        <p:tgtEl>
                                          <p:spTgt spid="276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7656"/>
                                        </p:tgtEl>
                                        <p:attrNameLst>
                                          <p:attrName>style.visibility</p:attrName>
                                        </p:attrNameLst>
                                      </p:cBhvr>
                                      <p:to>
                                        <p:strVal val="visible"/>
                                      </p:to>
                                    </p:set>
                                    <p:animEffect transition="in" filter="checkerboard(across)">
                                      <p:cBhvr>
                                        <p:cTn id="12" dur="5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5" grpId="0"/>
      <p:bldP spid="276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28600" y="381000"/>
            <a:ext cx="84582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sz="2800" b="1" smtClean="0">
                <a:solidFill>
                  <a:srgbClr val="0000CC"/>
                </a:solidFill>
                <a:latin typeface="Times New Roman" pitchFamily="18" charset="0"/>
                <a:cs typeface="Times New Roman" pitchFamily="18" charset="0"/>
              </a:rPr>
              <a:t>	Cây </a:t>
            </a:r>
            <a:r>
              <a:rPr lang="en-US" sz="2800" b="1">
                <a:solidFill>
                  <a:srgbClr val="0000CC"/>
                </a:solidFill>
                <a:latin typeface="Times New Roman" pitchFamily="18" charset="0"/>
                <a:cs typeface="Times New Roman" pitchFamily="18" charset="0"/>
              </a:rPr>
              <a:t>chuối có nhiều tàu lá, có tàu đã già khô, bị gió đánh rách ngang và rũ xuống gốc. Các tàu lá còn xanh thì liền tấm, to như cái máng nước úp sấp. Những tàu lá ở dưới màu xanh thẫm. Những tàu lá ở trên màu xanh mát, nhạt dần. </a:t>
            </a:r>
          </a:p>
        </p:txBody>
      </p:sp>
      <p:sp>
        <p:nvSpPr>
          <p:cNvPr id="5" name="TextBox 4"/>
          <p:cNvSpPr txBox="1">
            <a:spLocks noChangeArrowheads="1"/>
          </p:cNvSpPr>
          <p:nvPr/>
        </p:nvSpPr>
        <p:spPr bwMode="auto">
          <a:xfrm>
            <a:off x="251113" y="2057400"/>
            <a:ext cx="847725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en-US" sz="2800" b="1">
                <a:solidFill>
                  <a:srgbClr val="FF000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                   </a:t>
            </a:r>
            <a:r>
              <a:rPr lang="en-US" sz="2800" b="1" smtClean="0">
                <a:solidFill>
                  <a:srgbClr val="FF0000"/>
                </a:solidFill>
                <a:latin typeface="Times New Roman" pitchFamily="18" charset="0"/>
                <a:cs typeface="Times New Roman" pitchFamily="18" charset="0"/>
              </a:rPr>
              <a:t>T</a:t>
            </a:r>
            <a:r>
              <a:rPr lang="en-US" sz="2800" b="1" smtClean="0">
                <a:solidFill>
                  <a:srgbClr val="FF0000"/>
                </a:solidFill>
                <a:latin typeface="Times New Roman" pitchFamily="18" charset="0"/>
                <a:cs typeface="Times New Roman" pitchFamily="18" charset="0"/>
              </a:rPr>
              <a:t>hân </a:t>
            </a:r>
            <a:r>
              <a:rPr lang="en-US" sz="2800" b="1">
                <a:solidFill>
                  <a:srgbClr val="FF0000"/>
                </a:solidFill>
                <a:latin typeface="Times New Roman" pitchFamily="18" charset="0"/>
                <a:cs typeface="Times New Roman" pitchFamily="18" charset="0"/>
              </a:rPr>
              <a:t>chuối đã có những vệt đen sẫm, chạy suốt thân.Đó là dấu hiệu cuả sự tàn úa. Em sờ tay vào thấy nhám nhám chứ không trơn láng như ngày chuối còn non. Buồng chuối dài lê thê, từ ngọn đổ xuống gốc. Buồng chuối có tới chục nải. Những nải chuối xếp thành từng lớp ngửa lên trên. Các quả chuối như bàn tay xòe ngón. Những trái chuối còn non, ốm gầy, ở đầu trái loe hoe túm râu đen </a:t>
            </a:r>
            <a:r>
              <a:rPr lang="en-US" sz="2800" b="1" smtClean="0">
                <a:solidFill>
                  <a:srgbClr val="FF0000"/>
                </a:solidFill>
                <a:latin typeface="Times New Roman" pitchFamily="18" charset="0"/>
                <a:cs typeface="Times New Roman" pitchFamily="18" charset="0"/>
              </a:rPr>
              <a:t>.</a:t>
            </a:r>
            <a:endParaRPr lang="en-US" sz="28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1"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45918" y="249382"/>
            <a:ext cx="8790710" cy="181588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pPr algn="just"/>
            <a:r>
              <a:rPr lang="en-US" sz="2800" b="1" smtClean="0">
                <a:solidFill>
                  <a:srgbClr val="0000CC"/>
                </a:solidFill>
                <a:latin typeface="Times New Roman" pitchFamily="18" charset="0"/>
                <a:cs typeface="Times New Roman" pitchFamily="18" charset="0"/>
              </a:rPr>
              <a:t>	</a:t>
            </a:r>
            <a:r>
              <a:rPr lang="en-US" sz="2800" b="1" smtClean="0">
                <a:solidFill>
                  <a:srgbClr val="C00000"/>
                </a:solidFill>
                <a:latin typeface="Times New Roman" pitchFamily="18" charset="0"/>
                <a:cs typeface="Times New Roman" pitchFamily="18" charset="0"/>
              </a:rPr>
              <a:t>Cây </a:t>
            </a:r>
            <a:r>
              <a:rPr lang="en-US" sz="2800" b="1">
                <a:solidFill>
                  <a:srgbClr val="C00000"/>
                </a:solidFill>
                <a:latin typeface="Times New Roman" pitchFamily="18" charset="0"/>
                <a:cs typeface="Times New Roman" pitchFamily="18" charset="0"/>
              </a:rPr>
              <a:t>chuối rất có ích. Trái chuối ăn rất ngon và là nguồn dinh dưỡng vô cùng quý giá. Thân chuối, củ chuối </a:t>
            </a:r>
            <a:r>
              <a:rPr lang="en-US" sz="2800" b="1" smtClean="0">
                <a:solidFill>
                  <a:srgbClr val="C00000"/>
                </a:solidFill>
                <a:latin typeface="Times New Roman" pitchFamily="18" charset="0"/>
                <a:cs typeface="Times New Roman" pitchFamily="18" charset="0"/>
              </a:rPr>
              <a:t>có thể làm thứ ăn cho lợn. </a:t>
            </a:r>
            <a:r>
              <a:rPr lang="en-US" sz="2800" b="1">
                <a:solidFill>
                  <a:srgbClr val="C00000"/>
                </a:solidFill>
                <a:latin typeface="Times New Roman" pitchFamily="18" charset="0"/>
                <a:cs typeface="Times New Roman" pitchFamily="18" charset="0"/>
              </a:rPr>
              <a:t>Lá chuối còn dùng để gói bánh, gói giò</a:t>
            </a:r>
            <a:r>
              <a:rPr lang="en-US" sz="2800" b="1" smtClean="0">
                <a:solidFill>
                  <a:srgbClr val="C00000"/>
                </a:solidFill>
                <a:latin typeface="Times New Roman" pitchFamily="18" charset="0"/>
                <a:cs typeface="Times New Roman" pitchFamily="18" charset="0"/>
              </a:rPr>
              <a:t>. Hoa chuối làm nộm ăn rất tuyệt vời.</a:t>
            </a:r>
            <a:endParaRPr lang="en-US" sz="2800" b="1">
              <a:solidFill>
                <a:srgbClr val="C00000"/>
              </a:solidFill>
              <a:latin typeface="Times New Roman" pitchFamily="18" charset="0"/>
              <a:cs typeface="Times New Roman" pitchFamily="18" charset="0"/>
            </a:endParaRPr>
          </a:p>
        </p:txBody>
      </p:sp>
      <p:sp>
        <p:nvSpPr>
          <p:cNvPr id="7" name="TextBox 6"/>
          <p:cNvSpPr txBox="1"/>
          <p:nvPr/>
        </p:nvSpPr>
        <p:spPr>
          <a:xfrm>
            <a:off x="152400" y="2514600"/>
            <a:ext cx="82296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r>
              <a:rPr lang="en-US" sz="2800" b="1" smtClean="0">
                <a:solidFill>
                  <a:srgbClr val="0000CC"/>
                </a:solidFill>
                <a:latin typeface="Times New Roman" pitchFamily="18" charset="0"/>
                <a:cs typeface="Times New Roman" pitchFamily="18" charset="0"/>
              </a:rPr>
              <a:t>……..Chuối </a:t>
            </a:r>
            <a:r>
              <a:rPr lang="en-US" sz="2800" b="1">
                <a:solidFill>
                  <a:srgbClr val="0000CC"/>
                </a:solidFill>
                <a:latin typeface="Times New Roman" pitchFamily="18" charset="0"/>
                <a:cs typeface="Times New Roman" pitchFamily="18" charset="0"/>
              </a:rPr>
              <a:t>có ích như thế nên bà em thường xuyên chăm bón cho chuối tốt tươi.</a:t>
            </a:r>
          </a:p>
        </p:txBody>
      </p:sp>
      <p:sp>
        <p:nvSpPr>
          <p:cNvPr id="8" name="TextBox 7"/>
          <p:cNvSpPr txBox="1"/>
          <p:nvPr/>
        </p:nvSpPr>
        <p:spPr>
          <a:xfrm>
            <a:off x="339437" y="2065255"/>
            <a:ext cx="8603673" cy="9541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lvl1pPr>
              <a:defRPr>
                <a:solidFill>
                  <a:schemeClr val="tx1"/>
                </a:solidFill>
                <a:latin typeface="Constantia" pitchFamily="18" charset="0"/>
              </a:defRPr>
            </a:lvl1pPr>
            <a:lvl2pPr marL="742950" indent="-285750">
              <a:defRPr>
                <a:solidFill>
                  <a:schemeClr val="tx1"/>
                </a:solidFill>
                <a:latin typeface="Constantia" pitchFamily="18" charset="0"/>
              </a:defRPr>
            </a:lvl2pPr>
            <a:lvl3pPr marL="1143000" indent="-228600">
              <a:defRPr>
                <a:solidFill>
                  <a:schemeClr val="tx1"/>
                </a:solidFill>
                <a:latin typeface="Constantia" pitchFamily="18" charset="0"/>
              </a:defRPr>
            </a:lvl3pPr>
            <a:lvl4pPr marL="1600200" indent="-228600">
              <a:defRPr>
                <a:solidFill>
                  <a:schemeClr val="tx1"/>
                </a:solidFill>
                <a:latin typeface="Constantia" pitchFamily="18" charset="0"/>
              </a:defRPr>
            </a:lvl4pPr>
            <a:lvl5pPr marL="2057400" indent="-228600">
              <a:defRPr>
                <a:solidFill>
                  <a:schemeClr val="tx1"/>
                </a:solidFill>
                <a:latin typeface="Constantia" pitchFamily="18" charset="0"/>
              </a:defRPr>
            </a:lvl5pPr>
            <a:lvl6pPr marL="2514600" indent="-228600" fontAlgn="base">
              <a:spcBef>
                <a:spcPct val="0"/>
              </a:spcBef>
              <a:spcAft>
                <a:spcPct val="0"/>
              </a:spcAft>
              <a:defRPr>
                <a:solidFill>
                  <a:schemeClr val="tx1"/>
                </a:solidFill>
                <a:latin typeface="Constantia" pitchFamily="18" charset="0"/>
              </a:defRPr>
            </a:lvl6pPr>
            <a:lvl7pPr marL="2971800" indent="-228600" fontAlgn="base">
              <a:spcBef>
                <a:spcPct val="0"/>
              </a:spcBef>
              <a:spcAft>
                <a:spcPct val="0"/>
              </a:spcAft>
              <a:defRPr>
                <a:solidFill>
                  <a:schemeClr val="tx1"/>
                </a:solidFill>
                <a:latin typeface="Constantia" pitchFamily="18" charset="0"/>
              </a:defRPr>
            </a:lvl7pPr>
            <a:lvl8pPr marL="3429000" indent="-228600" fontAlgn="base">
              <a:spcBef>
                <a:spcPct val="0"/>
              </a:spcBef>
              <a:spcAft>
                <a:spcPct val="0"/>
              </a:spcAft>
              <a:defRPr>
                <a:solidFill>
                  <a:schemeClr val="tx1"/>
                </a:solidFill>
                <a:latin typeface="Constantia" pitchFamily="18" charset="0"/>
              </a:defRPr>
            </a:lvl8pPr>
            <a:lvl9pPr marL="3886200" indent="-228600" fontAlgn="base">
              <a:spcBef>
                <a:spcPct val="0"/>
              </a:spcBef>
              <a:spcAft>
                <a:spcPct val="0"/>
              </a:spcAft>
              <a:defRPr>
                <a:solidFill>
                  <a:schemeClr val="tx1"/>
                </a:solidFill>
                <a:latin typeface="Constantia" pitchFamily="18" charset="0"/>
              </a:defRPr>
            </a:lvl9pPr>
          </a:lstStyle>
          <a:p>
            <a:r>
              <a:rPr lang="en-US" sz="2800" b="1" smtClean="0">
                <a:solidFill>
                  <a:srgbClr val="0000CC"/>
                </a:solidFill>
                <a:latin typeface="Times New Roman" pitchFamily="18" charset="0"/>
                <a:cs typeface="Times New Roman" pitchFamily="18" charset="0"/>
              </a:rPr>
              <a:t>Chuối </a:t>
            </a:r>
            <a:r>
              <a:rPr lang="en-US" sz="2800" b="1">
                <a:solidFill>
                  <a:srgbClr val="0000CC"/>
                </a:solidFill>
                <a:latin typeface="Times New Roman" pitchFamily="18" charset="0"/>
                <a:cs typeface="Times New Roman" pitchFamily="18" charset="0"/>
              </a:rPr>
              <a:t>có ích như thế nên bà em thường xuyên chăm bón cho chuối tốt tươi.</a:t>
            </a:r>
          </a:p>
        </p:txBody>
      </p:sp>
    </p:spTree>
    <p:extLst>
      <p:ext uri="{BB962C8B-B14F-4D97-AF65-F5344CB8AC3E}">
        <p14:creationId xmlns:p14="http://schemas.microsoft.com/office/powerpoint/2010/main" val="347193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grpId="1" nodeType="clickEffect">
                                  <p:stCondLst>
                                    <p:cond delay="0"/>
                                  </p:stCondLst>
                                  <p:childTnLst>
                                    <p:anim calcmode="lin" valueType="num">
                                      <p:cBhvr additive="base">
                                        <p:cTn id="11" dur="500"/>
                                        <p:tgtEl>
                                          <p:spTgt spid="7"/>
                                        </p:tgtEl>
                                        <p:attrNameLst>
                                          <p:attrName>ppt_x</p:attrName>
                                        </p:attrNameLst>
                                      </p:cBhvr>
                                      <p:tavLst>
                                        <p:tav tm="0">
                                          <p:val>
                                            <p:strVal val="ppt_x"/>
                                          </p:val>
                                        </p:tav>
                                        <p:tav tm="100000">
                                          <p:val>
                                            <p:strVal val="ppt_x"/>
                                          </p:val>
                                        </p:tav>
                                      </p:tavLst>
                                    </p:anim>
                                    <p:anim calcmode="lin" valueType="num">
                                      <p:cBhvr additive="base">
                                        <p:cTn id="12" dur="500"/>
                                        <p:tgtEl>
                                          <p:spTgt spid="7"/>
                                        </p:tgtEl>
                                        <p:attrNameLst>
                                          <p:attrName>ppt_y</p:attrName>
                                        </p:attrNameLst>
                                      </p:cBhvr>
                                      <p:tavLst>
                                        <p:tav tm="0">
                                          <p:val>
                                            <p:strVal val="ppt_y"/>
                                          </p:val>
                                        </p:tav>
                                        <p:tav tm="100000">
                                          <p:val>
                                            <p:strVal val="1+ppt_h/2"/>
                                          </p:val>
                                        </p:tav>
                                      </p:tavLst>
                                    </p:anim>
                                    <p:set>
                                      <p:cBhvr>
                                        <p:cTn id="13" dur="1" fill="hold">
                                          <p:stCondLst>
                                            <p:cond delay="499"/>
                                          </p:stCondLst>
                                        </p:cTn>
                                        <p:tgtEl>
                                          <p:spTgt spid="7"/>
                                        </p:tgtEl>
                                        <p:attrNameLst>
                                          <p:attrName>style.visibility</p:attrName>
                                        </p:attrNameLst>
                                      </p:cBhvr>
                                      <p:to>
                                        <p:strVal val="hidden"/>
                                      </p:to>
                                    </p:set>
                                  </p:childTnLst>
                                </p:cTn>
                              </p:par>
                              <p:par>
                                <p:cTn id="14" presetID="6"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circle(in)">
                                      <p:cBhvr>
                                        <p:cTn id="16" dur="2000"/>
                                        <p:tgtEl>
                                          <p:spTgt spid="8"/>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16" name="Picture 1" descr="910201017495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9"/>
          <p:cNvSpPr>
            <a:spLocks noChangeArrowheads="1" noChangeShapeType="1" noTextEdit="1"/>
          </p:cNvSpPr>
          <p:nvPr/>
        </p:nvSpPr>
        <p:spPr bwMode="auto">
          <a:xfrm>
            <a:off x="685800" y="2514600"/>
            <a:ext cx="7931150" cy="2232025"/>
          </a:xfrm>
          <a:prstGeom prst="rect">
            <a:avLst/>
          </a:prstGeom>
        </p:spPr>
        <p:txBody>
          <a:bodyPr wrap="none" fromWordArt="1">
            <a:prstTxWarp prst="textDoubleWave1">
              <a:avLst>
                <a:gd name="adj1" fmla="val 6500"/>
                <a:gd name="adj2" fmla="val 0"/>
              </a:avLst>
            </a:prstTxWarp>
          </a:bodyPr>
          <a:lstStyle/>
          <a:p>
            <a:r>
              <a:rPr lang="vi-VN" sz="4000" b="1" kern="10">
                <a:ln w="18034">
                  <a:solidFill>
                    <a:srgbClr val="FF0000"/>
                  </a:solidFill>
                  <a:miter lim="800000"/>
                  <a:headEnd/>
                  <a:tailEnd/>
                </a:ln>
                <a:solidFill>
                  <a:srgbClr val="0000FF"/>
                </a:solidFill>
                <a:effectLst>
                  <a:outerShdw dist="23000" dir="7020039" algn="tl" rotWithShape="0">
                    <a:srgbClr val="000000">
                      <a:alpha val="50000"/>
                    </a:srgbClr>
                  </a:outerShdw>
                </a:effectLst>
                <a:latin typeface="Times New Roman"/>
                <a:cs typeface="Times New Roman"/>
              </a:rPr>
              <a:t>Chúc các em chăm ngoan, học giỏi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ppt_x</p:attrName>
                                        </p:attrNameLst>
                                      </p:cBhvr>
                                      <p:tavLst>
                                        <p:tav tm="0">
                                          <p:val>
                                            <p:strVal val="#ppt_x-.2"/>
                                          </p:val>
                                        </p:tav>
                                        <p:tav tm="100000">
                                          <p:val>
                                            <p:strVal val="#ppt_x"/>
                                          </p:val>
                                        </p:tav>
                                      </p:tavLst>
                                    </p:anim>
                                    <p:anim calcmode="lin" valueType="num">
                                      <p:cBhvr>
                                        <p:cTn id="8"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930041" y="200225"/>
            <a:ext cx="5468164" cy="120032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Tập</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làm</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văn</a:t>
            </a:r>
            <a:r>
              <a:rPr lang="vi-VN"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a:t>
            </a:r>
            <a:endParaRPr lang="en-US" sz="7200" b="1" dirty="0">
              <a:ln w="11430"/>
              <a:solidFill>
                <a:srgbClr val="C00000"/>
              </a:solidFill>
              <a:effectLst>
                <a:outerShdw blurRad="50800" dist="39000" dir="5460000" algn="tl">
                  <a:srgbClr val="000000">
                    <a:alpha val="38000"/>
                  </a:srgbClr>
                </a:outerShdw>
              </a:effectLst>
              <a:latin typeface="+mn-lt"/>
            </a:endParaRPr>
          </a:p>
        </p:txBody>
      </p:sp>
      <p:sp>
        <p:nvSpPr>
          <p:cNvPr id="8" name="Rectangle 7"/>
          <p:cNvSpPr/>
          <p:nvPr/>
        </p:nvSpPr>
        <p:spPr>
          <a:xfrm>
            <a:off x="187880" y="1295400"/>
            <a:ext cx="8721170" cy="1446550"/>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rPr>
              <a:t>LUYỆN TẬP XÂY DỰNG ĐOẠN VĂN MIÊU TẢ CÂY CỐI.</a:t>
            </a:r>
          </a:p>
        </p:txBody>
      </p:sp>
      <p:pic>
        <p:nvPicPr>
          <p:cNvPr id="17412" name="Picture 2" descr="D:\Chi Oanh\cay chuo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0455" y="3276600"/>
            <a:ext cx="28194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0" name="Rectangle 8"/>
          <p:cNvSpPr>
            <a:spLocks noChangeArrowheads="1"/>
          </p:cNvSpPr>
          <p:nvPr/>
        </p:nvSpPr>
        <p:spPr bwMode="auto">
          <a:xfrm>
            <a:off x="228600" y="3184525"/>
            <a:ext cx="80597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600" i="1">
                <a:solidFill>
                  <a:srgbClr val="FF0000"/>
                </a:solidFill>
              </a:rPr>
              <a:t>1. Đọc dàn ý bài văn miêu  tả cây chuối tiêu dưới đây:</a:t>
            </a:r>
          </a:p>
        </p:txBody>
      </p:sp>
      <p:sp>
        <p:nvSpPr>
          <p:cNvPr id="7" name="Rectangle 6"/>
          <p:cNvSpPr/>
          <p:nvPr/>
        </p:nvSpPr>
        <p:spPr>
          <a:xfrm>
            <a:off x="1685106" y="200225"/>
            <a:ext cx="5468164" cy="1200329"/>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Tập</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làm</a:t>
            </a:r>
            <a:r>
              <a:rPr lang="en-US"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7200" b="1" kern="10" dirty="0" err="1">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văn</a:t>
            </a:r>
            <a:r>
              <a:rPr lang="vi-VN" sz="7200" b="1" kern="10"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a:t>
            </a:r>
            <a:endParaRPr lang="en-US" sz="7200" b="1" dirty="0">
              <a:ln w="11430"/>
              <a:solidFill>
                <a:srgbClr val="C00000"/>
              </a:solidFill>
              <a:effectLst>
                <a:outerShdw blurRad="50800" dist="39000" dir="5460000" algn="tl">
                  <a:srgbClr val="000000">
                    <a:alpha val="38000"/>
                  </a:srgbClr>
                </a:outerShdw>
              </a:effectLst>
              <a:latin typeface="+mn-lt"/>
            </a:endParaRPr>
          </a:p>
        </p:txBody>
      </p:sp>
      <p:sp>
        <p:nvSpPr>
          <p:cNvPr id="8" name="Rectangle 7"/>
          <p:cNvSpPr/>
          <p:nvPr/>
        </p:nvSpPr>
        <p:spPr>
          <a:xfrm>
            <a:off x="282623" y="1600200"/>
            <a:ext cx="8762999" cy="1446550"/>
          </a:xfrm>
          <a:prstGeom prst="rect">
            <a:avLst/>
          </a:prstGeom>
          <a:no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auto">
              <a:spcBef>
                <a:spcPts val="0"/>
              </a:spcBef>
              <a:spcAft>
                <a:spcPts val="0"/>
              </a:spcAft>
              <a:defRPr/>
            </a:pPr>
            <a:r>
              <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mn-lt"/>
              </a:rPr>
              <a:t>LUYỆN TẬP XÂY DỰNG ĐOẠN VĂN MIÊU TẢ CÂY CỐI.</a:t>
            </a:r>
          </a:p>
        </p:txBody>
      </p:sp>
      <p:sp>
        <p:nvSpPr>
          <p:cNvPr id="18443" name="Rectangle 11"/>
          <p:cNvSpPr>
            <a:spLocks noChangeArrowheads="1"/>
          </p:cNvSpPr>
          <p:nvPr/>
        </p:nvSpPr>
        <p:spPr bwMode="auto">
          <a:xfrm>
            <a:off x="685800" y="3962400"/>
            <a:ext cx="8458200" cy="207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a:solidFill>
                  <a:srgbClr val="0000CC"/>
                </a:solidFill>
              </a:rPr>
              <a:t>Giới thiệu cây chuối tiêu.</a:t>
            </a:r>
          </a:p>
          <a:p>
            <a:r>
              <a:rPr lang="en-US" sz="2600">
                <a:solidFill>
                  <a:srgbClr val="0000CC"/>
                </a:solidFill>
              </a:rPr>
              <a:t>Tả bao quát cây chuối tiêu.</a:t>
            </a:r>
          </a:p>
          <a:p>
            <a:r>
              <a:rPr lang="en-US" sz="2600">
                <a:solidFill>
                  <a:srgbClr val="0000CC"/>
                </a:solidFill>
              </a:rPr>
              <a:t>Tả các bộ phận của cây chuối tiêu (tàu lá, buồng chuối, nải chuối, quả chuối,…)</a:t>
            </a:r>
          </a:p>
          <a:p>
            <a:r>
              <a:rPr lang="en-US" sz="2600">
                <a:solidFill>
                  <a:srgbClr val="0000CC"/>
                </a:solidFill>
              </a:rPr>
              <a:t>Nêu lợi ích của cây chuối tiêu.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40"/>
                                        </p:tgtEl>
                                        <p:attrNameLst>
                                          <p:attrName>style.visibility</p:attrName>
                                        </p:attrNameLst>
                                      </p:cBhvr>
                                      <p:to>
                                        <p:strVal val="visible"/>
                                      </p:to>
                                    </p:set>
                                    <p:animEffect transition="in" filter="checkerboard(across)">
                                      <p:cBhvr>
                                        <p:cTn id="7" dur="500"/>
                                        <p:tgtEl>
                                          <p:spTgt spid="184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443"/>
                                        </p:tgtEl>
                                        <p:attrNameLst>
                                          <p:attrName>style.visibility</p:attrName>
                                        </p:attrNameLst>
                                      </p:cBhvr>
                                      <p:to>
                                        <p:strVal val="visible"/>
                                      </p:to>
                                    </p:set>
                                    <p:animEffect transition="in" filter="checkerboard(across)">
                                      <p:cBhvr>
                                        <p:cTn id="12" dur="500"/>
                                        <p:tgtEl>
                                          <p:spTgt spid="184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p:bldP spid="1844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524000" cy="523220"/>
          </a:xfrm>
          <a:prstGeom prst="rect">
            <a:avLst/>
          </a:prstGeom>
        </p:spPr>
        <p:style>
          <a:lnRef idx="0">
            <a:schemeClr val="accent6"/>
          </a:lnRef>
          <a:fillRef idx="3">
            <a:schemeClr val="accent6"/>
          </a:fillRef>
          <a:effectRef idx="3">
            <a:schemeClr val="accent6"/>
          </a:effectRef>
          <a:fontRef idx="minor">
            <a:schemeClr val="lt1"/>
          </a:fontRef>
        </p:style>
        <p:txBody>
          <a:bodyPr>
            <a:spAutoFit/>
          </a:bodyPr>
          <a:lstStyle/>
          <a:p>
            <a:pPr fontAlgn="auto">
              <a:spcBef>
                <a:spcPts val="0"/>
              </a:spcBef>
              <a:spcAft>
                <a:spcPts val="0"/>
              </a:spcAft>
              <a:defRPr/>
            </a:pPr>
            <a:r>
              <a:rPr lang="en-US" sz="2800" b="1" dirty="0" err="1">
                <a:solidFill>
                  <a:srgbClr val="FF0000"/>
                </a:solidFill>
                <a:latin typeface="Times New Roman" pitchFamily="18" charset="0"/>
                <a:cs typeface="Times New Roman" pitchFamily="18" charset="0"/>
              </a:rPr>
              <a:t>Đoạn</a:t>
            </a:r>
            <a:r>
              <a:rPr lang="en-US" sz="2800" b="1" dirty="0">
                <a:solidFill>
                  <a:srgbClr val="FF0000"/>
                </a:solidFill>
                <a:latin typeface="Times New Roman" pitchFamily="18" charset="0"/>
                <a:cs typeface="Times New Roman" pitchFamily="18" charset="0"/>
              </a:rPr>
              <a:t> 1:</a:t>
            </a:r>
          </a:p>
        </p:txBody>
      </p:sp>
      <p:sp>
        <p:nvSpPr>
          <p:cNvPr id="2" name="Action Button: End 1">
            <a:hlinkClick r:id="rId3" action="ppaction://hlinksldjump" highlightClick="1"/>
          </p:cNvPr>
          <p:cNvSpPr/>
          <p:nvPr/>
        </p:nvSpPr>
        <p:spPr>
          <a:xfrm>
            <a:off x="7924800" y="261938"/>
            <a:ext cx="609600" cy="261937"/>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74" name="Rectangle 18"/>
          <p:cNvSpPr>
            <a:spLocks noChangeArrowheads="1"/>
          </p:cNvSpPr>
          <p:nvPr/>
        </p:nvSpPr>
        <p:spPr bwMode="auto">
          <a:xfrm>
            <a:off x="0" y="533400"/>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400">
                <a:solidFill>
                  <a:srgbClr val="0000CC"/>
                </a:solidFill>
              </a:rPr>
              <a:t>(</a:t>
            </a:r>
            <a:r>
              <a:rPr lang="en-US" sz="2400" b="1">
                <a:solidFill>
                  <a:srgbClr val="FF0000"/>
                </a:solidFill>
              </a:rPr>
              <a:t>……..</a:t>
            </a:r>
            <a:r>
              <a:rPr lang="en-US" sz="2400">
                <a:solidFill>
                  <a:srgbClr val="0000CC"/>
                </a:solidFill>
              </a:rPr>
              <a:t>). Em thích nhất một cây chuối tiêu sai quả trong bụi chuối ở góc vườn.</a:t>
            </a:r>
          </a:p>
        </p:txBody>
      </p:sp>
      <p:sp>
        <p:nvSpPr>
          <p:cNvPr id="19475" name="Rectangle 19"/>
          <p:cNvSpPr>
            <a:spLocks noChangeArrowheads="1"/>
          </p:cNvSpPr>
          <p:nvPr/>
        </p:nvSpPr>
        <p:spPr bwMode="auto">
          <a:xfrm>
            <a:off x="0" y="1371600"/>
            <a:ext cx="8915400" cy="167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a:solidFill>
                  <a:srgbClr val="FF0000"/>
                </a:solidFill>
              </a:rPr>
              <a:t>Đoạn 2:</a:t>
            </a:r>
          </a:p>
          <a:p>
            <a:r>
              <a:rPr lang="en-US" sz="2600">
                <a:solidFill>
                  <a:srgbClr val="0000CC"/>
                </a:solidFill>
              </a:rPr>
              <a:t>Nhìn từ xa, cây chuối như một cái ô xanh mát rượi. Thân cây cao hơn đầu người, mọc thẳng, không có cành, chung quanh là mấy cây con đứng sát lại thành bụi </a:t>
            </a:r>
            <a:r>
              <a:rPr lang="en-US" sz="2600" b="1">
                <a:solidFill>
                  <a:srgbClr val="FF0000"/>
                </a:solidFill>
              </a:rPr>
              <a:t>(….)</a:t>
            </a:r>
          </a:p>
        </p:txBody>
      </p:sp>
      <p:sp>
        <p:nvSpPr>
          <p:cNvPr id="19476" name="Rectangle 20"/>
          <p:cNvSpPr>
            <a:spLocks noChangeArrowheads="1"/>
          </p:cNvSpPr>
          <p:nvPr/>
        </p:nvSpPr>
        <p:spPr bwMode="auto">
          <a:xfrm>
            <a:off x="76200" y="3048000"/>
            <a:ext cx="8610600" cy="247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a:solidFill>
                  <a:srgbClr val="FF0000"/>
                </a:solidFill>
              </a:rPr>
              <a:t> Đoạn 3:</a:t>
            </a:r>
          </a:p>
          <a:p>
            <a:r>
              <a:rPr lang="en-US" sz="2600">
                <a:solidFill>
                  <a:srgbClr val="0000CC"/>
                </a:solidFill>
              </a:rPr>
              <a:t>Cây chuối có nhiều tàu lá, có tàu đã già khô, bị gió đánh rách ngang và rũ xuống gốc. Các tàu lá còn xanh thì liền tấm, to như cái máng nước úp sấp. Những tàu lá ở dưới màu xanh thẫm. Những tàu lá ở trên màu xanh mát, nhạt dần. </a:t>
            </a:r>
            <a:r>
              <a:rPr lang="en-US" sz="2600" b="1">
                <a:solidFill>
                  <a:srgbClr val="FF0000"/>
                </a:solidFill>
              </a:rPr>
              <a:t>(………)  </a:t>
            </a:r>
          </a:p>
        </p:txBody>
      </p:sp>
      <p:sp>
        <p:nvSpPr>
          <p:cNvPr id="19477" name="Rectangle 21"/>
          <p:cNvSpPr>
            <a:spLocks noChangeArrowheads="1"/>
          </p:cNvSpPr>
          <p:nvPr/>
        </p:nvSpPr>
        <p:spPr bwMode="auto">
          <a:xfrm>
            <a:off x="139700" y="5562600"/>
            <a:ext cx="86995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a:solidFill>
                  <a:srgbClr val="FF0000"/>
                </a:solidFill>
              </a:rPr>
              <a:t>Đoạn 4:</a:t>
            </a:r>
          </a:p>
          <a:p>
            <a:r>
              <a:rPr lang="en-US" sz="2600" b="1">
                <a:solidFill>
                  <a:srgbClr val="FF0000"/>
                </a:solidFill>
              </a:rPr>
              <a:t>(……..)</a:t>
            </a:r>
            <a:r>
              <a:rPr lang="en-US" sz="2600">
                <a:solidFill>
                  <a:srgbClr val="0000CC"/>
                </a:solidFill>
              </a:rPr>
              <a:t> Chuối có ích như thế nên bà em thường xuyên chăm bón cho chuối tốt tươi.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9474"/>
                                        </p:tgtEl>
                                        <p:attrNameLst>
                                          <p:attrName>style.visibility</p:attrName>
                                        </p:attrNameLst>
                                      </p:cBhvr>
                                      <p:to>
                                        <p:strVal val="visible"/>
                                      </p:to>
                                    </p:set>
                                    <p:animEffect transition="in" filter="checkerboard(across)">
                                      <p:cBhvr>
                                        <p:cTn id="14" dur="500"/>
                                        <p:tgtEl>
                                          <p:spTgt spid="1947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9475"/>
                                        </p:tgtEl>
                                        <p:attrNameLst>
                                          <p:attrName>style.visibility</p:attrName>
                                        </p:attrNameLst>
                                      </p:cBhvr>
                                      <p:to>
                                        <p:strVal val="visible"/>
                                      </p:to>
                                    </p:set>
                                    <p:animEffect transition="in" filter="checkerboard(across)">
                                      <p:cBhvr>
                                        <p:cTn id="19" dur="500"/>
                                        <p:tgtEl>
                                          <p:spTgt spid="1947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9476"/>
                                        </p:tgtEl>
                                        <p:attrNameLst>
                                          <p:attrName>style.visibility</p:attrName>
                                        </p:attrNameLst>
                                      </p:cBhvr>
                                      <p:to>
                                        <p:strVal val="visible"/>
                                      </p:to>
                                    </p:set>
                                    <p:animEffect transition="in" filter="checkerboard(across)">
                                      <p:cBhvr>
                                        <p:cTn id="24" dur="500"/>
                                        <p:tgtEl>
                                          <p:spTgt spid="1947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9477"/>
                                        </p:tgtEl>
                                        <p:attrNameLst>
                                          <p:attrName>style.visibility</p:attrName>
                                        </p:attrNameLst>
                                      </p:cBhvr>
                                      <p:to>
                                        <p:strVal val="visible"/>
                                      </p:to>
                                    </p:set>
                                    <p:animEffect transition="in" filter="checkerboard(across)">
                                      <p:cBhvr>
                                        <p:cTn id="29" dur="500"/>
                                        <p:tgtEl>
                                          <p:spTgt spid="19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4" grpId="0"/>
      <p:bldP spid="19475" grpId="0"/>
      <p:bldP spid="19476" grpId="0"/>
      <p:bldP spid="194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524000" cy="523220"/>
          </a:xfrm>
          <a:prstGeom prst="rect">
            <a:avLst/>
          </a:prstGeom>
        </p:spPr>
        <p:style>
          <a:lnRef idx="0">
            <a:schemeClr val="accent6"/>
          </a:lnRef>
          <a:fillRef idx="3">
            <a:schemeClr val="accent6"/>
          </a:fillRef>
          <a:effectRef idx="3">
            <a:schemeClr val="accent6"/>
          </a:effectRef>
          <a:fontRef idx="minor">
            <a:schemeClr val="lt1"/>
          </a:fontRef>
        </p:style>
        <p:txBody>
          <a:bodyPr>
            <a:spAutoFit/>
          </a:bodyPr>
          <a:lstStyle/>
          <a:p>
            <a:pPr fontAlgn="auto">
              <a:spcBef>
                <a:spcPts val="0"/>
              </a:spcBef>
              <a:spcAft>
                <a:spcPts val="0"/>
              </a:spcAft>
              <a:defRPr/>
            </a:pPr>
            <a:r>
              <a:rPr lang="en-US" sz="2800" b="1" dirty="0" err="1">
                <a:solidFill>
                  <a:srgbClr val="FF0000"/>
                </a:solidFill>
                <a:latin typeface="Times New Roman" pitchFamily="18" charset="0"/>
                <a:cs typeface="Times New Roman" pitchFamily="18" charset="0"/>
              </a:rPr>
              <a:t>Đoạn</a:t>
            </a:r>
            <a:r>
              <a:rPr lang="en-US" sz="2800" b="1" dirty="0">
                <a:solidFill>
                  <a:srgbClr val="FF0000"/>
                </a:solidFill>
                <a:latin typeface="Times New Roman" pitchFamily="18" charset="0"/>
                <a:cs typeface="Times New Roman" pitchFamily="18" charset="0"/>
              </a:rPr>
              <a:t> 1:</a:t>
            </a:r>
          </a:p>
        </p:txBody>
      </p:sp>
      <p:sp>
        <p:nvSpPr>
          <p:cNvPr id="20497" name="Rectangle 17"/>
          <p:cNvSpPr>
            <a:spLocks noChangeArrowheads="1"/>
          </p:cNvSpPr>
          <p:nvPr/>
        </p:nvSpPr>
        <p:spPr bwMode="auto">
          <a:xfrm>
            <a:off x="76200" y="585788"/>
            <a:ext cx="85344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b="1" smtClean="0">
                <a:solidFill>
                  <a:srgbClr val="FF0000"/>
                </a:solidFill>
              </a:rPr>
              <a:t>(…… )</a:t>
            </a:r>
            <a:r>
              <a:rPr lang="en-US" sz="2600" smtClean="0">
                <a:solidFill>
                  <a:srgbClr val="0000CC"/>
                </a:solidFill>
              </a:rPr>
              <a:t> </a:t>
            </a:r>
            <a:r>
              <a:rPr lang="en-US" sz="2600">
                <a:solidFill>
                  <a:srgbClr val="0000CC"/>
                </a:solidFill>
              </a:rPr>
              <a:t>Em thích nhất một cây chuối tiêu sai quả trong bụi chuối ở góc vườn.</a:t>
            </a:r>
          </a:p>
        </p:txBody>
      </p:sp>
      <p:sp>
        <p:nvSpPr>
          <p:cNvPr id="20498" name="Rectangle 18"/>
          <p:cNvSpPr>
            <a:spLocks noChangeArrowheads="1"/>
          </p:cNvSpPr>
          <p:nvPr/>
        </p:nvSpPr>
        <p:spPr bwMode="auto">
          <a:xfrm>
            <a:off x="95250" y="1462088"/>
            <a:ext cx="76009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i="1">
                <a:solidFill>
                  <a:srgbClr val="FF0000"/>
                </a:solidFill>
                <a:latin typeface="Times New Roman" pitchFamily="18" charset="0"/>
                <a:cs typeface="Times New Roman" pitchFamily="18" charset="0"/>
              </a:rPr>
              <a:t>Đoạn 1 đã có phần nào? Còn thiếu phần nào?</a:t>
            </a:r>
          </a:p>
        </p:txBody>
      </p:sp>
      <p:sp>
        <p:nvSpPr>
          <p:cNvPr id="20499" name="Rectangle 19"/>
          <p:cNvSpPr>
            <a:spLocks noChangeArrowheads="1"/>
          </p:cNvSpPr>
          <p:nvPr/>
        </p:nvSpPr>
        <p:spPr bwMode="auto">
          <a:xfrm>
            <a:off x="76200" y="2009775"/>
            <a:ext cx="8001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b="1">
                <a:solidFill>
                  <a:srgbClr val="FF0000"/>
                </a:solidFill>
                <a:latin typeface="Times New Roman" pitchFamily="18" charset="0"/>
                <a:cs typeface="Times New Roman" pitchFamily="18" charset="0"/>
              </a:rPr>
              <a:t>Đoạn 1: mới có câu kết đoạn, ta cần bổ sung câu mở đoạn và phần phát triển thân đoạn.</a:t>
            </a:r>
          </a:p>
        </p:txBody>
      </p:sp>
      <p:sp>
        <p:nvSpPr>
          <p:cNvPr id="20500" name="Rectangle 20"/>
          <p:cNvSpPr>
            <a:spLocks noChangeArrowheads="1"/>
          </p:cNvSpPr>
          <p:nvPr/>
        </p:nvSpPr>
        <p:spPr bwMode="auto">
          <a:xfrm>
            <a:off x="228600" y="1471614"/>
            <a:ext cx="868680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2800" b="1" dirty="0" err="1">
                <a:solidFill>
                  <a:srgbClr val="0000CC"/>
                </a:solidFill>
                <a:latin typeface="Times New Roman" pitchFamily="18" charset="0"/>
                <a:cs typeface="Times New Roman" pitchFamily="18" charset="0"/>
              </a:rPr>
              <a:t>Hè</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vừa</a:t>
            </a:r>
            <a:r>
              <a:rPr lang="en-US" sz="2800" b="1" dirty="0">
                <a:solidFill>
                  <a:srgbClr val="0000CC"/>
                </a:solidFill>
                <a:latin typeface="Times New Roman" pitchFamily="18" charset="0"/>
                <a:cs typeface="Times New Roman" pitchFamily="18" charset="0"/>
              </a:rPr>
              <a:t> qua, </a:t>
            </a:r>
            <a:r>
              <a:rPr lang="en-US" sz="2800" b="1" dirty="0" err="1">
                <a:solidFill>
                  <a:srgbClr val="0000CC"/>
                </a:solidFill>
                <a:latin typeface="Times New Roman" pitchFamily="18" charset="0"/>
                <a:cs typeface="Times New Roman" pitchFamily="18" charset="0"/>
              </a:rPr>
              <a:t>về</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thăm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quê</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ngoại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em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vô</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cùng</a:t>
            </a:r>
            <a:r>
              <a:rPr lang="en-US" sz="2800" b="1" dirty="0">
                <a:solidFill>
                  <a:srgbClr val="0000CC"/>
                </a:solidFill>
                <a:latin typeface="Times New Roman" pitchFamily="18" charset="0"/>
                <a:cs typeface="Times New Roman" pitchFamily="18" charset="0"/>
              </a:rPr>
              <a:t> sung </a:t>
            </a:r>
            <a:r>
              <a:rPr lang="en-US" sz="2800" b="1" dirty="0" err="1">
                <a:solidFill>
                  <a:srgbClr val="0000CC"/>
                </a:solidFill>
                <a:latin typeface="Times New Roman" pitchFamily="18" charset="0"/>
                <a:cs typeface="Times New Roman" pitchFamily="18" charset="0"/>
              </a:rPr>
              <a:t>sướng</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khi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được</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ngắm</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cảnh</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đẹp</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của</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vườn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cây</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ăn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quả</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nhà</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ngoại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Nơi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đó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ổi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mận</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xoài</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táo</a:t>
            </a:r>
            <a:r>
              <a:rPr lang="en-US" sz="2800" b="1" dirty="0">
                <a:solidFill>
                  <a:srgbClr val="0000CC"/>
                </a:solidFill>
                <a:latin typeface="Times New Roman" pitchFamily="18" charset="0"/>
                <a:cs typeface="Times New Roman" pitchFamily="18" charset="0"/>
              </a:rPr>
              <a:t>,….</a:t>
            </a:r>
            <a:r>
              <a:rPr lang="en-US" sz="2800" b="1" dirty="0">
                <a:solidFill>
                  <a:srgbClr val="000099"/>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Nhưng e</a:t>
            </a:r>
            <a:r>
              <a:rPr lang="en-US" sz="2800" b="1" dirty="0">
                <a:solidFill>
                  <a:srgbClr val="FF0000"/>
                </a:solidFill>
                <a:latin typeface="Times New Roman" pitchFamily="18" charset="0"/>
                <a:cs typeface="Times New Roman" pitchFamily="18" charset="0"/>
              </a:rPr>
              <a:t>m </a:t>
            </a:r>
            <a:r>
              <a:rPr lang="en-US" sz="2800" b="1" dirty="0" err="1">
                <a:solidFill>
                  <a:srgbClr val="FF0000"/>
                </a:solidFill>
                <a:latin typeface="Times New Roman" pitchFamily="18" charset="0"/>
                <a:cs typeface="Times New Roman" pitchFamily="18" charset="0"/>
              </a:rPr>
              <a:t>thích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nhất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một</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cây</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sai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quả</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trong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bụi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chuối</a:t>
            </a:r>
            <a:r>
              <a:rPr lang="en-US" sz="2800" b="1" dirty="0">
                <a:solidFill>
                  <a:srgbClr val="FF0000"/>
                </a:solidFill>
                <a:latin typeface="Times New Roman" pitchFamily="18" charset="0"/>
                <a:cs typeface="Times New Roman" pitchFamily="18" charset="0"/>
              </a:rPr>
              <a:t> ở </a:t>
            </a:r>
            <a:r>
              <a:rPr lang="en-US" sz="2800" b="1" dirty="0" err="1">
                <a:solidFill>
                  <a:srgbClr val="FF0000"/>
                </a:solidFill>
                <a:latin typeface="Times New Roman" pitchFamily="18" charset="0"/>
                <a:cs typeface="Times New Roman" pitchFamily="18" charset="0"/>
              </a:rPr>
              <a:t>góc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vườn</a:t>
            </a:r>
            <a:r>
              <a:rPr lang="en-US" sz="2800" b="1" dirty="0">
                <a:solidFill>
                  <a:srgbClr val="FF0000"/>
                </a:solidFill>
                <a:latin typeface="Times New Roman" pitchFamily="18" charset="0"/>
                <a:cs typeface="Times New Roman" pitchFamily="18" charset="0"/>
              </a:rPr>
              <a:t>.</a:t>
            </a:r>
          </a:p>
          <a:p>
            <a:pPr algn="just"/>
            <a:endParaRPr lang="en-US" sz="2800" b="1" smtClean="0">
              <a:solidFill>
                <a:srgbClr val="FF0000"/>
              </a:solidFill>
              <a:latin typeface="Times New Roman" pitchFamily="18" charset="0"/>
              <a:cs typeface="Times New Roman" pitchFamily="18" charset="0"/>
            </a:endParaRPr>
          </a:p>
          <a:p>
            <a:pPr algn="just"/>
            <a:endParaRPr lang="en-US" sz="2800" b="1" dirty="0">
              <a:solidFill>
                <a:srgbClr val="FF0000"/>
              </a:solidFill>
              <a:latin typeface="Times New Roman" pitchFamily="18" charset="0"/>
              <a:cs typeface="Times New Roman" pitchFamily="18" charset="0"/>
            </a:endParaRPr>
          </a:p>
          <a:p>
            <a:pPr algn="just"/>
            <a:r>
              <a:rPr lang="en-US" sz="2800" b="1" smtClean="0">
                <a:solidFill>
                  <a:srgbClr val="009900"/>
                </a:solidFill>
                <a:latin typeface="Times New Roman" pitchFamily="18" charset="0"/>
                <a:cs typeface="Times New Roman" pitchFamily="18" charset="0"/>
              </a:rPr>
              <a:t>Khu</a:t>
            </a:r>
            <a:r>
              <a:rPr lang="vi-VN" sz="2800" b="1" smtClean="0">
                <a:solidFill>
                  <a:srgbClr val="009900"/>
                </a:solidFill>
                <a:latin typeface="Times New Roman" pitchFamily="18" charset="0"/>
                <a:cs typeface="Times New Roman" pitchFamily="18" charset="0"/>
              </a:rPr>
              <a:t> </a:t>
            </a:r>
            <a:r>
              <a:rPr lang="vi-VN" sz="2800" b="1" dirty="0">
                <a:solidFill>
                  <a:srgbClr val="009900"/>
                </a:solidFill>
                <a:latin typeface="Times New Roman" pitchFamily="18" charset="0"/>
                <a:cs typeface="Times New Roman" pitchFamily="18" charset="0"/>
              </a:rPr>
              <a:t>vườn nhà em đẹp như một khu vườn mùa xuân với rợp bóng cây xanh và bóng chim bay nhảy</a:t>
            </a:r>
            <a:r>
              <a:rPr lang="vi-VN" sz="2800" b="1" dirty="0">
                <a:solidFill>
                  <a:srgbClr val="FF0000"/>
                </a:solidFill>
                <a:latin typeface="Times New Roman" pitchFamily="18" charset="0"/>
                <a:cs typeface="Times New Roman" pitchFamily="18" charset="0"/>
              </a:rPr>
              <a:t>. Nhưng em </a:t>
            </a:r>
            <a:r>
              <a:rPr lang="vi-VN" sz="2800" b="1">
                <a:solidFill>
                  <a:srgbClr val="FF0000"/>
                </a:solidFill>
                <a:latin typeface="Times New Roman" pitchFamily="18" charset="0"/>
                <a:cs typeface="Times New Roman" pitchFamily="18" charset="0"/>
              </a:rPr>
              <a:t>thích </a:t>
            </a:r>
            <a:r>
              <a:rPr lang="vi-VN" sz="2800" b="1" smtClean="0">
                <a:solidFill>
                  <a:srgbClr val="FF0000"/>
                </a:solidFill>
                <a:latin typeface="Times New Roman" pitchFamily="18" charset="0"/>
                <a:cs typeface="Times New Roman" pitchFamily="18" charset="0"/>
              </a:rPr>
              <a:t>nhất</a:t>
            </a:r>
            <a:r>
              <a:rPr lang="en-US" sz="2800" b="1">
                <a:solidFill>
                  <a:srgbClr val="FF0000"/>
                </a:solidFill>
                <a:latin typeface="Times New Roman" pitchFamily="18" charset="0"/>
                <a:cs typeface="Times New Roman" pitchFamily="18" charset="0"/>
              </a:rPr>
              <a:t> một cây chuối tiêu sai quả trong bụi chuối ở góc vườn.</a:t>
            </a:r>
            <a:endParaRPr 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0497"/>
                                        </p:tgtEl>
                                        <p:attrNameLst>
                                          <p:attrName>style.visibility</p:attrName>
                                        </p:attrNameLst>
                                      </p:cBhvr>
                                      <p:to>
                                        <p:strVal val="visible"/>
                                      </p:to>
                                    </p:set>
                                    <p:animEffect transition="in" filter="circle(in)">
                                      <p:cBhvr>
                                        <p:cTn id="10" dur="2000"/>
                                        <p:tgtEl>
                                          <p:spTgt spid="20497"/>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20498"/>
                                        </p:tgtEl>
                                        <p:attrNameLst>
                                          <p:attrName>style.visibility</p:attrName>
                                        </p:attrNameLst>
                                      </p:cBhvr>
                                      <p:to>
                                        <p:strVal val="visible"/>
                                      </p:to>
                                    </p:set>
                                    <p:animEffect transition="in" filter="circle(in)">
                                      <p:cBhvr>
                                        <p:cTn id="15" dur="2000"/>
                                        <p:tgtEl>
                                          <p:spTgt spid="20498"/>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xit" presetSubtype="0" fill="hold" grpId="1" nodeType="clickEffect">
                                  <p:stCondLst>
                                    <p:cond delay="0"/>
                                  </p:stCondLst>
                                  <p:childTnLst>
                                    <p:animEffect transition="out" filter="fade">
                                      <p:cBhvr>
                                        <p:cTn id="19" dur="1000"/>
                                        <p:tgtEl>
                                          <p:spTgt spid="20498"/>
                                        </p:tgtEl>
                                      </p:cBhvr>
                                    </p:animEffect>
                                    <p:anim calcmode="lin" valueType="num">
                                      <p:cBhvr>
                                        <p:cTn id="20" dur="1000"/>
                                        <p:tgtEl>
                                          <p:spTgt spid="20498"/>
                                        </p:tgtEl>
                                        <p:attrNameLst>
                                          <p:attrName>ppt_x</p:attrName>
                                        </p:attrNameLst>
                                      </p:cBhvr>
                                      <p:tavLst>
                                        <p:tav tm="0">
                                          <p:val>
                                            <p:strVal val="ppt_x"/>
                                          </p:val>
                                        </p:tav>
                                        <p:tav tm="100000">
                                          <p:val>
                                            <p:strVal val="ppt_x"/>
                                          </p:val>
                                        </p:tav>
                                      </p:tavLst>
                                    </p:anim>
                                    <p:anim calcmode="lin" valueType="num">
                                      <p:cBhvr>
                                        <p:cTn id="21" dur="1000"/>
                                        <p:tgtEl>
                                          <p:spTgt spid="20498"/>
                                        </p:tgtEl>
                                        <p:attrNameLst>
                                          <p:attrName>ppt_y</p:attrName>
                                        </p:attrNameLst>
                                      </p:cBhvr>
                                      <p:tavLst>
                                        <p:tav tm="0">
                                          <p:val>
                                            <p:strVal val="ppt_y"/>
                                          </p:val>
                                        </p:tav>
                                        <p:tav tm="100000">
                                          <p:val>
                                            <p:strVal val="ppt_y+.1"/>
                                          </p:val>
                                        </p:tav>
                                      </p:tavLst>
                                    </p:anim>
                                    <p:set>
                                      <p:cBhvr>
                                        <p:cTn id="22" dur="1" fill="hold">
                                          <p:stCondLst>
                                            <p:cond delay="999"/>
                                          </p:stCondLst>
                                        </p:cTn>
                                        <p:tgtEl>
                                          <p:spTgt spid="20498"/>
                                        </p:tgtEl>
                                        <p:attrNameLst>
                                          <p:attrName>style.visibility</p:attrName>
                                        </p:attrNameLst>
                                      </p:cBhvr>
                                      <p:to>
                                        <p:strVal val="hidden"/>
                                      </p:to>
                                    </p:set>
                                  </p:childTnLst>
                                </p:cTn>
                              </p:par>
                              <p:par>
                                <p:cTn id="23" presetID="6" presetClass="entr" presetSubtype="16" fill="hold" grpId="0" nodeType="withEffect">
                                  <p:stCondLst>
                                    <p:cond delay="0"/>
                                  </p:stCondLst>
                                  <p:childTnLst>
                                    <p:set>
                                      <p:cBhvr>
                                        <p:cTn id="24" dur="1" fill="hold">
                                          <p:stCondLst>
                                            <p:cond delay="0"/>
                                          </p:stCondLst>
                                        </p:cTn>
                                        <p:tgtEl>
                                          <p:spTgt spid="20499"/>
                                        </p:tgtEl>
                                        <p:attrNameLst>
                                          <p:attrName>style.visibility</p:attrName>
                                        </p:attrNameLst>
                                      </p:cBhvr>
                                      <p:to>
                                        <p:strVal val="visible"/>
                                      </p:to>
                                    </p:set>
                                    <p:animEffect transition="in" filter="circle(in)">
                                      <p:cBhvr>
                                        <p:cTn id="25" dur="2000"/>
                                        <p:tgtEl>
                                          <p:spTgt spid="20499"/>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xit" presetSubtype="0" fill="hold" grpId="1" nodeType="clickEffect">
                                  <p:stCondLst>
                                    <p:cond delay="0"/>
                                  </p:stCondLst>
                                  <p:childTnLst>
                                    <p:animEffect transition="out" filter="fade">
                                      <p:cBhvr>
                                        <p:cTn id="29" dur="1000"/>
                                        <p:tgtEl>
                                          <p:spTgt spid="20499"/>
                                        </p:tgtEl>
                                      </p:cBhvr>
                                    </p:animEffect>
                                    <p:anim calcmode="lin" valueType="num">
                                      <p:cBhvr>
                                        <p:cTn id="30" dur="1000"/>
                                        <p:tgtEl>
                                          <p:spTgt spid="20499"/>
                                        </p:tgtEl>
                                        <p:attrNameLst>
                                          <p:attrName>ppt_x</p:attrName>
                                        </p:attrNameLst>
                                      </p:cBhvr>
                                      <p:tavLst>
                                        <p:tav tm="0">
                                          <p:val>
                                            <p:strVal val="ppt_x"/>
                                          </p:val>
                                        </p:tav>
                                        <p:tav tm="100000">
                                          <p:val>
                                            <p:strVal val="ppt_x"/>
                                          </p:val>
                                        </p:tav>
                                      </p:tavLst>
                                    </p:anim>
                                    <p:anim calcmode="lin" valueType="num">
                                      <p:cBhvr>
                                        <p:cTn id="31" dur="1000"/>
                                        <p:tgtEl>
                                          <p:spTgt spid="20499"/>
                                        </p:tgtEl>
                                        <p:attrNameLst>
                                          <p:attrName>ppt_y</p:attrName>
                                        </p:attrNameLst>
                                      </p:cBhvr>
                                      <p:tavLst>
                                        <p:tav tm="0">
                                          <p:val>
                                            <p:strVal val="ppt_y"/>
                                          </p:val>
                                        </p:tav>
                                        <p:tav tm="100000">
                                          <p:val>
                                            <p:strVal val="ppt_y+.1"/>
                                          </p:val>
                                        </p:tav>
                                      </p:tavLst>
                                    </p:anim>
                                    <p:set>
                                      <p:cBhvr>
                                        <p:cTn id="32" dur="1" fill="hold">
                                          <p:stCondLst>
                                            <p:cond delay="999"/>
                                          </p:stCondLst>
                                        </p:cTn>
                                        <p:tgtEl>
                                          <p:spTgt spid="20499"/>
                                        </p:tgtEl>
                                        <p:attrNameLst>
                                          <p:attrName>style.visibility</p:attrName>
                                        </p:attrNameLst>
                                      </p:cBhvr>
                                      <p:to>
                                        <p:strVal val="hidden"/>
                                      </p:to>
                                    </p:set>
                                  </p:childTnLst>
                                </p:cTn>
                              </p:par>
                              <p:par>
                                <p:cTn id="33" presetID="6" presetClass="entr" presetSubtype="16" fill="hold" grpId="0" nodeType="withEffect">
                                  <p:stCondLst>
                                    <p:cond delay="0"/>
                                  </p:stCondLst>
                                  <p:childTnLst>
                                    <p:set>
                                      <p:cBhvr>
                                        <p:cTn id="34" dur="1" fill="hold">
                                          <p:stCondLst>
                                            <p:cond delay="0"/>
                                          </p:stCondLst>
                                        </p:cTn>
                                        <p:tgtEl>
                                          <p:spTgt spid="20500"/>
                                        </p:tgtEl>
                                        <p:attrNameLst>
                                          <p:attrName>style.visibility</p:attrName>
                                        </p:attrNameLst>
                                      </p:cBhvr>
                                      <p:to>
                                        <p:strVal val="visible"/>
                                      </p:to>
                                    </p:set>
                                    <p:animEffect transition="in" filter="circle(in)">
                                      <p:cBhvr>
                                        <p:cTn id="35" dur="2000"/>
                                        <p:tgtEl>
                                          <p:spTgt spid="20500"/>
                                        </p:tgtEl>
                                      </p:cBhvr>
                                    </p:animEffect>
                                  </p:childTnLst>
                                </p:cTn>
                              </p:par>
                              <p:par>
                                <p:cTn id="36" presetID="42" presetClass="exit" presetSubtype="0" fill="hold" grpId="1" nodeType="withEffect">
                                  <p:stCondLst>
                                    <p:cond delay="0"/>
                                  </p:stCondLst>
                                  <p:childTnLst>
                                    <p:animEffect transition="out" filter="fade">
                                      <p:cBhvr>
                                        <p:cTn id="37" dur="1000"/>
                                        <p:tgtEl>
                                          <p:spTgt spid="20497"/>
                                        </p:tgtEl>
                                      </p:cBhvr>
                                    </p:animEffect>
                                    <p:anim calcmode="lin" valueType="num">
                                      <p:cBhvr>
                                        <p:cTn id="38" dur="1000"/>
                                        <p:tgtEl>
                                          <p:spTgt spid="20497"/>
                                        </p:tgtEl>
                                        <p:attrNameLst>
                                          <p:attrName>ppt_x</p:attrName>
                                        </p:attrNameLst>
                                      </p:cBhvr>
                                      <p:tavLst>
                                        <p:tav tm="0">
                                          <p:val>
                                            <p:strVal val="ppt_x"/>
                                          </p:val>
                                        </p:tav>
                                        <p:tav tm="100000">
                                          <p:val>
                                            <p:strVal val="ppt_x"/>
                                          </p:val>
                                        </p:tav>
                                      </p:tavLst>
                                    </p:anim>
                                    <p:anim calcmode="lin" valueType="num">
                                      <p:cBhvr>
                                        <p:cTn id="39" dur="1000"/>
                                        <p:tgtEl>
                                          <p:spTgt spid="20497"/>
                                        </p:tgtEl>
                                        <p:attrNameLst>
                                          <p:attrName>ppt_y</p:attrName>
                                        </p:attrNameLst>
                                      </p:cBhvr>
                                      <p:tavLst>
                                        <p:tav tm="0">
                                          <p:val>
                                            <p:strVal val="ppt_y"/>
                                          </p:val>
                                        </p:tav>
                                        <p:tav tm="100000">
                                          <p:val>
                                            <p:strVal val="ppt_y+.1"/>
                                          </p:val>
                                        </p:tav>
                                      </p:tavLst>
                                    </p:anim>
                                    <p:set>
                                      <p:cBhvr>
                                        <p:cTn id="40" dur="1" fill="hold">
                                          <p:stCondLst>
                                            <p:cond delay="999"/>
                                          </p:stCondLst>
                                        </p:cTn>
                                        <p:tgtEl>
                                          <p:spTgt spid="2049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7" grpId="0"/>
      <p:bldP spid="20497" grpId="1"/>
      <p:bldP spid="20498" grpId="0"/>
      <p:bldP spid="20498" grpId="1"/>
      <p:bldP spid="20499" grpId="0"/>
      <p:bldP spid="20499" grpId="1"/>
      <p:bldP spid="2050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3" action="ppaction://hlinksldjump" highlightClick="1"/>
          </p:cNvPr>
          <p:cNvSpPr/>
          <p:nvPr/>
        </p:nvSpPr>
        <p:spPr>
          <a:xfrm>
            <a:off x="7924800" y="6400800"/>
            <a:ext cx="609600" cy="22860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7" name="Rectangle 13"/>
          <p:cNvSpPr>
            <a:spLocks noChangeArrowheads="1"/>
          </p:cNvSpPr>
          <p:nvPr/>
        </p:nvSpPr>
        <p:spPr bwMode="auto">
          <a:xfrm>
            <a:off x="228600" y="149225"/>
            <a:ext cx="86106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2800" b="1">
                <a:solidFill>
                  <a:srgbClr val="FF0000"/>
                </a:solidFill>
                <a:latin typeface="Times New Roman" pitchFamily="18" charset="0"/>
                <a:cs typeface="Times New Roman" pitchFamily="18" charset="0"/>
              </a:rPr>
              <a:t>Đoạn 2:</a:t>
            </a:r>
          </a:p>
          <a:p>
            <a:pPr algn="just"/>
            <a:r>
              <a:rPr lang="en-US" sz="2800" b="1">
                <a:solidFill>
                  <a:srgbClr val="0000CC"/>
                </a:solidFill>
                <a:latin typeface="Times New Roman" pitchFamily="18" charset="0"/>
                <a:cs typeface="Times New Roman" pitchFamily="18" charset="0"/>
              </a:rPr>
              <a:t>Nhìn từ xa, cây chuối như một cái ô xanh mát rượi. Thân cây cao hơn đầu người, mọc thẳng, không có cành, chung quanh là mấy cây con đứng sát lại thành bụi (….)</a:t>
            </a:r>
          </a:p>
        </p:txBody>
      </p:sp>
      <p:sp>
        <p:nvSpPr>
          <p:cNvPr id="21518" name="Rectangle 14"/>
          <p:cNvSpPr>
            <a:spLocks noChangeArrowheads="1"/>
          </p:cNvSpPr>
          <p:nvPr/>
        </p:nvSpPr>
        <p:spPr bwMode="auto">
          <a:xfrm>
            <a:off x="142009" y="2300287"/>
            <a:ext cx="88392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600" b="1">
                <a:solidFill>
                  <a:srgbClr val="FF0000"/>
                </a:solidFill>
              </a:rPr>
              <a:t>Đoạn 2 là phần nào của dàn ý? Đoạn này đã có phần nào và cần bổ sung phần nào?</a:t>
            </a:r>
          </a:p>
        </p:txBody>
      </p:sp>
      <p:sp>
        <p:nvSpPr>
          <p:cNvPr id="21519" name="Text Box 15"/>
          <p:cNvSpPr txBox="1">
            <a:spLocks noChangeArrowheads="1"/>
          </p:cNvSpPr>
          <p:nvPr/>
        </p:nvSpPr>
        <p:spPr bwMode="auto">
          <a:xfrm>
            <a:off x="176645" y="2745218"/>
            <a:ext cx="864523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b="1">
                <a:solidFill>
                  <a:srgbClr val="FF0000"/>
                </a:solidFill>
                <a:latin typeface="Times New Roman" pitchFamily="18" charset="0"/>
                <a:cs typeface="Times New Roman" pitchFamily="18" charset="0"/>
              </a:rPr>
              <a:t>Đoạn này thuộc phần thân bài. Đoạn này đã có câu mở đoạn. Ta cần bổ sung câu phát triển đoạn và kết đoạn</a:t>
            </a:r>
          </a:p>
        </p:txBody>
      </p:sp>
      <p:sp>
        <p:nvSpPr>
          <p:cNvPr id="21520" name="Rectangle 16"/>
          <p:cNvSpPr>
            <a:spLocks noChangeArrowheads="1"/>
          </p:cNvSpPr>
          <p:nvPr/>
        </p:nvSpPr>
        <p:spPr bwMode="auto">
          <a:xfrm>
            <a:off x="370609" y="1272609"/>
            <a:ext cx="8610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sz="3600" b="1" dirty="0" err="1">
                <a:solidFill>
                  <a:srgbClr val="0000CC"/>
                </a:solidFill>
                <a:latin typeface="Times New Roman" pitchFamily="18" charset="0"/>
                <a:cs typeface="Times New Roman" pitchFamily="18" charset="0"/>
              </a:rPr>
              <a:t>Nhìn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từ</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xa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cây</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chuối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như</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một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cái</a:t>
            </a:r>
            <a:r>
              <a:rPr lang="en-US" sz="3600" b="1" dirty="0">
                <a:solidFill>
                  <a:srgbClr val="0000CC"/>
                </a:solidFill>
                <a:latin typeface="Times New Roman" pitchFamily="18" charset="0"/>
                <a:cs typeface="Times New Roman" pitchFamily="18" charset="0"/>
              </a:rPr>
              <a:t> ô </a:t>
            </a:r>
            <a:r>
              <a:rPr lang="en-US" sz="3600" b="1" dirty="0" err="1">
                <a:solidFill>
                  <a:srgbClr val="0000CC"/>
                </a:solidFill>
                <a:latin typeface="Times New Roman" pitchFamily="18" charset="0"/>
                <a:cs typeface="Times New Roman" pitchFamily="18" charset="0"/>
              </a:rPr>
              <a:t>xanh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mát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rượi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Thân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cây</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cao</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hơn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đầu</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người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mọc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thẳng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không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có</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cành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chung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quanh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là</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mấy</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cây</a:t>
            </a:r>
            <a:r>
              <a:rPr lang="en-US" sz="3600" b="1" dirty="0">
                <a:solidFill>
                  <a:srgbClr val="0000CC"/>
                </a:solidFill>
                <a:latin typeface="Times New Roman" pitchFamily="18" charset="0"/>
                <a:cs typeface="Times New Roman" pitchFamily="18" charset="0"/>
              </a:rPr>
              <a:t> con </a:t>
            </a:r>
            <a:r>
              <a:rPr lang="en-US" sz="3600" b="1" dirty="0" err="1">
                <a:solidFill>
                  <a:srgbClr val="0000CC"/>
                </a:solidFill>
                <a:latin typeface="Times New Roman" pitchFamily="18" charset="0"/>
                <a:cs typeface="Times New Roman" pitchFamily="18" charset="0"/>
              </a:rPr>
              <a:t>đứng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sát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lại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thành</a:t>
            </a:r>
            <a:r>
              <a:rPr lang="en-US" sz="3600" b="1" dirty="0">
                <a:solidFill>
                  <a:srgbClr val="0000CC"/>
                </a:solidFill>
                <a:latin typeface="Times New Roman" pitchFamily="18" charset="0"/>
                <a:cs typeface="Times New Roman" pitchFamily="18" charset="0"/>
              </a:rPr>
              <a:t> </a:t>
            </a:r>
            <a:r>
              <a:rPr lang="en-US" sz="3600" b="1" err="1">
                <a:solidFill>
                  <a:srgbClr val="0000CC"/>
                </a:solidFill>
                <a:latin typeface="Times New Roman" pitchFamily="18" charset="0"/>
                <a:cs typeface="Times New Roman" pitchFamily="18" charset="0"/>
              </a:rPr>
              <a:t>bụi</a:t>
            </a:r>
            <a:r>
              <a:rPr lang="en-US" sz="3600" b="1">
                <a:solidFill>
                  <a:srgbClr val="002060"/>
                </a:solidFill>
                <a:latin typeface="Times New Roman" pitchFamily="18" charset="0"/>
                <a:cs typeface="Times New Roman" pitchFamily="18" charset="0"/>
              </a:rPr>
              <a:t> </a:t>
            </a:r>
            <a:r>
              <a:rPr lang="en-US" sz="3600" b="1" smtClean="0">
                <a:solidFill>
                  <a:srgbClr val="FF0000"/>
                </a:solidFill>
                <a:latin typeface="Times New Roman" pitchFamily="18" charset="0"/>
                <a:cs typeface="Times New Roman" pitchFamily="18" charset="0"/>
              </a:rPr>
              <a:t>như </a:t>
            </a:r>
            <a:r>
              <a:rPr lang="en-US" sz="3600" b="1" dirty="0" err="1">
                <a:solidFill>
                  <a:srgbClr val="FF0000"/>
                </a:solidFill>
                <a:latin typeface="Times New Roman" pitchFamily="18" charset="0"/>
                <a:cs typeface="Times New Roman" pitchFamily="18" charset="0"/>
              </a:rPr>
              <a:t>người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mẹ</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đang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dắt</a:t>
            </a:r>
            <a:r>
              <a:rPr lang="en-US" sz="3600" b="1" dirty="0">
                <a:solidFill>
                  <a:srgbClr val="FF0000"/>
                </a:solidFill>
                <a:latin typeface="Times New Roman" pitchFamily="18" charset="0"/>
                <a:cs typeface="Times New Roman" pitchFamily="18" charset="0"/>
              </a:rPr>
              <a:t> con </a:t>
            </a:r>
            <a:r>
              <a:rPr lang="en-US" sz="3600" b="1" dirty="0" err="1">
                <a:solidFill>
                  <a:srgbClr val="FF0000"/>
                </a:solidFill>
                <a:latin typeface="Times New Roman" pitchFamily="18" charset="0"/>
                <a:cs typeface="Times New Roman" pitchFamily="18" charset="0"/>
              </a:rPr>
              <a:t>đi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dạo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mát</a:t>
            </a:r>
            <a:r>
              <a:rPr lang="en-US" sz="3600" b="1" dirty="0">
                <a:solidFill>
                  <a:srgbClr val="FF0000"/>
                </a:solidFill>
                <a:latin typeface="Times New Roman" pitchFamily="18" charset="0"/>
                <a:cs typeface="Times New Roman" pitchFamily="18" charset="0"/>
              </a:rPr>
              <a:t>.</a:t>
            </a:r>
            <a:r>
              <a:rPr lang="en-US" sz="3600" b="1" dirty="0">
                <a:solidFill>
                  <a:srgbClr val="00206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gần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mới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rõ</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chiếc</a:t>
            </a:r>
            <a:r>
              <a:rPr lang="en-US" sz="3600" b="1" dirty="0">
                <a:solidFill>
                  <a:srgbClr val="FF0000"/>
                </a:solidFill>
                <a:latin typeface="Times New Roman" pitchFamily="18" charset="0"/>
                <a:cs typeface="Times New Roman" pitchFamily="18" charset="0"/>
              </a:rPr>
              <a:t> ô </a:t>
            </a:r>
            <a:r>
              <a:rPr lang="en-US" sz="3600" b="1" dirty="0" err="1">
                <a:solidFill>
                  <a:srgbClr val="FF0000"/>
                </a:solidFill>
                <a:latin typeface="Times New Roman" pitchFamily="18" charset="0"/>
                <a:cs typeface="Times New Roman" pitchFamily="18" charset="0"/>
              </a:rPr>
              <a:t>xanh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còn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lặn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sắc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màu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không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còn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tươi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tốt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Vỏ</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đã</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khô</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sờ</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thấy</a:t>
            </a:r>
            <a:r>
              <a:rPr lang="en-US" sz="3600" b="1" dirty="0">
                <a:solidFill>
                  <a:srgbClr val="FF0000"/>
                </a:solidFill>
                <a:latin typeface="Times New Roman" pitchFamily="18" charset="0"/>
                <a:cs typeface="Times New Roman" pitchFamily="18" charset="0"/>
              </a:rPr>
              <a:t> ram </a:t>
            </a:r>
            <a:r>
              <a:rPr lang="en-US" sz="3600" b="1" err="1">
                <a:solidFill>
                  <a:srgbClr val="FF0000"/>
                </a:solidFill>
                <a:latin typeface="Times New Roman" pitchFamily="18" charset="0"/>
                <a:cs typeface="Times New Roman" pitchFamily="18" charset="0"/>
              </a:rPr>
              <a:t>ráp</a:t>
            </a:r>
            <a:r>
              <a:rPr lang="en-US" sz="3600" b="1"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1517"/>
                                        </p:tgtEl>
                                        <p:attrNameLst>
                                          <p:attrName>style.visibility</p:attrName>
                                        </p:attrNameLst>
                                      </p:cBhvr>
                                      <p:to>
                                        <p:strVal val="visible"/>
                                      </p:to>
                                    </p:set>
                                    <p:animEffect transition="in" filter="checkerboard(across)">
                                      <p:cBhvr>
                                        <p:cTn id="7" dur="500"/>
                                        <p:tgtEl>
                                          <p:spTgt spid="215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1518"/>
                                        </p:tgtEl>
                                        <p:attrNameLst>
                                          <p:attrName>style.visibility</p:attrName>
                                        </p:attrNameLst>
                                      </p:cBhvr>
                                      <p:to>
                                        <p:strVal val="visible"/>
                                      </p:to>
                                    </p:set>
                                    <p:animEffect transition="in" filter="circle(in)">
                                      <p:cBhvr>
                                        <p:cTn id="12" dur="2000"/>
                                        <p:tgtEl>
                                          <p:spTgt spid="2151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1519"/>
                                        </p:tgtEl>
                                        <p:attrNameLst>
                                          <p:attrName>style.visibility</p:attrName>
                                        </p:attrNameLst>
                                      </p:cBhvr>
                                      <p:to>
                                        <p:strVal val="visible"/>
                                      </p:to>
                                    </p:set>
                                    <p:animEffect transition="in" filter="circle(in)">
                                      <p:cBhvr>
                                        <p:cTn id="17" dur="2000"/>
                                        <p:tgtEl>
                                          <p:spTgt spid="21519"/>
                                        </p:tgtEl>
                                      </p:cBhvr>
                                    </p:animEffect>
                                  </p:childTnLst>
                                </p:cTn>
                              </p:par>
                              <p:par>
                                <p:cTn id="18" presetID="42" presetClass="exit" presetSubtype="0" fill="hold" grpId="1" nodeType="withEffect">
                                  <p:stCondLst>
                                    <p:cond delay="0"/>
                                  </p:stCondLst>
                                  <p:childTnLst>
                                    <p:animEffect transition="out" filter="fade">
                                      <p:cBhvr>
                                        <p:cTn id="19" dur="1000"/>
                                        <p:tgtEl>
                                          <p:spTgt spid="21518"/>
                                        </p:tgtEl>
                                      </p:cBhvr>
                                    </p:animEffect>
                                    <p:anim calcmode="lin" valueType="num">
                                      <p:cBhvr>
                                        <p:cTn id="20" dur="1000"/>
                                        <p:tgtEl>
                                          <p:spTgt spid="21518"/>
                                        </p:tgtEl>
                                        <p:attrNameLst>
                                          <p:attrName>ppt_x</p:attrName>
                                        </p:attrNameLst>
                                      </p:cBhvr>
                                      <p:tavLst>
                                        <p:tav tm="0">
                                          <p:val>
                                            <p:strVal val="ppt_x"/>
                                          </p:val>
                                        </p:tav>
                                        <p:tav tm="100000">
                                          <p:val>
                                            <p:strVal val="ppt_x"/>
                                          </p:val>
                                        </p:tav>
                                      </p:tavLst>
                                    </p:anim>
                                    <p:anim calcmode="lin" valueType="num">
                                      <p:cBhvr>
                                        <p:cTn id="21" dur="1000"/>
                                        <p:tgtEl>
                                          <p:spTgt spid="21518"/>
                                        </p:tgtEl>
                                        <p:attrNameLst>
                                          <p:attrName>ppt_y</p:attrName>
                                        </p:attrNameLst>
                                      </p:cBhvr>
                                      <p:tavLst>
                                        <p:tav tm="0">
                                          <p:val>
                                            <p:strVal val="ppt_y"/>
                                          </p:val>
                                        </p:tav>
                                        <p:tav tm="100000">
                                          <p:val>
                                            <p:strVal val="ppt_y+.1"/>
                                          </p:val>
                                        </p:tav>
                                      </p:tavLst>
                                    </p:anim>
                                    <p:set>
                                      <p:cBhvr>
                                        <p:cTn id="22" dur="1" fill="hold">
                                          <p:stCondLst>
                                            <p:cond delay="999"/>
                                          </p:stCondLst>
                                        </p:cTn>
                                        <p:tgtEl>
                                          <p:spTgt spid="2151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1520"/>
                                        </p:tgtEl>
                                        <p:attrNameLst>
                                          <p:attrName>style.visibility</p:attrName>
                                        </p:attrNameLst>
                                      </p:cBhvr>
                                      <p:to>
                                        <p:strVal val="visible"/>
                                      </p:to>
                                    </p:set>
                                    <p:animEffect transition="in" filter="circle(in)">
                                      <p:cBhvr>
                                        <p:cTn id="27" dur="2000"/>
                                        <p:tgtEl>
                                          <p:spTgt spid="21520"/>
                                        </p:tgtEl>
                                      </p:cBhvr>
                                    </p:animEffect>
                                  </p:childTnLst>
                                </p:cTn>
                              </p:par>
                              <p:par>
                                <p:cTn id="28" presetID="42" presetClass="exit" presetSubtype="0" fill="hold" grpId="1" nodeType="withEffect">
                                  <p:stCondLst>
                                    <p:cond delay="0"/>
                                  </p:stCondLst>
                                  <p:childTnLst>
                                    <p:animEffect transition="out" filter="fade">
                                      <p:cBhvr>
                                        <p:cTn id="29" dur="1000"/>
                                        <p:tgtEl>
                                          <p:spTgt spid="21517"/>
                                        </p:tgtEl>
                                      </p:cBhvr>
                                    </p:animEffect>
                                    <p:anim calcmode="lin" valueType="num">
                                      <p:cBhvr>
                                        <p:cTn id="30" dur="1000"/>
                                        <p:tgtEl>
                                          <p:spTgt spid="21517"/>
                                        </p:tgtEl>
                                        <p:attrNameLst>
                                          <p:attrName>ppt_x</p:attrName>
                                        </p:attrNameLst>
                                      </p:cBhvr>
                                      <p:tavLst>
                                        <p:tav tm="0">
                                          <p:val>
                                            <p:strVal val="ppt_x"/>
                                          </p:val>
                                        </p:tav>
                                        <p:tav tm="100000">
                                          <p:val>
                                            <p:strVal val="ppt_x"/>
                                          </p:val>
                                        </p:tav>
                                      </p:tavLst>
                                    </p:anim>
                                    <p:anim calcmode="lin" valueType="num">
                                      <p:cBhvr>
                                        <p:cTn id="31" dur="1000"/>
                                        <p:tgtEl>
                                          <p:spTgt spid="21517"/>
                                        </p:tgtEl>
                                        <p:attrNameLst>
                                          <p:attrName>ppt_y</p:attrName>
                                        </p:attrNameLst>
                                      </p:cBhvr>
                                      <p:tavLst>
                                        <p:tav tm="0">
                                          <p:val>
                                            <p:strVal val="ppt_y"/>
                                          </p:val>
                                        </p:tav>
                                        <p:tav tm="100000">
                                          <p:val>
                                            <p:strVal val="ppt_y+.1"/>
                                          </p:val>
                                        </p:tav>
                                      </p:tavLst>
                                    </p:anim>
                                    <p:set>
                                      <p:cBhvr>
                                        <p:cTn id="32" dur="1" fill="hold">
                                          <p:stCondLst>
                                            <p:cond delay="999"/>
                                          </p:stCondLst>
                                        </p:cTn>
                                        <p:tgtEl>
                                          <p:spTgt spid="21517"/>
                                        </p:tgtEl>
                                        <p:attrNameLst>
                                          <p:attrName>style.visibility</p:attrName>
                                        </p:attrNameLst>
                                      </p:cBhvr>
                                      <p:to>
                                        <p:strVal val="hidden"/>
                                      </p:to>
                                    </p:set>
                                  </p:childTnLst>
                                </p:cTn>
                              </p:par>
                              <p:par>
                                <p:cTn id="33" presetID="42" presetClass="exit" presetSubtype="0" fill="hold" grpId="1" nodeType="withEffect">
                                  <p:stCondLst>
                                    <p:cond delay="0"/>
                                  </p:stCondLst>
                                  <p:childTnLst>
                                    <p:animEffect transition="out" filter="fade">
                                      <p:cBhvr>
                                        <p:cTn id="34" dur="1000"/>
                                        <p:tgtEl>
                                          <p:spTgt spid="21519"/>
                                        </p:tgtEl>
                                      </p:cBhvr>
                                    </p:animEffect>
                                    <p:anim calcmode="lin" valueType="num">
                                      <p:cBhvr>
                                        <p:cTn id="35" dur="1000"/>
                                        <p:tgtEl>
                                          <p:spTgt spid="21519"/>
                                        </p:tgtEl>
                                        <p:attrNameLst>
                                          <p:attrName>ppt_x</p:attrName>
                                        </p:attrNameLst>
                                      </p:cBhvr>
                                      <p:tavLst>
                                        <p:tav tm="0">
                                          <p:val>
                                            <p:strVal val="ppt_x"/>
                                          </p:val>
                                        </p:tav>
                                        <p:tav tm="100000">
                                          <p:val>
                                            <p:strVal val="ppt_x"/>
                                          </p:val>
                                        </p:tav>
                                      </p:tavLst>
                                    </p:anim>
                                    <p:anim calcmode="lin" valueType="num">
                                      <p:cBhvr>
                                        <p:cTn id="36" dur="1000"/>
                                        <p:tgtEl>
                                          <p:spTgt spid="21519"/>
                                        </p:tgtEl>
                                        <p:attrNameLst>
                                          <p:attrName>ppt_y</p:attrName>
                                        </p:attrNameLst>
                                      </p:cBhvr>
                                      <p:tavLst>
                                        <p:tav tm="0">
                                          <p:val>
                                            <p:strVal val="ppt_y"/>
                                          </p:val>
                                        </p:tav>
                                        <p:tav tm="100000">
                                          <p:val>
                                            <p:strVal val="ppt_y+.1"/>
                                          </p:val>
                                        </p:tav>
                                      </p:tavLst>
                                    </p:anim>
                                    <p:set>
                                      <p:cBhvr>
                                        <p:cTn id="37" dur="1" fill="hold">
                                          <p:stCondLst>
                                            <p:cond delay="999"/>
                                          </p:stCondLst>
                                        </p:cTn>
                                        <p:tgtEl>
                                          <p:spTgt spid="215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7" grpId="0"/>
      <p:bldP spid="21517" grpId="1"/>
      <p:bldP spid="21518" grpId="0"/>
      <p:bldP spid="21518" grpId="1"/>
      <p:bldP spid="21519" grpId="0"/>
      <p:bldP spid="21519" grpId="1"/>
      <p:bldP spid="215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3" action="ppaction://hlinksldjump" highlightClick="1"/>
          </p:cNvPr>
          <p:cNvSpPr/>
          <p:nvPr/>
        </p:nvSpPr>
        <p:spPr>
          <a:xfrm>
            <a:off x="7924800" y="6400800"/>
            <a:ext cx="609600" cy="22860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6">
            <a:extLst>
              <a:ext uri="{FF2B5EF4-FFF2-40B4-BE49-F238E27FC236}">
                <a16:creationId xmlns:a16="http://schemas.microsoft.com/office/drawing/2014/main" xmlns="" id="{1CFAC081-BCED-4E9A-AEB4-E266AF0D7A7E}"/>
              </a:ext>
            </a:extLst>
          </p:cNvPr>
          <p:cNvSpPr>
            <a:spLocks noChangeArrowheads="1"/>
          </p:cNvSpPr>
          <p:nvPr/>
        </p:nvSpPr>
        <p:spPr bwMode="auto">
          <a:xfrm>
            <a:off x="304800" y="762000"/>
            <a:ext cx="83820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b="1" smtClean="0">
                <a:solidFill>
                  <a:srgbClr val="0000CC"/>
                </a:solidFill>
                <a:latin typeface="Times New Roman" pitchFamily="18" charset="0"/>
                <a:cs typeface="Times New Roman" pitchFamily="18" charset="0"/>
              </a:rPr>
              <a:t>Đoạn 2:</a:t>
            </a:r>
          </a:p>
          <a:p>
            <a:pPr algn="just"/>
            <a:r>
              <a:rPr lang="en-US" sz="3200" b="1">
                <a:solidFill>
                  <a:srgbClr val="0000CC"/>
                </a:solidFill>
                <a:latin typeface="Times New Roman" pitchFamily="18" charset="0"/>
                <a:cs typeface="Times New Roman" pitchFamily="18" charset="0"/>
              </a:rPr>
              <a:t>	</a:t>
            </a:r>
            <a:r>
              <a:rPr lang="en-US" sz="3200" b="1" smtClean="0">
                <a:solidFill>
                  <a:srgbClr val="0000CC"/>
                </a:solidFill>
                <a:latin typeface="Times New Roman" pitchFamily="18" charset="0"/>
                <a:cs typeface="Times New Roman" pitchFamily="18" charset="0"/>
              </a:rPr>
              <a:t>Nhìn </a:t>
            </a:r>
            <a:r>
              <a:rPr lang="en-US" sz="3200" b="1">
                <a:solidFill>
                  <a:srgbClr val="0000CC"/>
                </a:solidFill>
                <a:latin typeface="Times New Roman" pitchFamily="18" charset="0"/>
                <a:cs typeface="Times New Roman" pitchFamily="18" charset="0"/>
              </a:rPr>
              <a:t>từ xa, cây chuối như một cái ô xanh mát rượi. Thân cây cao hơn đầu người, mọc thẳng, không có cành, chung quanh là mấy cây con đứng sát lại </a:t>
            </a:r>
            <a:r>
              <a:rPr lang="en-US" sz="3200" b="1">
                <a:solidFill>
                  <a:srgbClr val="0000CC"/>
                </a:solidFill>
                <a:latin typeface="Times New Roman" pitchFamily="18" charset="0"/>
                <a:cs typeface="Times New Roman" pitchFamily="18" charset="0"/>
              </a:rPr>
              <a:t>thành </a:t>
            </a:r>
            <a:r>
              <a:rPr lang="en-US" sz="3200" b="1" smtClean="0">
                <a:solidFill>
                  <a:srgbClr val="0000CC"/>
                </a:solidFill>
                <a:latin typeface="Times New Roman" pitchFamily="18" charset="0"/>
                <a:cs typeface="Times New Roman" pitchFamily="18" charset="0"/>
              </a:rPr>
              <a:t>bụi</a:t>
            </a:r>
            <a:r>
              <a:rPr lang="en-US" sz="3200" smtClean="0">
                <a:solidFill>
                  <a:srgbClr val="0000CC"/>
                </a:solidFill>
                <a:latin typeface="Times New Roman" pitchFamily="18" charset="0"/>
                <a:cs typeface="Times New Roman" pitchFamily="18" charset="0"/>
              </a:rPr>
              <a:t>.</a:t>
            </a:r>
            <a:r>
              <a:rPr lang="vi-VN" sz="3200" smtClean="0">
                <a:solidFill>
                  <a:srgbClr val="0000CC"/>
                </a:solidFill>
                <a:latin typeface="Times New Roman" pitchFamily="18" charset="0"/>
                <a:cs typeface="Times New Roman" pitchFamily="18" charset="0"/>
              </a:rPr>
              <a:t> </a:t>
            </a:r>
            <a:r>
              <a:rPr lang="vi-VN" sz="3200" b="1" dirty="0">
                <a:solidFill>
                  <a:srgbClr val="FF0000"/>
                </a:solidFill>
                <a:latin typeface="Times New Roman" pitchFamily="18" charset="0"/>
                <a:cs typeface="Times New Roman" pitchFamily="18" charset="0"/>
              </a:rPr>
              <a:t>Những cây chuối con đứng sát bên chân mẹ . Có cây chưa ra lá, có cây loe hoe vài tàu lá nhỏ. Sờ vào thân chuối tay em có cảm giác mát rượi vì cái vỏ căng đầy nước và nhẵn bóng của nó.</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59678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ction Button: Beginning 1">
            <a:hlinkClick r:id="rId3" action="ppaction://hlinksldjump" highlightClick="1"/>
          </p:cNvPr>
          <p:cNvSpPr/>
          <p:nvPr/>
        </p:nvSpPr>
        <p:spPr>
          <a:xfrm>
            <a:off x="7924800" y="6400800"/>
            <a:ext cx="609600" cy="22860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6">
            <a:extLst>
              <a:ext uri="{FF2B5EF4-FFF2-40B4-BE49-F238E27FC236}">
                <a16:creationId xmlns:a16="http://schemas.microsoft.com/office/drawing/2014/main" xmlns="" id="{1CFAC081-BCED-4E9A-AEB4-E266AF0D7A7E}"/>
              </a:ext>
            </a:extLst>
          </p:cNvPr>
          <p:cNvSpPr>
            <a:spLocks noChangeArrowheads="1"/>
          </p:cNvSpPr>
          <p:nvPr/>
        </p:nvSpPr>
        <p:spPr bwMode="auto">
          <a:xfrm>
            <a:off x="533400" y="609600"/>
            <a:ext cx="8305800"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b="1" smtClean="0">
                <a:solidFill>
                  <a:srgbClr val="0000CC"/>
                </a:solidFill>
                <a:latin typeface="Times New Roman" pitchFamily="18" charset="0"/>
                <a:cs typeface="Times New Roman" pitchFamily="18" charset="0"/>
              </a:rPr>
              <a:t>Đoạn 2: </a:t>
            </a:r>
          </a:p>
          <a:p>
            <a:pPr algn="just"/>
            <a:r>
              <a:rPr lang="en-US" sz="3200" b="1">
                <a:solidFill>
                  <a:srgbClr val="0000CC"/>
                </a:solidFill>
                <a:latin typeface="Times New Roman" pitchFamily="18" charset="0"/>
                <a:cs typeface="Times New Roman" pitchFamily="18" charset="0"/>
              </a:rPr>
              <a:t>	</a:t>
            </a:r>
            <a:r>
              <a:rPr lang="en-US" sz="3200" b="1" smtClean="0">
                <a:solidFill>
                  <a:srgbClr val="0000CC"/>
                </a:solidFill>
                <a:latin typeface="Times New Roman" pitchFamily="18" charset="0"/>
                <a:cs typeface="Times New Roman" pitchFamily="18" charset="0"/>
              </a:rPr>
              <a:t>Nhìn </a:t>
            </a:r>
            <a:r>
              <a:rPr lang="en-US" sz="3200" b="1">
                <a:solidFill>
                  <a:srgbClr val="0000CC"/>
                </a:solidFill>
                <a:latin typeface="Times New Roman" pitchFamily="18" charset="0"/>
                <a:cs typeface="Times New Roman" pitchFamily="18" charset="0"/>
              </a:rPr>
              <a:t>từ xa, cây chuối như một cái ô xanh mát rượi. Thân cây cao hơn đầu người, mọc thẳng, không có cành, chung quanh là mấy cây con đứng sát lại </a:t>
            </a:r>
            <a:r>
              <a:rPr lang="en-US" sz="3200" b="1">
                <a:solidFill>
                  <a:srgbClr val="0000CC"/>
                </a:solidFill>
                <a:latin typeface="Times New Roman" pitchFamily="18" charset="0"/>
                <a:cs typeface="Times New Roman" pitchFamily="18" charset="0"/>
              </a:rPr>
              <a:t>thành </a:t>
            </a:r>
            <a:r>
              <a:rPr lang="en-US" sz="3200" b="1" smtClean="0">
                <a:solidFill>
                  <a:srgbClr val="0000CC"/>
                </a:solidFill>
                <a:latin typeface="Times New Roman" pitchFamily="18" charset="0"/>
                <a:cs typeface="Times New Roman" pitchFamily="18" charset="0"/>
              </a:rPr>
              <a:t>bụi</a:t>
            </a:r>
            <a:r>
              <a:rPr lang="en-US" sz="3200" smtClean="0">
                <a:solidFill>
                  <a:srgbClr val="0000CC"/>
                </a:solidFill>
              </a:rPr>
              <a:t> </a:t>
            </a:r>
            <a:r>
              <a:rPr lang="en-US" sz="3200" b="1">
                <a:solidFill>
                  <a:srgbClr val="FF0000"/>
                </a:solidFill>
                <a:latin typeface="Times New Roman" pitchFamily="18" charset="0"/>
                <a:cs typeface="Times New Roman" pitchFamily="18" charset="0"/>
              </a:rPr>
              <a:t>như người mẹ đang </a:t>
            </a:r>
            <a:r>
              <a:rPr lang="vi-VN" sz="3200" b="1">
                <a:solidFill>
                  <a:srgbClr val="FF0000"/>
                </a:solidFill>
                <a:latin typeface="Times New Roman" pitchFamily="18" charset="0"/>
                <a:cs typeface="Times New Roman" pitchFamily="18" charset="0"/>
              </a:rPr>
              <a:t>dang rộng vòng tay ôm lấy những đứa con bé bỏng. Sờ vào thân chuối, tay em không còn cảm giác mát rượi vì cái vỏ nhẵn bóng, căng đầy nước của nó đã hơi khô lại.</a:t>
            </a:r>
            <a:endParaRPr lang="en-US" sz="3200" b="1">
              <a:solidFill>
                <a:srgbClr val="FF0000"/>
              </a:solidFill>
              <a:latin typeface="Times New Roman" pitchFamily="18" charset="0"/>
              <a:cs typeface="Times New Roman" pitchFamily="18" charset="0"/>
            </a:endParaRPr>
          </a:p>
          <a:p>
            <a:pPr algn="just"/>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33584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Chi Oanh\chuo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lowchart: Alternate Process 3"/>
          <p:cNvSpPr/>
          <p:nvPr/>
        </p:nvSpPr>
        <p:spPr>
          <a:xfrm>
            <a:off x="3124200" y="5334000"/>
            <a:ext cx="2819400" cy="609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800" b="1">
                <a:solidFill>
                  <a:srgbClr val="0000CC"/>
                </a:solidFill>
                <a:latin typeface="Constantia" pitchFamily="18" charset="0"/>
              </a:rPr>
              <a:t>Bụi chuối tiêu</a:t>
            </a:r>
          </a:p>
        </p:txBody>
      </p:sp>
      <p:pic>
        <p:nvPicPr>
          <p:cNvPr id="22533" name="Picture 5" descr="Chuo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990600"/>
            <a:ext cx="4572000" cy="4191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ircle(in)">
                                      <p:cBhvr>
                                        <p:cTn id="7" dur="2000"/>
                                        <p:tgtEl>
                                          <p:spTgt spid="2050"/>
                                        </p:tgtEl>
                                      </p:cBhvr>
                                    </p:animEffect>
                                  </p:childTnLst>
                                </p:cTn>
                              </p:par>
                              <p:par>
                                <p:cTn id="8" presetID="6" presetClass="entr" presetSubtype="16" fill="hold" nodeType="withEffect">
                                  <p:stCondLst>
                                    <p:cond delay="0"/>
                                  </p:stCondLst>
                                  <p:childTnLst>
                                    <p:set>
                                      <p:cBhvr>
                                        <p:cTn id="9" dur="1" fill="hold">
                                          <p:stCondLst>
                                            <p:cond delay="0"/>
                                          </p:stCondLst>
                                        </p:cTn>
                                        <p:tgtEl>
                                          <p:spTgt spid="22533"/>
                                        </p:tgtEl>
                                        <p:attrNameLst>
                                          <p:attrName>style.visibility</p:attrName>
                                        </p:attrNameLst>
                                      </p:cBhvr>
                                      <p:to>
                                        <p:strVal val="visible"/>
                                      </p:to>
                                    </p:set>
                                    <p:animEffect transition="in" filter="circle(in)">
                                      <p:cBhvr>
                                        <p:cTn id="10" dur="2000"/>
                                        <p:tgtEl>
                                          <p:spTgt spid="22533"/>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69&quot;/&gt;&lt;/object&gt;&lt;object type=&quot;3&quot; unique_id=&quot;10005&quot;&gt;&lt;property id=&quot;20148&quot; value=&quot;5&quot;/&gt;&lt;property id=&quot;20300&quot; value=&quot;Slide 3&quot;/&gt;&lt;property id=&quot;20307&quot; value=&quot;258&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quot;/&gt;&lt;property id=&quot;20307&quot; value=&quot;261&quot;/&gt;&lt;/object&gt;&lt;object type=&quot;3&quot; unique_id=&quot;10009&quot;&gt;&lt;property id=&quot;20148&quot; value=&quot;5&quot;/&gt;&lt;property id=&quot;20300&quot; value=&quot;Slide 8&quot;/&gt;&lt;property id=&quot;20307&quot; value=&quot;262&quot;/&gt;&lt;/object&gt;&lt;object type=&quot;3&quot; unique_id=&quot;10010&quot;&gt;&lt;property id=&quot;20148&quot; value=&quot;5&quot;/&gt;&lt;property id=&quot;20300&quot; value=&quot;Slide 9&quot;/&gt;&lt;property id=&quot;20307&quot; value=&quot;263&quot;/&gt;&lt;/object&gt;&lt;object type=&quot;3&quot; unique_id=&quot;10011&quot;&gt;&lt;property id=&quot;20148&quot; value=&quot;5&quot;/&gt;&lt;property id=&quot;20300&quot; value=&quot;Slide 11&quot;/&gt;&lt;property id=&quot;20307&quot; value=&quot;264&quot;/&gt;&lt;/object&gt;&lt;object type=&quot;3&quot; unique_id=&quot;10012&quot;&gt;&lt;property id=&quot;20148&quot; value=&quot;5&quot;/&gt;&lt;property id=&quot;20300&quot; value=&quot;Slide 12&quot;/&gt;&lt;property id=&quot;20307&quot; value=&quot;265&quot;/&gt;&lt;/object&gt;&lt;object type=&quot;3&quot; unique_id=&quot;10013&quot;&gt;&lt;property id=&quot;20148&quot; value=&quot;5&quot;/&gt;&lt;property id=&quot;20300&quot; value=&quot;Slide 13&quot;/&gt;&lt;property id=&quot;20307&quot; value=&quot;266&quot;/&gt;&lt;/object&gt;&lt;object type=&quot;3&quot; unique_id=&quot;10014&quot;&gt;&lt;property id=&quot;20148&quot; value=&quot;5&quot;/&gt;&lt;property id=&quot;20300&quot; value=&quot;Slide 14&quot;/&gt;&lt;property id=&quot;20307&quot; value=&quot;267&quot;/&gt;&lt;/object&gt;&lt;object type=&quot;3&quot; unique_id=&quot;10015&quot;&gt;&lt;property id=&quot;20148&quot; value=&quot;5&quot;/&gt;&lt;property id=&quot;20300&quot; value=&quot;Slide 15&quot;/&gt;&lt;property id=&quot;20307&quot; value=&quot;268&quot;/&gt;&lt;/object&gt;&lt;object type=&quot;3&quot; unique_id=&quot;10016&quot;&gt;&lt;property id=&quot;20148&quot; value=&quot;5&quot;/&gt;&lt;property id=&quot;20300&quot; value=&quot;Slide 16&quot;/&gt;&lt;property id=&quot;20307&quot; value=&quot;271&quot;/&gt;&lt;/object&gt;&lt;object type=&quot;3&quot; unique_id=&quot;10065&quot;&gt;&lt;property id=&quot;20148&quot; value=&quot;5&quot;/&gt;&lt;property id=&quot;20300&quot; value=&quot;Slide 7&quot;/&gt;&lt;property id=&quot;20307&quot; value=&quot;272&quot;/&gt;&lt;/object&gt;&lt;object type=&quot;3&quot; unique_id=&quot;10066&quot;&gt;&lt;property id=&quot;20148&quot; value=&quot;5&quot;/&gt;&lt;property id=&quot;20300&quot; value=&quot;Slide 10&quot;/&gt;&lt;property id=&quot;20307&quot; value=&quot;273&quot;/&gt;&lt;/object&gt;&lt;/object&gt;&lt;object type=&quot;8&quot; unique_id=&quot;10032&quot;&gt;&lt;/object&gt;&lt;/object&gt;&lt;/database&gt;"/>
  <p:tag name="SECTOMILLISECCONVERTED" val="1"/>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1_Flow">
      <a:majorFont>
        <a:latin typeface=""/>
        <a:ea typeface=""/>
        <a:cs typeface=""/>
      </a:majorFont>
      <a:minorFont>
        <a:latin typeface=""/>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489</TotalTime>
  <Words>1044</Words>
  <Application>Microsoft Office PowerPoint</Application>
  <PresentationFormat>On-screen Show (4:3)</PresentationFormat>
  <Paragraphs>62</Paragraphs>
  <Slides>19</Slides>
  <Notes>18</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Default Design</vt:lpstr>
      <vt:lpstr>1_Flow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FPTShop</cp:lastModifiedBy>
  <cp:revision>40</cp:revision>
  <dcterms:created xsi:type="dcterms:W3CDTF">2011-02-16T15:19:59Z</dcterms:created>
  <dcterms:modified xsi:type="dcterms:W3CDTF">2020-04-26T11:04:15Z</dcterms:modified>
</cp:coreProperties>
</file>