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3" r:id="rId5"/>
    <p:sldId id="262" r:id="rId6"/>
    <p:sldId id="268" r:id="rId7"/>
    <p:sldId id="269" r:id="rId8"/>
    <p:sldId id="270" r:id="rId9"/>
    <p:sldId id="264" r:id="rId10"/>
    <p:sldId id="265" r:id="rId11"/>
    <p:sldId id="271" r:id="rId12"/>
    <p:sldId id="274" r:id="rId13"/>
    <p:sldId id="275" r:id="rId14"/>
    <p:sldId id="281" r:id="rId15"/>
    <p:sldId id="276" r:id="rId16"/>
    <p:sldId id="277"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66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4180840825"/>
      </p:ext>
    </p:extLst>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294434066"/>
      </p:ext>
    </p:extLst>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712148674"/>
      </p:ext>
    </p:extLst>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1240813005"/>
      </p:ext>
    </p:extLst>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3165931040"/>
      </p:ext>
    </p:extLst>
  </p:cSld>
  <p:clrMapOvr>
    <a:masterClrMapping/>
  </p:clrMapOvr>
  <p:transition spd="med">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328696440"/>
      </p:ext>
    </p:extLst>
  </p:cSld>
  <p:clrMapOvr>
    <a:masterClrMapping/>
  </p:clrMapOvr>
  <p:transition spd="med">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1495299540"/>
      </p:ext>
    </p:extLst>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2818265770"/>
      </p:ext>
    </p:extLst>
  </p:cSld>
  <p:clrMapOvr>
    <a:masterClrMapping/>
  </p:clrMapOvr>
  <p:transition spd="med">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103580036"/>
      </p:ext>
    </p:extLst>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2146420192"/>
      </p:ext>
    </p:extLst>
  </p:cSld>
  <p:clrMapOvr>
    <a:masterClrMapping/>
  </p:clrMapOvr>
  <p:transition spd="med">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DA135-F1A5-4AD2-9BF4-ECB36B54C881}" type="datetimeFigureOut">
              <a:rPr lang="en-US" smtClean="0"/>
              <a:pPr/>
              <a:t>12/02/2019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1262178154"/>
      </p:ext>
    </p:extLst>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DA135-F1A5-4AD2-9BF4-ECB36B54C881}" type="datetimeFigureOut">
              <a:rPr lang="en-US" smtClean="0"/>
              <a:pPr/>
              <a:t>12/02/2019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76A30-EE0F-411D-9536-E162FA46F615}" type="slidenum">
              <a:rPr lang="en-US" smtClean="0"/>
              <a:pPr/>
              <a:t>‹#›</a:t>
            </a:fld>
            <a:endParaRPr lang="en-US"/>
          </a:p>
        </p:txBody>
      </p:sp>
    </p:spTree>
    <p:extLst>
      <p:ext uri="{BB962C8B-B14F-4D97-AF65-F5344CB8AC3E}">
        <p14:creationId xmlns:p14="http://schemas.microsoft.com/office/powerpoint/2010/main" xmlns="" val="268306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blinds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2286000" y="0"/>
            <a:ext cx="4950330" cy="954107"/>
          </a:xfrm>
          <a:prstGeom prst="rect">
            <a:avLst/>
          </a:prstGeom>
          <a:noFill/>
        </p:spPr>
        <p:txBody>
          <a:bodyPr wrap="none" lIns="91440" tIns="45720" rIns="91440" bIns="45720">
            <a:spAutoFit/>
          </a:bodyPr>
          <a:lstStyle/>
          <a:p>
            <a:pPr algn="ct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Phòng</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GD-ĐT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quậ</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Long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Biên</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Trường</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Tiểu</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học</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Ái</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Mộ</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B</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8" name="Rectangle 7"/>
          <p:cNvSpPr/>
          <p:nvPr/>
        </p:nvSpPr>
        <p:spPr>
          <a:xfrm>
            <a:off x="2046500" y="2590800"/>
            <a:ext cx="5324599" cy="1323439"/>
          </a:xfrm>
          <a:prstGeom prst="rect">
            <a:avLst/>
          </a:prstGeom>
          <a:noFill/>
        </p:spPr>
        <p:txBody>
          <a:bodyPr wrap="none" lIns="91440" tIns="45720" rIns="91440" bIns="45720">
            <a:spAutoFit/>
          </a:bodyPr>
          <a:lstStyle/>
          <a:p>
            <a:pPr algn="ctr"/>
            <a:r>
              <a:rPr lang="en-US"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ahoma" pitchFamily="34" charset="0"/>
                <a:cs typeface="Times New Roman" pitchFamily="18" charset="0"/>
              </a:rPr>
              <a:t>CHÍNH TẢ</a:t>
            </a:r>
            <a:endParaRPr lang="en-US"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xmlns="" val="367407280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V="1">
            <a:off x="7071361" y="0"/>
            <a:ext cx="2072639" cy="1219201"/>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flipV="1">
            <a:off x="1" y="2"/>
            <a:ext cx="2072639" cy="1219201"/>
          </a:xfrm>
          <a:prstGeom prst="rect">
            <a:avLst/>
          </a:prstGeom>
        </p:spPr>
      </p:pic>
      <p:sp>
        <p:nvSpPr>
          <p:cNvPr id="19" name="Rectangle 18"/>
          <p:cNvSpPr/>
          <p:nvPr/>
        </p:nvSpPr>
        <p:spPr>
          <a:xfrm>
            <a:off x="1676400" y="6182380"/>
            <a:ext cx="581676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vi-VN" sz="2800" dirty="0" smtClean="0">
                <a:latin typeface="Times New Roman" pitchFamily="18" charset="0"/>
                <a:cs typeface="Times New Roman" pitchFamily="18" charset="0"/>
              </a:rPr>
              <a:t>Hai thiếu nữ và em bé, sơn dầu</a:t>
            </a:r>
            <a:r>
              <a:rPr lang="en-US" sz="2800" dirty="0" smtClean="0">
                <a:latin typeface="Times New Roman" pitchFamily="18" charset="0"/>
                <a:cs typeface="Times New Roman" pitchFamily="18" charset="0"/>
              </a:rPr>
              <a:t> (1944)</a:t>
            </a: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42598" y="1524000"/>
            <a:ext cx="3305802" cy="45826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60397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0-#ppt_w/2"/>
                                          </p:val>
                                        </p:tav>
                                        <p:tav tm="100000">
                                          <p:val>
                                            <p:strVal val="#ppt_x"/>
                                          </p:val>
                                        </p:tav>
                                      </p:tavLst>
                                    </p:anim>
                                    <p:anim calcmode="lin" valueType="num">
                                      <p:cBhvr additive="base">
                                        <p:cTn id="12"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V="1">
            <a:off x="7071360" y="-2"/>
            <a:ext cx="2072639" cy="1219201"/>
          </a:xfrm>
          <a:prstGeom prst="rect">
            <a:avLst/>
          </a:prstGeom>
        </p:spPr>
      </p:pic>
      <p:sp>
        <p:nvSpPr>
          <p:cNvPr id="2" name="Rectangle 1"/>
          <p:cNvSpPr/>
          <p:nvPr/>
        </p:nvSpPr>
        <p:spPr>
          <a:xfrm>
            <a:off x="228600" y="1524000"/>
            <a:ext cx="8610598" cy="5232202"/>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Tô Ngọc Vân là một nghệ sĩ tài hoa. Ông tốt nghiệp Trường Cao đẳng Mĩ thuật Đông Dương năm 1931 và sớm nổi danh từ trước Cách mạng tháng Tám với các bức tranh Ánh mặt trời, Thiếu nữ bên hoa huệ, Thiếu nữ bên hoa sen,... Nước nhà độc lập, ông hăng hái tham gia công tác cách mạng bằng tài năng hội họa của mình. Trong chiến dịch lịch sử Điện Biên Phủ, ông đi cùng bộ đội, dân công hỏa tuyến, vẽ nhiều tranh và kí họa về họ. Đáng tiếc, chỉ trước ngày chiến thắng gần một tháng, người nghệ sĩ tài năng đã ngã xuống khi chưa đầy 50 tuổi.</a:t>
            </a:r>
            <a:endParaRPr lang="en-US" sz="2800" dirty="0" smtClean="0">
              <a:latin typeface="Times New Roman" pitchFamily="18" charset="0"/>
              <a:cs typeface="Times New Roman" pitchFamily="18" charset="0"/>
            </a:endParaRPr>
          </a:p>
          <a:p>
            <a:pPr algn="just"/>
            <a:endParaRPr lang="vi-VN" sz="2800" dirty="0" smtClean="0">
              <a:latin typeface="Times New Roman" pitchFamily="18" charset="0"/>
              <a:cs typeface="Times New Roman" pitchFamily="18" charset="0"/>
            </a:endParaRPr>
          </a:p>
          <a:p>
            <a:pPr algn="r"/>
            <a:r>
              <a:rPr lang="vi-VN" sz="2600" b="1" i="1" dirty="0" smtClean="0">
                <a:latin typeface="Times New Roman" pitchFamily="18" charset="0"/>
                <a:cs typeface="Times New Roman" pitchFamily="18" charset="0"/>
              </a:rPr>
              <a:t>Theo </a:t>
            </a:r>
            <a:r>
              <a:rPr lang="vi-VN" sz="2600" b="1" dirty="0" smtClean="0">
                <a:latin typeface="Times New Roman" pitchFamily="18" charset="0"/>
                <a:cs typeface="Times New Roman" pitchFamily="18" charset="0"/>
              </a:rPr>
              <a:t>TỪ ĐIỂN CÁC NHÂN VẬT LỊCH SỬ VIỆT NAM</a:t>
            </a:r>
            <a:endParaRPr lang="vi-VN" sz="2600" b="1" dirty="0">
              <a:latin typeface="Times New Roman" pitchFamily="18" charset="0"/>
              <a:cs typeface="Times New Roman" pitchFamily="18" charset="0"/>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flipV="1">
            <a:off x="0" y="0"/>
            <a:ext cx="2072639" cy="1219201"/>
          </a:xfrm>
          <a:prstGeom prst="rect">
            <a:avLst/>
          </a:prstGeom>
        </p:spPr>
      </p:pic>
      <p:cxnSp>
        <p:nvCxnSpPr>
          <p:cNvPr id="6" name="Straight Connector 5"/>
          <p:cNvCxnSpPr/>
          <p:nvPr/>
        </p:nvCxnSpPr>
        <p:spPr>
          <a:xfrm>
            <a:off x="1219200" y="1981200"/>
            <a:ext cx="1981200"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a:off x="381000" y="2438400"/>
            <a:ext cx="5715000"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a:off x="2971800" y="2819400"/>
            <a:ext cx="3200400"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a:off x="381000" y="3276600"/>
            <a:ext cx="1828800"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2590800" y="3276600"/>
            <a:ext cx="3276600"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4" name="Straight Connector 23"/>
          <p:cNvCxnSpPr/>
          <p:nvPr/>
        </p:nvCxnSpPr>
        <p:spPr>
          <a:xfrm>
            <a:off x="6172200" y="3276600"/>
            <a:ext cx="2590800"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a:off x="304800" y="3657600"/>
            <a:ext cx="533400"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a:off x="2057400" y="4572000"/>
            <a:ext cx="2286000"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a:off x="1295400" y="3657600"/>
            <a:ext cx="76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33" name="TextBox 32"/>
          <p:cNvSpPr txBox="1"/>
          <p:nvPr/>
        </p:nvSpPr>
        <p:spPr>
          <a:xfrm>
            <a:off x="1524000" y="848380"/>
            <a:ext cx="6172200" cy="523220"/>
          </a:xfrm>
          <a:prstGeom prst="rect">
            <a:avLst/>
          </a:prstGeom>
          <a:no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Hoạ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sĩ</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Tô</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Vân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42885786"/>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V="1">
            <a:off x="7071360" y="-2"/>
            <a:ext cx="2072639" cy="1219201"/>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flipV="1">
            <a:off x="0" y="0"/>
            <a:ext cx="2072639" cy="1219201"/>
          </a:xfrm>
          <a:prstGeom prst="rect">
            <a:avLst/>
          </a:prstGeom>
        </p:spPr>
      </p:pic>
      <p:sp>
        <p:nvSpPr>
          <p:cNvPr id="2" name="Rectangle 1"/>
          <p:cNvSpPr/>
          <p:nvPr/>
        </p:nvSpPr>
        <p:spPr>
          <a:xfrm>
            <a:off x="152400" y="2322255"/>
            <a:ext cx="8763000" cy="3046988"/>
          </a:xfrm>
          <a:prstGeom prst="rect">
            <a:avLst/>
          </a:prstGeom>
        </p:spPr>
        <p:txBody>
          <a:bodyPr wrap="square">
            <a:spAutoFit/>
          </a:bodyPr>
          <a:lstStyle/>
          <a:p>
            <a:pPr algn="just">
              <a:lnSpc>
                <a:spcPct val="150000"/>
              </a:lnSpc>
            </a:pPr>
            <a:r>
              <a:rPr lang="vi-VN" sz="3200" dirty="0" smtClean="0">
                <a:latin typeface="Times New Roman" pitchFamily="18" charset="0"/>
                <a:cs typeface="Times New Roman" pitchFamily="18" charset="0"/>
              </a:rPr>
              <a:t>     Kể</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phải trung thành với</a:t>
            </a:r>
            <a:r>
              <a:rPr lang="en-US" sz="3200" dirty="0" smtClean="0">
                <a:latin typeface="Times New Roman" pitchFamily="18" charset="0"/>
                <a:cs typeface="Times New Roman" pitchFamily="18" charset="0"/>
              </a:rPr>
              <a:t>		    , </a:t>
            </a:r>
            <a:r>
              <a:rPr lang="vi-VN" sz="3200" dirty="0" smtClean="0">
                <a:latin typeface="Times New Roman" pitchFamily="18" charset="0"/>
                <a:cs typeface="Times New Roman" pitchFamily="18" charset="0"/>
              </a:rPr>
              <a:t>kể đúng các tình tiết của câu                , các nhân vật có trong </a:t>
            </a:r>
            <a:r>
              <a:rPr lang="en-US" sz="3200" dirty="0" smtClean="0">
                <a:latin typeface="Times New Roman" pitchFamily="18" charset="0"/>
                <a:cs typeface="Times New Roman" pitchFamily="18" charset="0"/>
              </a:rPr>
              <a:t>               . </a:t>
            </a:r>
            <a:r>
              <a:rPr lang="vi-VN" sz="3200" dirty="0" smtClean="0">
                <a:latin typeface="Times New Roman" pitchFamily="18" charset="0"/>
                <a:cs typeface="Times New Roman" pitchFamily="18" charset="0"/>
              </a:rPr>
              <a:t>Đừng biến giờ kể</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thành giờ đọc</a:t>
            </a:r>
            <a:r>
              <a:rPr lang="en-US" sz="3200" dirty="0" smtClean="0">
                <a:latin typeface="Times New Roman" pitchFamily="18" charset="0"/>
                <a:cs typeface="Times New Roman" pitchFamily="18" charset="0"/>
              </a:rPr>
              <a:t>                 .</a:t>
            </a:r>
            <a:endParaRPr lang="vi-VN" sz="3200" dirty="0">
              <a:latin typeface="Times New Roman" pitchFamily="18" charset="0"/>
              <a:cs typeface="Times New Roman" pitchFamily="18" charset="0"/>
            </a:endParaRPr>
          </a:p>
        </p:txBody>
      </p:sp>
      <p:sp>
        <p:nvSpPr>
          <p:cNvPr id="16" name="Rectangle 15"/>
          <p:cNvSpPr/>
          <p:nvPr/>
        </p:nvSpPr>
        <p:spPr>
          <a:xfrm>
            <a:off x="1295400" y="2514600"/>
            <a:ext cx="16002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sp>
        <p:nvSpPr>
          <p:cNvPr id="6" name="Rectangle 5"/>
          <p:cNvSpPr/>
          <p:nvPr/>
        </p:nvSpPr>
        <p:spPr>
          <a:xfrm>
            <a:off x="335315" y="1625025"/>
            <a:ext cx="7378943" cy="584775"/>
          </a:xfrm>
          <a:prstGeom prst="rect">
            <a:avLst/>
          </a:prstGeom>
        </p:spPr>
        <p:txBody>
          <a:bodyPr wrap="none">
            <a:spAutoFit/>
          </a:bodyPr>
          <a:lstStyle/>
          <a:p>
            <a:pPr algn="just"/>
            <a:r>
              <a:rPr lang="vi-VN" sz="3200" dirty="0" smtClean="0">
                <a:solidFill>
                  <a:schemeClr val="accent6">
                    <a:lumMod val="50000"/>
                  </a:schemeClr>
                </a:solidFill>
                <a:latin typeface="Times New Roman" pitchFamily="18" charset="0"/>
                <a:cs typeface="Times New Roman" pitchFamily="18" charset="0"/>
              </a:rPr>
              <a:t>2a</a:t>
            </a:r>
            <a:r>
              <a:rPr lang="en-US" sz="3200" dirty="0" smtClean="0">
                <a:solidFill>
                  <a:schemeClr val="accent6">
                    <a:lumMod val="50000"/>
                  </a:schemeClr>
                </a:solidFill>
                <a:latin typeface="Times New Roman" pitchFamily="18" charset="0"/>
                <a:cs typeface="Times New Roman" pitchFamily="18" charset="0"/>
              </a:rPr>
              <a:t>)</a:t>
            </a:r>
            <a:r>
              <a:rPr lang="vi-VN" sz="3200" dirty="0" smtClean="0">
                <a:solidFill>
                  <a:schemeClr val="accent6">
                    <a:lumMod val="50000"/>
                  </a:schemeClr>
                </a:solidFill>
                <a:latin typeface="Times New Roman" pitchFamily="18" charset="0"/>
                <a:cs typeface="Times New Roman" pitchFamily="18" charset="0"/>
              </a:rPr>
              <a:t> Điền </a:t>
            </a:r>
            <a:r>
              <a:rPr lang="vi-VN" sz="3200" b="1" i="1" dirty="0" smtClean="0">
                <a:solidFill>
                  <a:schemeClr val="accent6">
                    <a:lumMod val="50000"/>
                  </a:schemeClr>
                </a:solidFill>
                <a:latin typeface="Times New Roman" pitchFamily="18" charset="0"/>
                <a:cs typeface="Times New Roman" pitchFamily="18" charset="0"/>
              </a:rPr>
              <a:t>truyện</a:t>
            </a:r>
            <a:r>
              <a:rPr lang="vi-VN" sz="3200" dirty="0" smtClean="0">
                <a:solidFill>
                  <a:schemeClr val="accent6">
                    <a:lumMod val="50000"/>
                  </a:schemeClr>
                </a:solidFill>
                <a:latin typeface="Times New Roman" pitchFamily="18" charset="0"/>
                <a:cs typeface="Times New Roman" pitchFamily="18" charset="0"/>
              </a:rPr>
              <a:t> hay </a:t>
            </a:r>
            <a:r>
              <a:rPr lang="vi-VN" sz="3200" b="1" i="1" dirty="0" smtClean="0">
                <a:solidFill>
                  <a:schemeClr val="accent6">
                    <a:lumMod val="50000"/>
                  </a:schemeClr>
                </a:solidFill>
                <a:latin typeface="Times New Roman" pitchFamily="18" charset="0"/>
                <a:cs typeface="Times New Roman" pitchFamily="18" charset="0"/>
              </a:rPr>
              <a:t>chuyện</a:t>
            </a:r>
            <a:r>
              <a:rPr lang="vi-VN" sz="3200" dirty="0" smtClean="0">
                <a:solidFill>
                  <a:schemeClr val="accent6">
                    <a:lumMod val="50000"/>
                  </a:schemeClr>
                </a:solidFill>
                <a:latin typeface="Times New Roman" pitchFamily="18" charset="0"/>
                <a:cs typeface="Times New Roman" pitchFamily="18" charset="0"/>
              </a:rPr>
              <a:t> vào </a:t>
            </a:r>
            <a:r>
              <a:rPr lang="en-US" sz="3200" dirty="0" err="1" smtClean="0">
                <a:solidFill>
                  <a:schemeClr val="accent6">
                    <a:lumMod val="50000"/>
                  </a:schemeClr>
                </a:solidFill>
                <a:latin typeface="Times New Roman" pitchFamily="18" charset="0"/>
                <a:cs typeface="Times New Roman" pitchFamily="18" charset="0"/>
              </a:rPr>
              <a:t>chỗ</a:t>
            </a:r>
            <a:r>
              <a:rPr lang="vi-VN" sz="3200" dirty="0" smtClean="0">
                <a:solidFill>
                  <a:schemeClr val="accent6">
                    <a:lumMod val="50000"/>
                  </a:schemeClr>
                </a:solidFill>
                <a:latin typeface="Times New Roman" pitchFamily="18" charset="0"/>
                <a:cs typeface="Times New Roman" pitchFamily="18" charset="0"/>
              </a:rPr>
              <a:t> trống?</a:t>
            </a:r>
            <a:endParaRPr lang="en-US" sz="3200" dirty="0" smtClean="0">
              <a:solidFill>
                <a:schemeClr val="accent6">
                  <a:lumMod val="50000"/>
                </a:schemeClr>
              </a:solidFill>
              <a:latin typeface="Times New Roman" pitchFamily="18" charset="0"/>
              <a:cs typeface="Times New Roman" pitchFamily="18" charset="0"/>
            </a:endParaRPr>
          </a:p>
        </p:txBody>
      </p:sp>
      <p:sp>
        <p:nvSpPr>
          <p:cNvPr id="25" name="Rectangle 24"/>
          <p:cNvSpPr/>
          <p:nvPr/>
        </p:nvSpPr>
        <p:spPr>
          <a:xfrm>
            <a:off x="6324600" y="2514600"/>
            <a:ext cx="16002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sp>
        <p:nvSpPr>
          <p:cNvPr id="24" name="Rectangle 23"/>
          <p:cNvSpPr/>
          <p:nvPr/>
        </p:nvSpPr>
        <p:spPr>
          <a:xfrm>
            <a:off x="6324600" y="2514600"/>
            <a:ext cx="1600200"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latin typeface="Times New Roman" pitchFamily="18" charset="0"/>
                <a:cs typeface="Times New Roman" pitchFamily="18" charset="0"/>
              </a:rPr>
              <a:t>t</a:t>
            </a:r>
            <a:r>
              <a:rPr lang="en-US" sz="3200" dirty="0" err="1" smtClean="0">
                <a:latin typeface="Times New Roman" pitchFamily="18" charset="0"/>
                <a:cs typeface="Times New Roman" pitchFamily="18" charset="0"/>
              </a:rPr>
              <a:t>ruyện</a:t>
            </a:r>
            <a:endParaRPr lang="en-US" sz="3200" dirty="0">
              <a:latin typeface="Times New Roman" pitchFamily="18" charset="0"/>
              <a:cs typeface="Times New Roman" pitchFamily="18" charset="0"/>
            </a:endParaRPr>
          </a:p>
        </p:txBody>
      </p:sp>
      <p:sp>
        <p:nvSpPr>
          <p:cNvPr id="26" name="Rectangle 25"/>
          <p:cNvSpPr/>
          <p:nvPr/>
        </p:nvSpPr>
        <p:spPr>
          <a:xfrm>
            <a:off x="4495800" y="3276600"/>
            <a:ext cx="15240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sp>
        <p:nvSpPr>
          <p:cNvPr id="27" name="Rectangle 26"/>
          <p:cNvSpPr/>
          <p:nvPr/>
        </p:nvSpPr>
        <p:spPr>
          <a:xfrm>
            <a:off x="1143000" y="4038600"/>
            <a:ext cx="16002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sp>
        <p:nvSpPr>
          <p:cNvPr id="28" name="Rectangle 27"/>
          <p:cNvSpPr/>
          <p:nvPr/>
        </p:nvSpPr>
        <p:spPr>
          <a:xfrm>
            <a:off x="5943600" y="4038600"/>
            <a:ext cx="16002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sp>
        <p:nvSpPr>
          <p:cNvPr id="29" name="Rectangle 28"/>
          <p:cNvSpPr/>
          <p:nvPr/>
        </p:nvSpPr>
        <p:spPr>
          <a:xfrm>
            <a:off x="1600200" y="4724400"/>
            <a:ext cx="16002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atin typeface="Times New Roman" pitchFamily="18" charset="0"/>
              <a:cs typeface="Times New Roman" pitchFamily="18" charset="0"/>
            </a:endParaRPr>
          </a:p>
        </p:txBody>
      </p:sp>
      <p:sp>
        <p:nvSpPr>
          <p:cNvPr id="30" name="Rectangle 29"/>
          <p:cNvSpPr/>
          <p:nvPr/>
        </p:nvSpPr>
        <p:spPr>
          <a:xfrm>
            <a:off x="1295400" y="2514600"/>
            <a:ext cx="1600200"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chuyện</a:t>
            </a:r>
            <a:endParaRPr lang="en-US" sz="3200" dirty="0">
              <a:latin typeface="Times New Roman" pitchFamily="18" charset="0"/>
              <a:cs typeface="Times New Roman" pitchFamily="18" charset="0"/>
            </a:endParaRPr>
          </a:p>
        </p:txBody>
      </p:sp>
      <p:sp>
        <p:nvSpPr>
          <p:cNvPr id="31" name="Rectangle 30"/>
          <p:cNvSpPr/>
          <p:nvPr/>
        </p:nvSpPr>
        <p:spPr>
          <a:xfrm>
            <a:off x="4419600" y="3200400"/>
            <a:ext cx="1600200"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chuyện</a:t>
            </a:r>
            <a:endParaRPr lang="en-US" sz="3200" dirty="0">
              <a:latin typeface="Times New Roman" pitchFamily="18" charset="0"/>
              <a:cs typeface="Times New Roman" pitchFamily="18" charset="0"/>
            </a:endParaRPr>
          </a:p>
        </p:txBody>
      </p:sp>
      <p:sp>
        <p:nvSpPr>
          <p:cNvPr id="32" name="Rectangle 31"/>
          <p:cNvSpPr/>
          <p:nvPr/>
        </p:nvSpPr>
        <p:spPr>
          <a:xfrm>
            <a:off x="1143000" y="3962400"/>
            <a:ext cx="1600200"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latin typeface="Times New Roman" pitchFamily="18" charset="0"/>
                <a:cs typeface="Times New Roman" pitchFamily="18" charset="0"/>
              </a:rPr>
              <a:t>t</a:t>
            </a:r>
            <a:r>
              <a:rPr lang="en-US" sz="3200" dirty="0" err="1" smtClean="0">
                <a:latin typeface="Times New Roman" pitchFamily="18" charset="0"/>
                <a:cs typeface="Times New Roman" pitchFamily="18" charset="0"/>
              </a:rPr>
              <a:t>ruyện</a:t>
            </a:r>
            <a:endParaRPr lang="en-US" sz="3200" dirty="0">
              <a:latin typeface="Times New Roman" pitchFamily="18" charset="0"/>
              <a:cs typeface="Times New Roman" pitchFamily="18" charset="0"/>
            </a:endParaRPr>
          </a:p>
        </p:txBody>
      </p:sp>
      <p:sp>
        <p:nvSpPr>
          <p:cNvPr id="33" name="Rectangle 32"/>
          <p:cNvSpPr/>
          <p:nvPr/>
        </p:nvSpPr>
        <p:spPr>
          <a:xfrm>
            <a:off x="5943600" y="3962400"/>
            <a:ext cx="1600200"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chuyện</a:t>
            </a:r>
            <a:endParaRPr lang="en-US" sz="3200" dirty="0">
              <a:latin typeface="Times New Roman" pitchFamily="18" charset="0"/>
              <a:cs typeface="Times New Roman" pitchFamily="18" charset="0"/>
            </a:endParaRPr>
          </a:p>
        </p:txBody>
      </p:sp>
      <p:sp>
        <p:nvSpPr>
          <p:cNvPr id="34" name="Rectangle 33"/>
          <p:cNvSpPr/>
          <p:nvPr/>
        </p:nvSpPr>
        <p:spPr>
          <a:xfrm>
            <a:off x="1600200" y="4648200"/>
            <a:ext cx="1600200"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latin typeface="Times New Roman" pitchFamily="18" charset="0"/>
                <a:cs typeface="Times New Roman" pitchFamily="18" charset="0"/>
              </a:rPr>
              <a:t>t</a:t>
            </a:r>
            <a:r>
              <a:rPr lang="en-US" sz="3200" dirty="0" err="1" smtClean="0">
                <a:latin typeface="Times New Roman" pitchFamily="18" charset="0"/>
                <a:cs typeface="Times New Roman" pitchFamily="18" charset="0"/>
              </a:rPr>
              <a:t>ruyện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4773237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25" grpId="0" animBg="1"/>
      <p:bldP spid="24" grpId="0"/>
      <p:bldP spid="26" grpId="0" animBg="1"/>
      <p:bldP spid="27" grpId="0" animBg="1"/>
      <p:bldP spid="28" grpId="0" animBg="1"/>
      <p:bldP spid="29" grpId="0" animBg="1"/>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6560" y="2133600"/>
            <a:ext cx="69908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Trò</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chơi</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 “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Đoán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chữ</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96200" y="3724961"/>
            <a:ext cx="1447800" cy="313303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4060" y="4879238"/>
            <a:ext cx="1905000" cy="1905000"/>
          </a:xfrm>
          <a:prstGeom prst="rect">
            <a:avLst/>
          </a:prstGeom>
        </p:spPr>
      </p:pic>
    </p:spTree>
    <p:extLst>
      <p:ext uri="{BB962C8B-B14F-4D97-AF65-F5344CB8AC3E}">
        <p14:creationId xmlns:p14="http://schemas.microsoft.com/office/powerpoint/2010/main" xmlns="" val="2194641459"/>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53754" y="2463225"/>
            <a:ext cx="6899646" cy="584775"/>
          </a:xfrm>
          <a:prstGeom prst="rect">
            <a:avLst/>
          </a:prstGeom>
        </p:spPr>
        <p:txBody>
          <a:bodyPr wrap="none">
            <a:spAutoFit/>
          </a:bodyPr>
          <a:lstStyle/>
          <a:p>
            <a:pPr algn="just"/>
            <a:r>
              <a:rPr lang="en-US" sz="3200" b="1" dirty="0" smtClean="0">
                <a:solidFill>
                  <a:schemeClr val="accent6">
                    <a:lumMod val="50000"/>
                  </a:schemeClr>
                </a:solidFill>
                <a:latin typeface="Times New Roman" pitchFamily="18" charset="0"/>
                <a:cs typeface="Times New Roman" pitchFamily="18" charset="0"/>
              </a:rPr>
              <a:t>3.</a:t>
            </a:r>
            <a:r>
              <a:rPr lang="vi-VN"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Em</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đoán</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xem</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đây</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là</a:t>
            </a:r>
            <a:r>
              <a:rPr lang="en-US" sz="3200" b="1" dirty="0" smtClean="0">
                <a:solidFill>
                  <a:schemeClr val="accent6">
                    <a:lumMod val="50000"/>
                  </a:schemeClr>
                </a:solidFill>
                <a:latin typeface="Times New Roman" pitchFamily="18" charset="0"/>
                <a:cs typeface="Times New Roman" pitchFamily="18" charset="0"/>
              </a:rPr>
              <a:t> </a:t>
            </a:r>
            <a:r>
              <a:rPr lang="en-US" sz="3200" b="1" i="1" dirty="0" err="1" smtClean="0">
                <a:solidFill>
                  <a:schemeClr val="accent6">
                    <a:lumMod val="50000"/>
                  </a:schemeClr>
                </a:solidFill>
                <a:latin typeface="Times New Roman" pitchFamily="18" charset="0"/>
                <a:cs typeface="Times New Roman" pitchFamily="18" charset="0"/>
              </a:rPr>
              <a:t>những</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chữ</a:t>
            </a:r>
            <a:r>
              <a:rPr lang="en-US" sz="3200" b="1" dirty="0" smtClean="0">
                <a:solidFill>
                  <a:schemeClr val="accent6">
                    <a:lumMod val="50000"/>
                  </a:schemeClr>
                </a:solidFill>
                <a:latin typeface="Times New Roman" pitchFamily="18" charset="0"/>
                <a:cs typeface="Times New Roman" pitchFamily="18" charset="0"/>
              </a:rPr>
              <a:t> </a:t>
            </a:r>
            <a:r>
              <a:rPr lang="en-US" sz="3200" b="1" dirty="0" err="1" smtClean="0">
                <a:solidFill>
                  <a:schemeClr val="accent6">
                    <a:lumMod val="50000"/>
                  </a:schemeClr>
                </a:solidFill>
                <a:latin typeface="Times New Roman" pitchFamily="18" charset="0"/>
                <a:cs typeface="Times New Roman" pitchFamily="18" charset="0"/>
              </a:rPr>
              <a:t>gì</a:t>
            </a:r>
            <a:r>
              <a:rPr lang="en-US" sz="3200" b="1" dirty="0" smtClean="0">
                <a:solidFill>
                  <a:schemeClr val="accent6">
                    <a:lumMod val="50000"/>
                  </a:schemeClr>
                </a:solidFill>
                <a:latin typeface="Times New Roman" pitchFamily="18" charset="0"/>
                <a:cs typeface="Times New Roman" pitchFamily="18" charset="0"/>
              </a:rPr>
              <a:t> </a:t>
            </a:r>
            <a:r>
              <a:rPr lang="vi-VN" sz="3200" b="1" dirty="0" smtClean="0">
                <a:solidFill>
                  <a:schemeClr val="accent6">
                    <a:lumMod val="50000"/>
                  </a:schemeClr>
                </a:solidFill>
                <a:latin typeface="Times New Roman" pitchFamily="18" charset="0"/>
                <a:cs typeface="Times New Roman" pitchFamily="18" charset="0"/>
              </a:rPr>
              <a:t>?</a:t>
            </a:r>
            <a:endParaRPr lang="en-US" sz="3200" b="1" dirty="0" smtClean="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1902597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400" y="1649194"/>
            <a:ext cx="8839200" cy="2389406"/>
          </a:xfrm>
          <a:prstGeom prst="cloudCallout">
            <a:avLst>
              <a:gd name="adj1" fmla="val -24229"/>
              <a:gd name="adj2" fmla="val 63224"/>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smtClean="0">
                <a:solidFill>
                  <a:srgbClr val="C00000"/>
                </a:solidFill>
                <a:latin typeface="Times New Roman" pitchFamily="18" charset="0"/>
                <a:cs typeface="Times New Roman" pitchFamily="18" charset="0"/>
              </a:rPr>
              <a:t>	</a:t>
            </a:r>
            <a:r>
              <a:rPr lang="vi-VN" sz="2400" b="1" dirty="0" smtClean="0">
                <a:solidFill>
                  <a:srgbClr val="C00000"/>
                </a:solidFill>
                <a:latin typeface="Times New Roman" pitchFamily="18" charset="0"/>
                <a:cs typeface="Times New Roman" pitchFamily="18" charset="0"/>
              </a:rPr>
              <a:t>Để nguyên – loại quả thơm ngon</a:t>
            </a:r>
          </a:p>
          <a:p>
            <a:r>
              <a:rPr lang="vi-VN" sz="2400" b="1" dirty="0" smtClean="0">
                <a:solidFill>
                  <a:srgbClr val="C00000"/>
                </a:solidFill>
                <a:latin typeface="Times New Roman" pitchFamily="18" charset="0"/>
                <a:cs typeface="Times New Roman" pitchFamily="18" charset="0"/>
              </a:rPr>
              <a:t>    Thêm hỏi – co lại chỉ còn bé thôi.</a:t>
            </a:r>
          </a:p>
          <a:p>
            <a:r>
              <a:rPr lang="vi-VN" sz="2400" b="1" dirty="0" smtClean="0">
                <a:solidFill>
                  <a:srgbClr val="C00000"/>
                </a:solidFill>
                <a:latin typeface="Times New Roman" pitchFamily="18" charset="0"/>
                <a:cs typeface="Times New Roman" pitchFamily="18" charset="0"/>
              </a:rPr>
              <a:t>	Thêm nặng – mới thật lạ đời</a:t>
            </a:r>
          </a:p>
          <a:p>
            <a:r>
              <a:rPr lang="vi-VN" sz="2400" b="1" dirty="0" smtClean="0">
                <a:solidFill>
                  <a:srgbClr val="C00000"/>
                </a:solidFill>
                <a:latin typeface="Times New Roman" pitchFamily="18" charset="0"/>
                <a:cs typeface="Times New Roman" pitchFamily="18" charset="0"/>
              </a:rPr>
              <a:t>    Bỗng nhiên thành vết xoong nồi lọ lem.</a:t>
            </a:r>
            <a:endParaRPr lang="vi-VN" sz="2400" b="1" dirty="0">
              <a:solidFill>
                <a:srgbClr val="C00000"/>
              </a:solidFill>
              <a:latin typeface="Times New Roman" pitchFamily="18" charset="0"/>
              <a:cs typeface="Times New Roman" pitchFamily="18" charset="0"/>
            </a:endParaRPr>
          </a:p>
        </p:txBody>
      </p:sp>
      <p:sp>
        <p:nvSpPr>
          <p:cNvPr id="6" name="Right Arrow 5"/>
          <p:cNvSpPr/>
          <p:nvPr/>
        </p:nvSpPr>
        <p:spPr>
          <a:xfrm>
            <a:off x="3657600" y="5638800"/>
            <a:ext cx="609600" cy="5334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 name="Oval 6"/>
          <p:cNvSpPr/>
          <p:nvPr/>
        </p:nvSpPr>
        <p:spPr>
          <a:xfrm>
            <a:off x="2133600" y="5105400"/>
            <a:ext cx="1524000" cy="140162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dirty="0" err="1" smtClean="0">
                <a:latin typeface="Times New Roman" pitchFamily="18" charset="0"/>
                <a:cs typeface="Times New Roman" pitchFamily="18" charset="0"/>
              </a:rPr>
              <a:t>nho</a:t>
            </a:r>
            <a:endParaRPr lang="en-US" sz="4400" dirty="0">
              <a:latin typeface="Times New Roman" pitchFamily="18" charset="0"/>
              <a:cs typeface="Times New Roman" pitchFamily="18" charset="0"/>
            </a:endParaRPr>
          </a:p>
        </p:txBody>
      </p:sp>
      <p:sp>
        <p:nvSpPr>
          <p:cNvPr id="16" name="Oval 15"/>
          <p:cNvSpPr/>
          <p:nvPr/>
        </p:nvSpPr>
        <p:spPr>
          <a:xfrm>
            <a:off x="4267200" y="5105400"/>
            <a:ext cx="1524000" cy="140162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dirty="0" err="1">
                <a:latin typeface="Times New Roman" pitchFamily="18" charset="0"/>
                <a:cs typeface="Times New Roman" pitchFamily="18" charset="0"/>
              </a:rPr>
              <a:t>n</a:t>
            </a:r>
            <a:r>
              <a:rPr lang="en-US" sz="4400" dirty="0" err="1" smtClean="0">
                <a:latin typeface="Times New Roman" pitchFamily="18" charset="0"/>
                <a:cs typeface="Times New Roman" pitchFamily="18" charset="0"/>
              </a:rPr>
              <a:t>hỏ</a:t>
            </a:r>
            <a:endParaRPr lang="en-US" sz="4400" dirty="0">
              <a:latin typeface="Times New Roman" pitchFamily="18" charset="0"/>
              <a:cs typeface="Times New Roman" pitchFamily="18" charset="0"/>
            </a:endParaRPr>
          </a:p>
        </p:txBody>
      </p:sp>
      <p:sp>
        <p:nvSpPr>
          <p:cNvPr id="17" name="Right Arrow 16"/>
          <p:cNvSpPr/>
          <p:nvPr/>
        </p:nvSpPr>
        <p:spPr>
          <a:xfrm>
            <a:off x="5791200" y="5638800"/>
            <a:ext cx="609600" cy="5334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8" name="Oval 17"/>
          <p:cNvSpPr/>
          <p:nvPr/>
        </p:nvSpPr>
        <p:spPr>
          <a:xfrm>
            <a:off x="6400800" y="5151577"/>
            <a:ext cx="1524000" cy="140162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dirty="0" err="1">
                <a:latin typeface="Times New Roman" pitchFamily="18" charset="0"/>
                <a:cs typeface="Times New Roman" pitchFamily="18" charset="0"/>
              </a:rPr>
              <a:t>n</a:t>
            </a:r>
            <a:r>
              <a:rPr lang="en-US" sz="4400" dirty="0" err="1" smtClean="0">
                <a:latin typeface="Times New Roman" pitchFamily="18" charset="0"/>
                <a:cs typeface="Times New Roman" pitchFamily="18" charset="0"/>
              </a:rPr>
              <a:t>họ</a:t>
            </a:r>
            <a:endParaRPr lang="en-US" sz="4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2145890" y="3640270"/>
            <a:ext cx="4508090" cy="2930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6426" y="5370090"/>
            <a:ext cx="687574" cy="1487910"/>
          </a:xfrm>
          <a:prstGeom prst="rect">
            <a:avLst/>
          </a:prstGeom>
        </p:spPr>
      </p:pic>
    </p:spTree>
    <p:extLst>
      <p:ext uri="{BB962C8B-B14F-4D97-AF65-F5344CB8AC3E}">
        <p14:creationId xmlns:p14="http://schemas.microsoft.com/office/powerpoint/2010/main" xmlns="" val="3917601089"/>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56426" y="5370090"/>
            <a:ext cx="687574" cy="1487910"/>
          </a:xfrm>
          <a:prstGeom prst="rect">
            <a:avLst/>
          </a:prstGeom>
        </p:spPr>
      </p:pic>
      <p:sp>
        <p:nvSpPr>
          <p:cNvPr id="2" name="Cloud Callout 1"/>
          <p:cNvSpPr/>
          <p:nvPr/>
        </p:nvSpPr>
        <p:spPr>
          <a:xfrm>
            <a:off x="152400" y="1524000"/>
            <a:ext cx="8915400" cy="2389406"/>
          </a:xfrm>
          <a:prstGeom prst="cloudCallout">
            <a:avLst>
              <a:gd name="adj1" fmla="val -24229"/>
              <a:gd name="adj2" fmla="val 63224"/>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smtClean="0">
                <a:solidFill>
                  <a:srgbClr val="C00000"/>
                </a:solidFill>
                <a:latin typeface="Times New Roman" pitchFamily="18" charset="0"/>
                <a:cs typeface="Times New Roman" pitchFamily="18" charset="0"/>
              </a:rPr>
              <a:t>	</a:t>
            </a:r>
            <a:r>
              <a:rPr lang="vi-VN" sz="2400" b="1" dirty="0" smtClean="0">
                <a:solidFill>
                  <a:srgbClr val="C00000"/>
                </a:solidFill>
                <a:latin typeface="Times New Roman" pitchFamily="18" charset="0"/>
                <a:cs typeface="Times New Roman" pitchFamily="18" charset="0"/>
              </a:rPr>
              <a:t>Bình thường dùng gọi chân tay</a:t>
            </a:r>
          </a:p>
          <a:p>
            <a:r>
              <a:rPr lang="vi-VN" sz="2400" b="1" dirty="0" smtClean="0">
                <a:solidFill>
                  <a:srgbClr val="C00000"/>
                </a:solidFill>
                <a:latin typeface="Times New Roman" pitchFamily="18" charset="0"/>
                <a:cs typeface="Times New Roman" pitchFamily="18" charset="0"/>
              </a:rPr>
              <a:t>Muốn có bút vẽ: thêm ngay dấu huyền</a:t>
            </a:r>
          </a:p>
          <a:p>
            <a:r>
              <a:rPr lang="vi-VN" sz="2400" b="1" dirty="0" smtClean="0">
                <a:solidFill>
                  <a:srgbClr val="C00000"/>
                </a:solidFill>
                <a:latin typeface="Times New Roman" pitchFamily="18" charset="0"/>
                <a:cs typeface="Times New Roman" pitchFamily="18" charset="0"/>
              </a:rPr>
              <a:t>	Thêm hỏi – làm bạn với kim</a:t>
            </a:r>
          </a:p>
          <a:p>
            <a:r>
              <a:rPr lang="vi-VN" sz="2400" b="1" dirty="0" smtClean="0">
                <a:solidFill>
                  <a:srgbClr val="C00000"/>
                </a:solidFill>
                <a:latin typeface="Times New Roman" pitchFamily="18" charset="0"/>
                <a:cs typeface="Times New Roman" pitchFamily="18" charset="0"/>
              </a:rPr>
              <a:t>Có dấu nặng, đúng người trên mình rồi.</a:t>
            </a:r>
          </a:p>
        </p:txBody>
      </p:sp>
      <p:sp>
        <p:nvSpPr>
          <p:cNvPr id="6" name="Right Arrow 5"/>
          <p:cNvSpPr/>
          <p:nvPr/>
        </p:nvSpPr>
        <p:spPr>
          <a:xfrm>
            <a:off x="2743200" y="5989776"/>
            <a:ext cx="487680" cy="376981"/>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dirty="0"/>
          </a:p>
        </p:txBody>
      </p:sp>
      <p:sp>
        <p:nvSpPr>
          <p:cNvPr id="7" name="Oval 6"/>
          <p:cNvSpPr/>
          <p:nvPr/>
        </p:nvSpPr>
        <p:spPr>
          <a:xfrm>
            <a:off x="1371600" y="5532576"/>
            <a:ext cx="1371600" cy="12492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latin typeface="Times New Roman" pitchFamily="18" charset="0"/>
                <a:cs typeface="Times New Roman" pitchFamily="18" charset="0"/>
              </a:rPr>
              <a:t>chi</a:t>
            </a:r>
            <a:endParaRPr lang="en-US" sz="4000" dirty="0">
              <a:latin typeface="Times New Roman" pitchFamily="18" charset="0"/>
              <a:cs typeface="Times New Roman" pitchFamily="18" charset="0"/>
            </a:endParaRPr>
          </a:p>
        </p:txBody>
      </p:sp>
      <p:sp>
        <p:nvSpPr>
          <p:cNvPr id="19" name="Right Arrow 18"/>
          <p:cNvSpPr/>
          <p:nvPr/>
        </p:nvSpPr>
        <p:spPr>
          <a:xfrm>
            <a:off x="4541520" y="5989776"/>
            <a:ext cx="487680" cy="376981"/>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dirty="0"/>
          </a:p>
        </p:txBody>
      </p:sp>
      <p:sp>
        <p:nvSpPr>
          <p:cNvPr id="20" name="Oval 19"/>
          <p:cNvSpPr/>
          <p:nvPr/>
        </p:nvSpPr>
        <p:spPr>
          <a:xfrm>
            <a:off x="3200400" y="5532576"/>
            <a:ext cx="1371600" cy="12492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err="1">
                <a:latin typeface="Times New Roman" pitchFamily="18" charset="0"/>
                <a:cs typeface="Times New Roman" pitchFamily="18" charset="0"/>
              </a:rPr>
              <a:t>c</a:t>
            </a:r>
            <a:r>
              <a:rPr lang="en-US" sz="4000" dirty="0" err="1" smtClean="0">
                <a:latin typeface="Times New Roman" pitchFamily="18" charset="0"/>
                <a:cs typeface="Times New Roman" pitchFamily="18" charset="0"/>
              </a:rPr>
              <a:t>hì</a:t>
            </a:r>
            <a:endParaRPr lang="en-US" sz="4000" dirty="0">
              <a:latin typeface="Times New Roman" pitchFamily="18" charset="0"/>
              <a:cs typeface="Times New Roman" pitchFamily="18" charset="0"/>
            </a:endParaRPr>
          </a:p>
        </p:txBody>
      </p:sp>
      <p:sp>
        <p:nvSpPr>
          <p:cNvPr id="21" name="Right Arrow 20"/>
          <p:cNvSpPr/>
          <p:nvPr/>
        </p:nvSpPr>
        <p:spPr>
          <a:xfrm>
            <a:off x="6400800" y="5989776"/>
            <a:ext cx="487680" cy="376981"/>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dirty="0"/>
          </a:p>
        </p:txBody>
      </p:sp>
      <p:sp>
        <p:nvSpPr>
          <p:cNvPr id="22" name="Oval 21"/>
          <p:cNvSpPr/>
          <p:nvPr/>
        </p:nvSpPr>
        <p:spPr>
          <a:xfrm>
            <a:off x="5029200" y="5532576"/>
            <a:ext cx="1371600" cy="12492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err="1">
                <a:latin typeface="Times New Roman" pitchFamily="18" charset="0"/>
                <a:cs typeface="Times New Roman" pitchFamily="18" charset="0"/>
              </a:rPr>
              <a:t>c</a:t>
            </a:r>
            <a:r>
              <a:rPr lang="en-US" sz="4000" dirty="0" err="1" smtClean="0">
                <a:latin typeface="Times New Roman" pitchFamily="18" charset="0"/>
                <a:cs typeface="Times New Roman" pitchFamily="18" charset="0"/>
              </a:rPr>
              <a:t>hỉ</a:t>
            </a:r>
            <a:endParaRPr lang="en-US" sz="4000" dirty="0">
              <a:latin typeface="Times New Roman" pitchFamily="18" charset="0"/>
              <a:cs typeface="Times New Roman" pitchFamily="18" charset="0"/>
            </a:endParaRPr>
          </a:p>
        </p:txBody>
      </p:sp>
      <p:sp>
        <p:nvSpPr>
          <p:cNvPr id="23" name="Oval 22"/>
          <p:cNvSpPr/>
          <p:nvPr/>
        </p:nvSpPr>
        <p:spPr>
          <a:xfrm>
            <a:off x="6858000" y="5532576"/>
            <a:ext cx="1371600" cy="12492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err="1">
                <a:latin typeface="Times New Roman" pitchFamily="18" charset="0"/>
                <a:cs typeface="Times New Roman" pitchFamily="18" charset="0"/>
              </a:rPr>
              <a:t>c</a:t>
            </a:r>
            <a:r>
              <a:rPr lang="en-US" sz="4000" dirty="0" err="1" smtClean="0">
                <a:latin typeface="Times New Roman" pitchFamily="18" charset="0"/>
                <a:cs typeface="Times New Roman" pitchFamily="18" charset="0"/>
              </a:rPr>
              <a:t>hị</a:t>
            </a:r>
            <a:endParaRPr lang="en-US" sz="4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4391" b="95210" l="5795" r="94371"/>
                    </a14:imgEffect>
                  </a14:imgLayer>
                </a14:imgProps>
              </a:ext>
              <a:ext uri="{28A0092B-C50C-407E-A947-70E740481C1C}">
                <a14:useLocalDpi xmlns:a14="http://schemas.microsoft.com/office/drawing/2010/main" xmlns="" val="0"/>
              </a:ext>
            </a:extLst>
          </a:blip>
          <a:srcRect/>
          <a:stretch>
            <a:fillRect/>
          </a:stretch>
        </p:blipFill>
        <p:spPr bwMode="auto">
          <a:xfrm>
            <a:off x="-190500" y="3457695"/>
            <a:ext cx="2857500" cy="2370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5638840"/>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988332" y="1466433"/>
            <a:ext cx="7167348" cy="2800767"/>
          </a:xfrm>
          <a:prstGeom prst="rect">
            <a:avLst/>
          </a:prstGeom>
          <a:noFill/>
        </p:spPr>
        <p:txBody>
          <a:bodyPr wrap="none" lIns="91440" tIns="45720" rIns="91440" bIns="45720">
            <a:spAutoFit/>
          </a:bodyPr>
          <a:lstStyle/>
          <a:p>
            <a:pPr algn="ctr"/>
            <a:r>
              <a:rPr lang="en-US" sz="8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Chúc</a:t>
            </a:r>
            <a:r>
              <a:rPr lang="en-U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8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các</a:t>
            </a:r>
            <a:r>
              <a:rPr lang="en-U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8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em</a:t>
            </a:r>
            <a:endParaRPr lang="en-US"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a:p>
            <a:pPr algn="ctr"/>
            <a:r>
              <a:rPr lang="en-US" sz="8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chăm</a:t>
            </a:r>
            <a:r>
              <a:rPr lang="en-U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8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ngoan</a:t>
            </a:r>
            <a:r>
              <a:rPr lang="en-U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endParaRPr lang="en-US"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16693986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172200" cy="954107"/>
          </a:xfrm>
          <a:prstGeom prst="rect">
            <a:avLst/>
          </a:prstGeom>
          <a:noFill/>
        </p:spPr>
        <p:txBody>
          <a:bodyPr wrap="square" rtlCol="0">
            <a:spAutoFit/>
          </a:bodyPr>
          <a:lstStyle/>
          <a:p>
            <a:pPr algn="ctr"/>
            <a:endParaRPr lang="en-US" sz="2800" dirty="0" smtClean="0">
              <a:latin typeface="Times New Roman" pitchFamily="18" charset="0"/>
              <a:cs typeface="Times New Roman" pitchFamily="18" charset="0"/>
            </a:endParaRPr>
          </a:p>
          <a:p>
            <a:pPr algn="ct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a:off x="6553200" y="5333999"/>
            <a:ext cx="2590798" cy="1524001"/>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a:off x="0" y="5334000"/>
            <a:ext cx="2590798" cy="1524001"/>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55224" y="1828800"/>
            <a:ext cx="2705100" cy="4057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8" name="TextBox 7"/>
          <p:cNvSpPr txBox="1"/>
          <p:nvPr/>
        </p:nvSpPr>
        <p:spPr>
          <a:xfrm>
            <a:off x="1524000" y="848380"/>
            <a:ext cx="6172200" cy="523220"/>
          </a:xfrm>
          <a:prstGeom prst="rect">
            <a:avLst/>
          </a:prstGeom>
          <a:no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Hoạ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sĩ</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Tô</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Vân</a:t>
            </a:r>
            <a:endParaRPr lang="en-US" sz="2800" dirty="0">
              <a:solidFill>
                <a:srgbClr val="FF0000"/>
              </a:solidFill>
              <a:latin typeface="Times New Roman" pitchFamily="18" charset="0"/>
              <a:cs typeface="Times New Roman" pitchFamily="18" charset="0"/>
            </a:endParaRPr>
          </a:p>
        </p:txBody>
      </p:sp>
      <p:grpSp>
        <p:nvGrpSpPr>
          <p:cNvPr id="13" name="Group 12"/>
          <p:cNvGrpSpPr/>
          <p:nvPr/>
        </p:nvGrpSpPr>
        <p:grpSpPr>
          <a:xfrm>
            <a:off x="2362200" y="762000"/>
            <a:ext cx="4495800" cy="685800"/>
            <a:chOff x="2362200" y="685800"/>
            <a:chExt cx="4495800" cy="685800"/>
          </a:xfrm>
        </p:grpSpPr>
        <p:cxnSp>
          <p:nvCxnSpPr>
            <p:cNvPr id="3" name="Straight Connector 2"/>
            <p:cNvCxnSpPr/>
            <p:nvPr/>
          </p:nvCxnSpPr>
          <p:spPr>
            <a:xfrm>
              <a:off x="5257800" y="685800"/>
              <a:ext cx="16002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2362200" y="685800"/>
              <a:ext cx="1600200"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2362200" y="685800"/>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6858000" y="685800"/>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2362200" y="1371600"/>
              <a:ext cx="4495800" cy="0"/>
            </a:xfrm>
            <a:prstGeom prst="line">
              <a:avLst/>
            </a:prstGeom>
          </p:spPr>
          <p:style>
            <a:lnRef idx="2">
              <a:schemeClr val="dk1"/>
            </a:lnRef>
            <a:fillRef idx="0">
              <a:schemeClr val="dk1"/>
            </a:fillRef>
            <a:effectRef idx="1">
              <a:schemeClr val="dk1"/>
            </a:effectRef>
            <a:fontRef idx="minor">
              <a:schemeClr val="tx1"/>
            </a:fontRef>
          </p:style>
        </p:cxnSp>
      </p:grpSp>
      <p:sp>
        <p:nvSpPr>
          <p:cNvPr id="16" name="TextBox 15"/>
          <p:cNvSpPr txBox="1"/>
          <p:nvPr/>
        </p:nvSpPr>
        <p:spPr>
          <a:xfrm>
            <a:off x="4800600" y="3195191"/>
            <a:ext cx="2590800" cy="1077218"/>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Tô</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Ngọc</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a:t>
            </a:r>
            <a:r>
              <a:rPr lang="en-US" sz="3200" b="1" dirty="0" err="1" smtClean="0">
                <a:latin typeface="Times New Roman" pitchFamily="18" charset="0"/>
                <a:cs typeface="Times New Roman" pitchFamily="18" charset="0"/>
              </a:rPr>
              <a:t>ân</a:t>
            </a:r>
            <a:endParaRPr lang="en-US"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1906 - 1954</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66084396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V="1">
            <a:off x="7071360" y="-2"/>
            <a:ext cx="2072639" cy="1219201"/>
          </a:xfrm>
          <a:prstGeom prst="rect">
            <a:avLst/>
          </a:prstGeom>
        </p:spPr>
      </p:pic>
      <p:sp>
        <p:nvSpPr>
          <p:cNvPr id="8" name="TextBox 7"/>
          <p:cNvSpPr txBox="1"/>
          <p:nvPr/>
        </p:nvSpPr>
        <p:spPr>
          <a:xfrm>
            <a:off x="1524000" y="848380"/>
            <a:ext cx="6172200" cy="523220"/>
          </a:xfrm>
          <a:prstGeom prst="rect">
            <a:avLst/>
          </a:prstGeom>
          <a:no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Hoạ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sĩ</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Tô</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Vân</a:t>
            </a:r>
            <a:endParaRPr lang="en-US" sz="2800" dirty="0">
              <a:solidFill>
                <a:srgbClr val="FF0000"/>
              </a:solidFill>
              <a:latin typeface="Times New Roman" pitchFamily="18" charset="0"/>
              <a:cs typeface="Times New Roman" pitchFamily="18" charset="0"/>
            </a:endParaRPr>
          </a:p>
        </p:txBody>
      </p:sp>
      <p:sp>
        <p:nvSpPr>
          <p:cNvPr id="2" name="Rectangle 1"/>
          <p:cNvSpPr/>
          <p:nvPr/>
        </p:nvSpPr>
        <p:spPr>
          <a:xfrm>
            <a:off x="228600" y="1524000"/>
            <a:ext cx="8610598" cy="5232202"/>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Tô Ngọc Vân là một nghệ sĩ tài hoa. Ông tốt nghiệp Trường Cao đẳng Mĩ thuật Đông Dương năm 1931 và sớm nổi danh từ trước Cách mạng tháng Tám với các bức tranh Ánh mặt trời, Thiếu nữ bên hoa huệ, Thiếu nữ bên hoa sen,... Nước nhà độc lập, ông hăng hái tham gia công tác cách mạng bằng tài năng hội họa của mình. Trong chiến dịch lịch sử Điện Biên Phủ, ông đi cùng bộ đội, dân công hỏa tuyến, vẽ nhiều tranh và kí họa về họ. Đáng tiếc, chỉ trước ngày chiến thắng gần một tháng, người nghệ sĩ tài năng đã ngã xuống khi chưa đầy 50 tuổi.</a:t>
            </a:r>
            <a:endParaRPr lang="en-US" sz="2800" dirty="0" smtClean="0">
              <a:latin typeface="Times New Roman" pitchFamily="18" charset="0"/>
              <a:cs typeface="Times New Roman" pitchFamily="18" charset="0"/>
            </a:endParaRPr>
          </a:p>
          <a:p>
            <a:pPr algn="just"/>
            <a:endParaRPr lang="vi-VN" sz="2800" dirty="0" smtClean="0">
              <a:latin typeface="Times New Roman" pitchFamily="18" charset="0"/>
              <a:cs typeface="Times New Roman" pitchFamily="18" charset="0"/>
            </a:endParaRPr>
          </a:p>
          <a:p>
            <a:pPr algn="r"/>
            <a:r>
              <a:rPr lang="vi-VN" sz="2600" b="1" i="1" dirty="0" smtClean="0">
                <a:latin typeface="Times New Roman" pitchFamily="18" charset="0"/>
                <a:cs typeface="Times New Roman" pitchFamily="18" charset="0"/>
              </a:rPr>
              <a:t>Theo </a:t>
            </a:r>
            <a:r>
              <a:rPr lang="vi-VN" sz="2600" b="1" dirty="0" smtClean="0">
                <a:latin typeface="Times New Roman" pitchFamily="18" charset="0"/>
                <a:cs typeface="Times New Roman" pitchFamily="18" charset="0"/>
              </a:rPr>
              <a:t>TỪ ĐIỂN CÁC NHÂN VẬT LỊCH SỬ VIỆT NAM</a:t>
            </a:r>
            <a:endParaRPr lang="vi-VN" sz="2600" b="1" dirty="0">
              <a:latin typeface="Times New Roman" pitchFamily="18" charset="0"/>
              <a:cs typeface="Times New Roman" pitchFamily="18" charset="0"/>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flipV="1">
            <a:off x="0" y="0"/>
            <a:ext cx="2072639" cy="1219201"/>
          </a:xfrm>
          <a:prstGeom prst="rect">
            <a:avLst/>
          </a:prstGeom>
        </p:spPr>
      </p:pic>
      <p:sp>
        <p:nvSpPr>
          <p:cNvPr id="24" name="TextBox 23"/>
          <p:cNvSpPr txBox="1"/>
          <p:nvPr/>
        </p:nvSpPr>
        <p:spPr>
          <a:xfrm>
            <a:off x="1524000" y="0"/>
            <a:ext cx="6172200" cy="954107"/>
          </a:xfrm>
          <a:prstGeom prst="rect">
            <a:avLst/>
          </a:prstGeom>
          <a:noFill/>
        </p:spPr>
        <p:txBody>
          <a:bodyPr wrap="square" rtlCol="0">
            <a:spAutoFit/>
          </a:bodyPr>
          <a:lstStyle/>
          <a:p>
            <a:pPr algn="ctr"/>
            <a:endParaRPr lang="en-US" sz="2800" dirty="0" smtClean="0">
              <a:latin typeface="Times New Roman" pitchFamily="18" charset="0"/>
              <a:cs typeface="Times New Roman" pitchFamily="18" charset="0"/>
            </a:endParaRPr>
          </a:p>
          <a:p>
            <a:pPr algn="ct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grpSp>
        <p:nvGrpSpPr>
          <p:cNvPr id="25" name="Group 24"/>
          <p:cNvGrpSpPr/>
          <p:nvPr/>
        </p:nvGrpSpPr>
        <p:grpSpPr>
          <a:xfrm>
            <a:off x="2362200" y="762000"/>
            <a:ext cx="4495800" cy="685800"/>
            <a:chOff x="2362200" y="685800"/>
            <a:chExt cx="4495800" cy="685800"/>
          </a:xfrm>
        </p:grpSpPr>
        <p:cxnSp>
          <p:nvCxnSpPr>
            <p:cNvPr id="26" name="Straight Connector 25"/>
            <p:cNvCxnSpPr/>
            <p:nvPr/>
          </p:nvCxnSpPr>
          <p:spPr>
            <a:xfrm>
              <a:off x="5257800" y="685800"/>
              <a:ext cx="1600200"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2362200" y="685800"/>
              <a:ext cx="16002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V="1">
              <a:off x="2362200" y="685800"/>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6858000" y="685800"/>
              <a:ext cx="0" cy="68580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2362200" y="1371600"/>
              <a:ext cx="4495800" cy="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xmlns="" val="2980863613"/>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V="1">
            <a:off x="7071360" y="-2"/>
            <a:ext cx="2072639" cy="1219201"/>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flipV="1">
            <a:off x="0" y="0"/>
            <a:ext cx="2072639" cy="1219201"/>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5857"/>
          <a:stretch/>
        </p:blipFill>
        <p:spPr bwMode="auto">
          <a:xfrm>
            <a:off x="1471612" y="1524000"/>
            <a:ext cx="6376988" cy="45941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33400" y="6182380"/>
            <a:ext cx="8153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Con </a:t>
            </a:r>
            <a:r>
              <a:rPr lang="en-US" sz="2800" dirty="0" err="1" smtClean="0">
                <a:latin typeface="Times New Roman" pitchFamily="18" charset="0"/>
                <a:cs typeface="Times New Roman" pitchFamily="18" charset="0"/>
              </a:rPr>
              <a:t>trâu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Kí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Vân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4076005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a:off x="7071360" y="5638797"/>
            <a:ext cx="2072639" cy="1219201"/>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a:off x="0" y="5638799"/>
            <a:ext cx="2072639" cy="1219201"/>
          </a:xfrm>
          <a:prstGeom prst="rect">
            <a:avLst/>
          </a:prstGeom>
        </p:spPr>
      </p:pic>
      <p:grpSp>
        <p:nvGrpSpPr>
          <p:cNvPr id="9" name="Group 8"/>
          <p:cNvGrpSpPr/>
          <p:nvPr/>
        </p:nvGrpSpPr>
        <p:grpSpPr>
          <a:xfrm>
            <a:off x="-304800" y="1828800"/>
            <a:ext cx="2133600" cy="2362200"/>
            <a:chOff x="1238250" y="0"/>
            <a:chExt cx="6667500" cy="7315200"/>
          </a:xfrm>
        </p:grpSpPr>
        <p:pic>
          <p:nvPicPr>
            <p:cNvPr id="2050"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823" b="100000" l="0" r="99143"/>
                      </a14:imgEffect>
                    </a14:imgLayer>
                  </a14:imgProps>
                </a:ext>
                <a:ext uri="{28A0092B-C50C-407E-A947-70E740481C1C}">
                  <a14:useLocalDpi xmlns:a14="http://schemas.microsoft.com/office/drawing/2010/main" xmlns="" val="0"/>
                </a:ext>
              </a:extLst>
            </a:blip>
            <a:srcRect/>
            <a:stretch>
              <a:fillRect/>
            </a:stretch>
          </p:blipFill>
          <p:spPr bwMode="auto">
            <a:xfrm>
              <a:off x="1238250" y="0"/>
              <a:ext cx="6667500" cy="731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Oval 1"/>
            <p:cNvSpPr/>
            <p:nvPr/>
          </p:nvSpPr>
          <p:spPr>
            <a:xfrm>
              <a:off x="3657600" y="5257800"/>
              <a:ext cx="1905000" cy="1219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5" name="Rectangle 4"/>
          <p:cNvSpPr/>
          <p:nvPr/>
        </p:nvSpPr>
        <p:spPr>
          <a:xfrm>
            <a:off x="1981200" y="2539425"/>
            <a:ext cx="3571812" cy="584775"/>
          </a:xfrm>
          <a:prstGeom prst="rect">
            <a:avLst/>
          </a:prstGeom>
        </p:spPr>
        <p:txBody>
          <a:bodyPr wrap="none">
            <a:spAutoFit/>
          </a:bodyPr>
          <a:lstStyle/>
          <a:p>
            <a:pPr algn="just"/>
            <a:r>
              <a:rPr lang="en-US" sz="3200" dirty="0" err="1">
                <a:solidFill>
                  <a:schemeClr val="accent4">
                    <a:lumMod val="50000"/>
                  </a:schemeClr>
                </a:solidFill>
                <a:latin typeface="Times New Roman" pitchFamily="18" charset="0"/>
                <a:cs typeface="Times New Roman" pitchFamily="18" charset="0"/>
              </a:rPr>
              <a:t>Đoạn</a:t>
            </a:r>
            <a:r>
              <a:rPr lang="en-US" sz="3200" dirty="0">
                <a:solidFill>
                  <a:schemeClr val="accent4">
                    <a:lumMod val="50000"/>
                  </a:schemeClr>
                </a:solidFill>
                <a:latin typeface="Times New Roman" pitchFamily="18" charset="0"/>
                <a:cs typeface="Times New Roman" pitchFamily="18" charset="0"/>
              </a:rPr>
              <a:t> </a:t>
            </a:r>
            <a:r>
              <a:rPr lang="en-US" sz="3200" dirty="0" err="1">
                <a:solidFill>
                  <a:schemeClr val="accent4">
                    <a:lumMod val="50000"/>
                  </a:schemeClr>
                </a:solidFill>
                <a:latin typeface="Times New Roman" pitchFamily="18" charset="0"/>
                <a:cs typeface="Times New Roman" pitchFamily="18" charset="0"/>
              </a:rPr>
              <a:t>văn</a:t>
            </a:r>
            <a:r>
              <a:rPr lang="en-US" sz="3200" dirty="0">
                <a:solidFill>
                  <a:schemeClr val="accent4">
                    <a:lumMod val="50000"/>
                  </a:schemeClr>
                </a:solidFill>
                <a:latin typeface="Times New Roman" pitchFamily="18" charset="0"/>
                <a:cs typeface="Times New Roman" pitchFamily="18" charset="0"/>
              </a:rPr>
              <a:t> </a:t>
            </a:r>
            <a:r>
              <a:rPr lang="en-US" sz="3200" dirty="0" err="1">
                <a:solidFill>
                  <a:schemeClr val="accent4">
                    <a:lumMod val="50000"/>
                  </a:schemeClr>
                </a:solidFill>
                <a:latin typeface="Times New Roman" pitchFamily="18" charset="0"/>
                <a:cs typeface="Times New Roman" pitchFamily="18" charset="0"/>
              </a:rPr>
              <a:t>nói</a:t>
            </a:r>
            <a:r>
              <a:rPr lang="en-US" sz="3200" dirty="0">
                <a:solidFill>
                  <a:schemeClr val="accent4">
                    <a:lumMod val="50000"/>
                  </a:schemeClr>
                </a:solidFill>
                <a:latin typeface="Times New Roman" pitchFamily="18" charset="0"/>
                <a:cs typeface="Times New Roman" pitchFamily="18" charset="0"/>
              </a:rPr>
              <a:t> </a:t>
            </a:r>
            <a:r>
              <a:rPr lang="en-US" sz="3200" dirty="0" err="1">
                <a:solidFill>
                  <a:schemeClr val="accent4">
                    <a:lumMod val="50000"/>
                  </a:schemeClr>
                </a:solidFill>
                <a:latin typeface="Times New Roman" pitchFamily="18" charset="0"/>
                <a:cs typeface="Times New Roman" pitchFamily="18" charset="0"/>
              </a:rPr>
              <a:t>về</a:t>
            </a:r>
            <a:r>
              <a:rPr lang="en-US" sz="3200" dirty="0">
                <a:solidFill>
                  <a:schemeClr val="accent4">
                    <a:lumMod val="50000"/>
                  </a:schemeClr>
                </a:solidFill>
                <a:latin typeface="Times New Roman" pitchFamily="18" charset="0"/>
                <a:cs typeface="Times New Roman" pitchFamily="18" charset="0"/>
              </a:rPr>
              <a:t> </a:t>
            </a:r>
            <a:r>
              <a:rPr lang="en-US" sz="3200" dirty="0" err="1">
                <a:solidFill>
                  <a:schemeClr val="accent4">
                    <a:lumMod val="50000"/>
                  </a:schemeClr>
                </a:solidFill>
                <a:latin typeface="Times New Roman" pitchFamily="18" charset="0"/>
                <a:cs typeface="Times New Roman" pitchFamily="18" charset="0"/>
              </a:rPr>
              <a:t>ai</a:t>
            </a:r>
            <a:r>
              <a:rPr lang="en-US" sz="3200" dirty="0">
                <a:solidFill>
                  <a:schemeClr val="accent4">
                    <a:lumMod val="50000"/>
                  </a:schemeClr>
                </a:solidFill>
                <a:latin typeface="Times New Roman" pitchFamily="18" charset="0"/>
                <a:cs typeface="Times New Roman" pitchFamily="18" charset="0"/>
              </a:rPr>
              <a:t> ?</a:t>
            </a:r>
            <a:endParaRPr lang="vi-VN" sz="3200"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150989"/>
      </p:ext>
    </p:extLst>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a:off x="7071360" y="5638797"/>
            <a:ext cx="2072639" cy="1219201"/>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a:off x="0" y="5638799"/>
            <a:ext cx="2072639" cy="1219201"/>
          </a:xfrm>
          <a:prstGeom prst="rect">
            <a:avLst/>
          </a:prstGeom>
        </p:spPr>
      </p:pic>
      <p:sp>
        <p:nvSpPr>
          <p:cNvPr id="10" name="Round Diagonal Corner Rectangle 9"/>
          <p:cNvSpPr/>
          <p:nvPr/>
        </p:nvSpPr>
        <p:spPr>
          <a:xfrm>
            <a:off x="838200" y="2773918"/>
            <a:ext cx="7696200" cy="646986"/>
          </a:xfrm>
          <a:prstGeom prst="round2Diag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nl-NL" sz="3200" dirty="0" smtClean="0">
                <a:latin typeface="Times New Roman" pitchFamily="18" charset="0"/>
                <a:cs typeface="Times New Roman" pitchFamily="18" charset="0"/>
              </a:rPr>
              <a:t>	Đoạn văn nói về hoạ sĩ Tô Ngọc Vân</a:t>
            </a:r>
            <a:endParaRPr lang="en-US" sz="3200"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80136630"/>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a:off x="7071360" y="5638797"/>
            <a:ext cx="2072639" cy="1219201"/>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a:off x="0" y="5638799"/>
            <a:ext cx="2072639" cy="1219201"/>
          </a:xfrm>
          <a:prstGeom prst="rect">
            <a:avLst/>
          </a:prstGeom>
        </p:spPr>
      </p:pic>
      <p:grpSp>
        <p:nvGrpSpPr>
          <p:cNvPr id="9" name="Group 8"/>
          <p:cNvGrpSpPr/>
          <p:nvPr/>
        </p:nvGrpSpPr>
        <p:grpSpPr>
          <a:xfrm>
            <a:off x="-304800" y="1828800"/>
            <a:ext cx="2133600" cy="2362200"/>
            <a:chOff x="1238250" y="0"/>
            <a:chExt cx="6667500" cy="7315200"/>
          </a:xfrm>
        </p:grpSpPr>
        <p:pic>
          <p:nvPicPr>
            <p:cNvPr id="2050"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823" b="100000" l="0" r="99143"/>
                      </a14:imgEffect>
                    </a14:imgLayer>
                  </a14:imgProps>
                </a:ext>
                <a:ext uri="{28A0092B-C50C-407E-A947-70E740481C1C}">
                  <a14:useLocalDpi xmlns:a14="http://schemas.microsoft.com/office/drawing/2010/main" xmlns="" val="0"/>
                </a:ext>
              </a:extLst>
            </a:blip>
            <a:srcRect/>
            <a:stretch>
              <a:fillRect/>
            </a:stretch>
          </p:blipFill>
          <p:spPr bwMode="auto">
            <a:xfrm>
              <a:off x="1238250" y="0"/>
              <a:ext cx="6667500" cy="731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Oval 1"/>
            <p:cNvSpPr/>
            <p:nvPr/>
          </p:nvSpPr>
          <p:spPr>
            <a:xfrm>
              <a:off x="3657600" y="5257800"/>
              <a:ext cx="1905000" cy="1219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5" name="Rectangle 4"/>
          <p:cNvSpPr/>
          <p:nvPr/>
        </p:nvSpPr>
        <p:spPr>
          <a:xfrm>
            <a:off x="1828800" y="2438400"/>
            <a:ext cx="6629400" cy="584775"/>
          </a:xfrm>
          <a:prstGeom prst="rect">
            <a:avLst/>
          </a:prstGeom>
        </p:spPr>
        <p:txBody>
          <a:bodyPr wrap="square">
            <a:spAutoFit/>
          </a:bodyPr>
          <a:lstStyle/>
          <a:p>
            <a:pPr algn="just"/>
            <a:r>
              <a:rPr lang="en-US" sz="3200" dirty="0" err="1">
                <a:solidFill>
                  <a:schemeClr val="accent4">
                    <a:lumMod val="50000"/>
                  </a:schemeClr>
                </a:solidFill>
                <a:latin typeface="Times New Roman" pitchFamily="18" charset="0"/>
                <a:cs typeface="Times New Roman" pitchFamily="18" charset="0"/>
              </a:rPr>
              <a:t>Đoạn</a:t>
            </a:r>
            <a:r>
              <a:rPr lang="en-US" sz="3200" dirty="0">
                <a:solidFill>
                  <a:schemeClr val="accent4">
                    <a:lumMod val="50000"/>
                  </a:schemeClr>
                </a:solidFill>
                <a:latin typeface="Times New Roman" pitchFamily="18" charset="0"/>
                <a:cs typeface="Times New Roman" pitchFamily="18" charset="0"/>
              </a:rPr>
              <a:t> </a:t>
            </a:r>
            <a:r>
              <a:rPr lang="en-US" sz="3200" dirty="0" err="1">
                <a:solidFill>
                  <a:schemeClr val="accent4">
                    <a:lumMod val="50000"/>
                  </a:schemeClr>
                </a:solidFill>
                <a:latin typeface="Times New Roman" pitchFamily="18" charset="0"/>
                <a:cs typeface="Times New Roman" pitchFamily="18" charset="0"/>
              </a:rPr>
              <a:t>văn</a:t>
            </a:r>
            <a:r>
              <a:rPr lang="en-US" sz="3200" dirty="0">
                <a:solidFill>
                  <a:schemeClr val="accent4">
                    <a:lumMod val="50000"/>
                  </a:schemeClr>
                </a:solidFill>
                <a:latin typeface="Times New Roman" pitchFamily="18" charset="0"/>
                <a:cs typeface="Times New Roman" pitchFamily="18" charset="0"/>
              </a:rPr>
              <a:t> </a:t>
            </a:r>
            <a:r>
              <a:rPr lang="en-US" sz="3200" dirty="0" err="1">
                <a:solidFill>
                  <a:schemeClr val="accent4">
                    <a:lumMod val="50000"/>
                  </a:schemeClr>
                </a:solidFill>
                <a:latin typeface="Times New Roman" pitchFamily="18" charset="0"/>
                <a:cs typeface="Times New Roman" pitchFamily="18" charset="0"/>
              </a:rPr>
              <a:t>này</a:t>
            </a:r>
            <a:r>
              <a:rPr lang="en-US" sz="3200" dirty="0">
                <a:solidFill>
                  <a:schemeClr val="accent4">
                    <a:lumMod val="50000"/>
                  </a:schemeClr>
                </a:solidFill>
                <a:latin typeface="Times New Roman" pitchFamily="18" charset="0"/>
                <a:cs typeface="Times New Roman" pitchFamily="18" charset="0"/>
              </a:rPr>
              <a:t> </a:t>
            </a:r>
            <a:r>
              <a:rPr lang="en-US" sz="3200" dirty="0" err="1">
                <a:solidFill>
                  <a:schemeClr val="accent4">
                    <a:lumMod val="50000"/>
                  </a:schemeClr>
                </a:solidFill>
                <a:latin typeface="Times New Roman" pitchFamily="18" charset="0"/>
                <a:cs typeface="Times New Roman" pitchFamily="18" charset="0"/>
              </a:rPr>
              <a:t>nói</a:t>
            </a:r>
            <a:r>
              <a:rPr lang="en-US" sz="3200" dirty="0">
                <a:solidFill>
                  <a:schemeClr val="accent4">
                    <a:lumMod val="50000"/>
                  </a:schemeClr>
                </a:solidFill>
                <a:latin typeface="Times New Roman" pitchFamily="18" charset="0"/>
                <a:cs typeface="Times New Roman" pitchFamily="18" charset="0"/>
              </a:rPr>
              <a:t> </a:t>
            </a:r>
            <a:r>
              <a:rPr lang="en-US" sz="3200" dirty="0" err="1">
                <a:solidFill>
                  <a:schemeClr val="accent4">
                    <a:lumMod val="50000"/>
                  </a:schemeClr>
                </a:solidFill>
                <a:latin typeface="Times New Roman" pitchFamily="18" charset="0"/>
                <a:cs typeface="Times New Roman" pitchFamily="18" charset="0"/>
              </a:rPr>
              <a:t>lên</a:t>
            </a:r>
            <a:r>
              <a:rPr lang="en-US" sz="3200" dirty="0">
                <a:solidFill>
                  <a:schemeClr val="accent4">
                    <a:lumMod val="50000"/>
                  </a:schemeClr>
                </a:solidFill>
                <a:latin typeface="Times New Roman" pitchFamily="18" charset="0"/>
                <a:cs typeface="Times New Roman" pitchFamily="18" charset="0"/>
              </a:rPr>
              <a:t> </a:t>
            </a:r>
            <a:r>
              <a:rPr lang="en-US" sz="3200" dirty="0" err="1">
                <a:solidFill>
                  <a:schemeClr val="accent4">
                    <a:lumMod val="50000"/>
                  </a:schemeClr>
                </a:solidFill>
                <a:latin typeface="Times New Roman" pitchFamily="18" charset="0"/>
                <a:cs typeface="Times New Roman" pitchFamily="18" charset="0"/>
              </a:rPr>
              <a:t>điều</a:t>
            </a:r>
            <a:r>
              <a:rPr lang="en-US" sz="3200" dirty="0">
                <a:solidFill>
                  <a:schemeClr val="accent4">
                    <a:lumMod val="50000"/>
                  </a:schemeClr>
                </a:solidFill>
                <a:latin typeface="Times New Roman" pitchFamily="18" charset="0"/>
                <a:cs typeface="Times New Roman" pitchFamily="18" charset="0"/>
              </a:rPr>
              <a:t> </a:t>
            </a:r>
            <a:r>
              <a:rPr lang="vi-VN" sz="3200" dirty="0">
                <a:solidFill>
                  <a:schemeClr val="accent4">
                    <a:lumMod val="50000"/>
                  </a:schemeClr>
                </a:solidFill>
                <a:latin typeface="Times New Roman" pitchFamily="18" charset="0"/>
                <a:cs typeface="Times New Roman" pitchFamily="18" charset="0"/>
              </a:rPr>
              <a:t>gì</a:t>
            </a:r>
            <a:r>
              <a:rPr lang="en-US" sz="3200" dirty="0">
                <a:solidFill>
                  <a:schemeClr val="accent4">
                    <a:lumMod val="50000"/>
                  </a:schemeClr>
                </a:solidFill>
                <a:latin typeface="Times New Roman" pitchFamily="18" charset="0"/>
                <a:cs typeface="Times New Roman" pitchFamily="18" charset="0"/>
              </a:rPr>
              <a:t> </a:t>
            </a:r>
            <a:r>
              <a:rPr lang="vi-VN" sz="3200" dirty="0">
                <a:solidFill>
                  <a:schemeClr val="accent4">
                    <a:lumMod val="50000"/>
                  </a:schemeClr>
                </a:solidFill>
                <a:latin typeface="Times New Roman" pitchFamily="18" charset="0"/>
                <a:cs typeface="Times New Roman" pitchFamily="18" charset="0"/>
              </a:rPr>
              <a:t>?</a:t>
            </a:r>
            <a:endParaRPr lang="en-US" sz="3200"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62688014"/>
      </p:ext>
    </p:extLst>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a:off x="7071360" y="5638797"/>
            <a:ext cx="2072639" cy="1219201"/>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a:off x="0" y="5638799"/>
            <a:ext cx="2072639" cy="1219201"/>
          </a:xfrm>
          <a:prstGeom prst="rect">
            <a:avLst/>
          </a:prstGeom>
        </p:spPr>
      </p:pic>
      <p:sp>
        <p:nvSpPr>
          <p:cNvPr id="10" name="Round Diagonal Corner Rectangle 9"/>
          <p:cNvSpPr/>
          <p:nvPr/>
        </p:nvSpPr>
        <p:spPr>
          <a:xfrm>
            <a:off x="838200" y="2590800"/>
            <a:ext cx="7696200" cy="1532334"/>
          </a:xfrm>
          <a:prstGeom prst="round2Diag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nl-NL" sz="2800" dirty="0">
                <a:latin typeface="Times New Roman" pitchFamily="18" charset="0"/>
                <a:cs typeface="Times New Roman" pitchFamily="18" charset="0"/>
              </a:rPr>
              <a:t>Đoạn văn </a:t>
            </a:r>
            <a:r>
              <a:rPr lang="nl-NL" sz="2800" dirty="0" smtClean="0">
                <a:latin typeface="Times New Roman" pitchFamily="18" charset="0"/>
                <a:cs typeface="Times New Roman" pitchFamily="18" charset="0"/>
              </a:rPr>
              <a:t>ca </a:t>
            </a:r>
            <a:r>
              <a:rPr lang="nl-NL" sz="2800" dirty="0">
                <a:latin typeface="Times New Roman" pitchFamily="18" charset="0"/>
                <a:cs typeface="Times New Roman" pitchFamily="18" charset="0"/>
              </a:rPr>
              <a:t>ngợi Tô Ngọc Vân là một hoạ sĩ tài hoa, đã ngã xuống trong cuộc kháng chiến chống đế quốc Mĩ xâm lược.</a:t>
            </a:r>
            <a:endParaRPr lang="en-US" sz="2800"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64862192"/>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V="1">
            <a:off x="7071361" y="0"/>
            <a:ext cx="2072639" cy="1219201"/>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xmlns="" val="0"/>
              </a:ext>
            </a:extLst>
          </a:blip>
          <a:srcRect l="50000"/>
          <a:stretch/>
        </p:blipFill>
        <p:spPr>
          <a:xfrm flipH="1" flipV="1">
            <a:off x="1" y="2"/>
            <a:ext cx="2072639" cy="1219201"/>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748135"/>
            <a:ext cx="29718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34356" y="1748135"/>
            <a:ext cx="3209544"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4876800" y="6010870"/>
            <a:ext cx="3725700"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i-FI" sz="2400" dirty="0" smtClean="0">
                <a:latin typeface="Times New Roman" pitchFamily="18" charset="0"/>
                <a:cs typeface="Times New Roman" pitchFamily="18" charset="0"/>
              </a:rPr>
              <a:t>Thiếu nữ bên hoa sen (1944)</a:t>
            </a:r>
            <a:endParaRPr lang="en-US" sz="2400" dirty="0">
              <a:latin typeface="Times New Roman" pitchFamily="18" charset="0"/>
              <a:cs typeface="Times New Roman" pitchFamily="18" charset="0"/>
            </a:endParaRPr>
          </a:p>
        </p:txBody>
      </p:sp>
      <p:sp>
        <p:nvSpPr>
          <p:cNvPr id="19" name="Rectangle 18"/>
          <p:cNvSpPr/>
          <p:nvPr/>
        </p:nvSpPr>
        <p:spPr>
          <a:xfrm>
            <a:off x="381000" y="6015335"/>
            <a:ext cx="3759362"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i-FI" sz="2400" dirty="0" smtClean="0">
                <a:latin typeface="Times New Roman" pitchFamily="18" charset="0"/>
                <a:cs typeface="Times New Roman" pitchFamily="18" charset="0"/>
              </a:rPr>
              <a:t>Thiếu nữ bên hoa huệ (1943)</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9321131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outHorizontal)">
                                      <p:cBhvr>
                                        <p:cTn id="7" dur="500"/>
                                        <p:tgtEl>
                                          <p:spTgt spid="4098"/>
                                        </p:tgtEl>
                                      </p:cBhvr>
                                    </p:animEffect>
                                  </p:childTnLst>
                                </p:cTn>
                              </p:par>
                              <p:par>
                                <p:cTn id="8" presetID="16" presetClass="entr" presetSubtype="42"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barn(outHorizontal)">
                                      <p:cBhvr>
                                        <p:cTn id="10" dur="500"/>
                                        <p:tgtEl>
                                          <p:spTgt spid="4099"/>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Horizontal)">
                                      <p:cBhvr>
                                        <p:cTn id="13" dur="500"/>
                                        <p:tgtEl>
                                          <p:spTgt spid="5"/>
                                        </p:tgtEl>
                                      </p:cBhvr>
                                    </p:animEffect>
                                  </p:childTnLst>
                                </p:cTn>
                              </p:par>
                              <p:par>
                                <p:cTn id="14" presetID="16" presetClass="entr" presetSubtype="4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out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170</Words>
  <Application>Microsoft Office PowerPoint</Application>
  <PresentationFormat>On-screen Show (4:3)</PresentationFormat>
  <Paragraphs>53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andongnhi</cp:lastModifiedBy>
  <cp:revision>36</cp:revision>
  <dcterms:created xsi:type="dcterms:W3CDTF">2017-02-22T06:06:23Z</dcterms:created>
  <dcterms:modified xsi:type="dcterms:W3CDTF">2019-02-12T13:42:10Z</dcterms:modified>
</cp:coreProperties>
</file>