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315" r:id="rId3"/>
    <p:sldId id="326" r:id="rId4"/>
    <p:sldId id="327" r:id="rId5"/>
    <p:sldId id="305" r:id="rId6"/>
    <p:sldId id="311" r:id="rId7"/>
    <p:sldId id="318" r:id="rId8"/>
    <p:sldId id="279" r:id="rId9"/>
    <p:sldId id="319" r:id="rId10"/>
    <p:sldId id="328" r:id="rId11"/>
    <p:sldId id="320" r:id="rId12"/>
    <p:sldId id="321" r:id="rId13"/>
    <p:sldId id="322" r:id="rId14"/>
    <p:sldId id="301" r:id="rId15"/>
    <p:sldId id="294" r:id="rId16"/>
    <p:sldId id="323" r:id="rId17"/>
    <p:sldId id="329" r:id="rId18"/>
    <p:sldId id="289" r:id="rId19"/>
    <p:sldId id="325" r:id="rId20"/>
    <p:sldId id="307" r:id="rId21"/>
  </p:sldIdLst>
  <p:sldSz cx="9144000" cy="6858000" type="screen4x3"/>
  <p:notesSz cx="6858000" cy="9144000"/>
  <p:custDataLst>
    <p:tags r:id="rId23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FF"/>
    <a:srgbClr val="007033"/>
    <a:srgbClr val="FF0066"/>
    <a:srgbClr val="00FFFF"/>
    <a:srgbClr val="FF0000"/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B0DE96-2026-4352-A957-784DB4E546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38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fld id="{155FDFAB-5CDA-4EFF-BBDE-7C7FFCF82E8A}" type="slidenum">
              <a:rPr lang="vi-VN" smtClean="0">
                <a:latin typeface="Arial" panose="020B0604020202020204" pitchFamily="34" charset="0"/>
              </a:rPr>
              <a:pPr/>
              <a:t>19</a:t>
            </a:fld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5F7E-0380-4AAD-B5D7-C3F53C89237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8964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73BA-EE8D-4080-9E3B-AD6A26F7D99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8802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6554-44F3-4FCB-9A99-980661003A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8793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6FA1-07DB-43DF-8CAF-7331C65EB4C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899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D693-9303-4BC1-8C56-5A531EB627F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8986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D157-12F5-4567-A3C8-7AD80665C1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9466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85A3-7FB6-416D-8C15-2BA39F2AC06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5657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F3B2-004D-438B-AE16-B51D0DDF1D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998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879D-4BB6-4F63-A2A5-FB19723710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684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6124-703E-43AB-8683-E17F1118C4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89981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1492-0954-47C6-ADA7-C25F64889A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925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D513-D454-4CA1-B4C6-365E949C3A1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754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0CD44A74-2026-42FC-83A1-FF1EF1DF367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ai%20tap%20SHC/Package%20-%20Lesson/Lesson.ex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huong%20Linh\Desktop\Nghe%20Thuat%20Mua%20Bong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uong%20Linh\Desktop\Mua%20Bong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8" name="Text Box 1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0" y="1498600"/>
            <a:ext cx="487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smtClean="0">
                <a:solidFill>
                  <a:srgbClr val="7030A0"/>
                </a:solidFill>
                <a:cs typeface="Times New Roman" panose="02020603050405020304" pitchFamily="18" charset="0"/>
              </a:rPr>
              <a:t>ÔN BÀI 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CŨ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255588" y="2547938"/>
            <a:ext cx="861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"/>
            </a:pPr>
            <a:r>
              <a:rPr lang="en-US" sz="3600" b="1">
                <a:cs typeface="Times New Roman" panose="02020603050405020304" pitchFamily="18" charset="0"/>
              </a:rPr>
              <a:t> Ta có thể nhìn thấy vật khi nào?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334963" y="3489325"/>
            <a:ext cx="861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FF0066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 Ta chỉ nhìn thấy vật khi có ánh sáng từ vật đó truyền vào mắt ta.</a:t>
            </a:r>
            <a:endParaRPr lang="en-US" sz="3600" b="1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581400" y="536575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2376488"/>
            <a:ext cx="88122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"/>
            </a:pPr>
            <a:r>
              <a:rPr lang="en-US" sz="3600" b="1">
                <a:cs typeface="Times New Roman" panose="02020603050405020304" pitchFamily="18" charset="0"/>
              </a:rPr>
              <a:t>Kể tên những vật tự phát sáng mà em biết?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85800" y="3344863"/>
            <a:ext cx="3200400" cy="2892425"/>
            <a:chOff x="144" y="1248"/>
            <a:chExt cx="2400" cy="2169"/>
          </a:xfrm>
        </p:grpSpPr>
        <p:sp>
          <p:nvSpPr>
            <p:cNvPr id="4106" name="AutoShape 9"/>
            <p:cNvSpPr>
              <a:spLocks noChangeArrowheads="1"/>
            </p:cNvSpPr>
            <p:nvPr/>
          </p:nvSpPr>
          <p:spPr bwMode="auto">
            <a:xfrm rot="1842447">
              <a:off x="144" y="1248"/>
              <a:ext cx="2400" cy="2169"/>
            </a:xfrm>
            <a:prstGeom prst="sun">
              <a:avLst>
                <a:gd name="adj" fmla="val 46875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FF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i="1" u="sng">
                <a:latin typeface="VNI-Times" pitchFamily="2" charset="0"/>
              </a:endParaRPr>
            </a:p>
          </p:txBody>
        </p:sp>
        <p:sp>
          <p:nvSpPr>
            <p:cNvPr id="4107" name="AutoShape 10"/>
            <p:cNvSpPr>
              <a:spLocks noChangeArrowheads="1"/>
            </p:cNvSpPr>
            <p:nvPr/>
          </p:nvSpPr>
          <p:spPr bwMode="auto">
            <a:xfrm rot="1099627">
              <a:off x="288" y="1440"/>
              <a:ext cx="2112" cy="1776"/>
            </a:xfrm>
            <a:prstGeom prst="sun">
              <a:avLst>
                <a:gd name="adj" fmla="val 46875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FF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i="1" u="sng">
                <a:latin typeface="VNI-Times" pitchFamily="2" charset="0"/>
              </a:endParaRPr>
            </a:p>
          </p:txBody>
        </p:sp>
        <p:sp>
          <p:nvSpPr>
            <p:cNvPr id="4108" name="AutoShape 11"/>
            <p:cNvSpPr>
              <a:spLocks noChangeArrowheads="1"/>
            </p:cNvSpPr>
            <p:nvPr/>
          </p:nvSpPr>
          <p:spPr bwMode="auto">
            <a:xfrm>
              <a:off x="912" y="1920"/>
              <a:ext cx="816" cy="816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400" i="1" u="sng">
                <a:latin typeface="VNI-Times" pitchFamily="2" charset="0"/>
              </a:endParaRPr>
            </a:p>
          </p:txBody>
        </p:sp>
      </p:grpSp>
      <p:pic>
        <p:nvPicPr>
          <p:cNvPr id="12" name="Picture 15" descr="bong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3336925"/>
            <a:ext cx="17795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91149" grpId="0"/>
      <p:bldP spid="91149" grpId="1"/>
      <p:bldP spid="91150" grpId="0"/>
      <p:bldP spid="91150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54138"/>
            <a:ext cx="5638800" cy="71596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smtClean="0">
                <a:solidFill>
                  <a:srgbClr val="7030A0"/>
                </a:solidFill>
              </a:rPr>
              <a:t>Tiến hành thí nghiệm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3820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smtClean="0"/>
              <a:t>Chiếu đèn pin vào chiếc bút bi đã được dựng sẵn.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smtClean="0"/>
              <a:t>Chiếu đèn pin ở 3 vị trí:</a:t>
            </a:r>
          </a:p>
          <a:p>
            <a:r>
              <a:rPr lang="en-US" sz="3600" smtClean="0"/>
              <a:t>Phía trên</a:t>
            </a:r>
          </a:p>
          <a:p>
            <a:r>
              <a:rPr lang="en-US" sz="3600" smtClean="0"/>
              <a:t>Bên phải</a:t>
            </a:r>
          </a:p>
          <a:p>
            <a:r>
              <a:rPr lang="en-US" sz="3600" smtClean="0"/>
              <a:t>Bên trái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-428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 rot="-527118">
            <a:off x="4086225" y="5181600"/>
            <a:ext cx="609600" cy="228600"/>
            <a:chOff x="3552" y="528"/>
            <a:chExt cx="1467" cy="462"/>
          </a:xfrm>
        </p:grpSpPr>
        <p:sp>
          <p:nvSpPr>
            <p:cNvPr id="14366" name="Oval 5"/>
            <p:cNvSpPr>
              <a:spLocks noChangeArrowheads="1"/>
            </p:cNvSpPr>
            <p:nvPr/>
          </p:nvSpPr>
          <p:spPr bwMode="auto">
            <a:xfrm rot="618644" flipH="1">
              <a:off x="3600" y="528"/>
              <a:ext cx="1419" cy="4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7" name="Rectangle 6"/>
            <p:cNvSpPr>
              <a:spLocks noChangeArrowheads="1"/>
            </p:cNvSpPr>
            <p:nvPr/>
          </p:nvSpPr>
          <p:spPr bwMode="auto">
            <a:xfrm rot="618644" flipH="1">
              <a:off x="3552" y="864"/>
              <a:ext cx="1419" cy="74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</p:grp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4267200" y="1295400"/>
            <a:ext cx="457200" cy="4152900"/>
            <a:chOff x="7200" y="360"/>
            <a:chExt cx="1800" cy="10620"/>
          </a:xfrm>
        </p:grpSpPr>
        <p:sp>
          <p:nvSpPr>
            <p:cNvPr id="14360" name="Oval 8"/>
            <p:cNvSpPr>
              <a:spLocks noChangeArrowheads="1"/>
            </p:cNvSpPr>
            <p:nvPr/>
          </p:nvSpPr>
          <p:spPr bwMode="auto">
            <a:xfrm>
              <a:off x="7200" y="360"/>
              <a:ext cx="1800" cy="9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1" name="AutoShape 9"/>
            <p:cNvSpPr>
              <a:spLocks noChangeArrowheads="1"/>
            </p:cNvSpPr>
            <p:nvPr/>
          </p:nvSpPr>
          <p:spPr bwMode="auto">
            <a:xfrm>
              <a:off x="7200" y="1260"/>
              <a:ext cx="1800" cy="9720"/>
            </a:xfrm>
            <a:prstGeom prst="downArrow">
              <a:avLst>
                <a:gd name="adj1" fmla="val 50000"/>
                <a:gd name="adj2" fmla="val 13500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2" name="AutoShape 10"/>
            <p:cNvSpPr>
              <a:spLocks noChangeArrowheads="1"/>
            </p:cNvSpPr>
            <p:nvPr/>
          </p:nvSpPr>
          <p:spPr bwMode="auto">
            <a:xfrm>
              <a:off x="7740" y="7200"/>
              <a:ext cx="720" cy="3750"/>
            </a:xfrm>
            <a:prstGeom prst="downArrow">
              <a:avLst>
                <a:gd name="adj1" fmla="val 50000"/>
                <a:gd name="adj2" fmla="val 130208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3" name="Rectangle 11" descr="Dark vertical"/>
            <p:cNvSpPr>
              <a:spLocks noChangeArrowheads="1"/>
            </p:cNvSpPr>
            <p:nvPr/>
          </p:nvSpPr>
          <p:spPr bwMode="auto">
            <a:xfrm>
              <a:off x="7200" y="1260"/>
              <a:ext cx="1800" cy="7290"/>
            </a:xfrm>
            <a:prstGeom prst="rect">
              <a:avLst/>
            </a:prstGeom>
            <a:pattFill prst="dkVert">
              <a:fgClr>
                <a:srgbClr val="FFFF00"/>
              </a:fgClr>
              <a:bgClr>
                <a:srgbClr val="FF00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64" name="Line 12"/>
            <p:cNvSpPr>
              <a:spLocks noChangeShapeType="1"/>
            </p:cNvSpPr>
            <p:nvPr/>
          </p:nvSpPr>
          <p:spPr bwMode="auto">
            <a:xfrm>
              <a:off x="8100" y="8640"/>
              <a:ext cx="0" cy="23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Rectangle 13" descr="Bouquet"/>
            <p:cNvSpPr>
              <a:spLocks noChangeArrowheads="1"/>
            </p:cNvSpPr>
            <p:nvPr/>
          </p:nvSpPr>
          <p:spPr bwMode="auto">
            <a:xfrm>
              <a:off x="7200" y="975"/>
              <a:ext cx="1800" cy="54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 rot="2385927">
            <a:off x="4572000" y="5105400"/>
            <a:ext cx="4216400" cy="1512888"/>
            <a:chOff x="2617" y="2245"/>
            <a:chExt cx="2656" cy="953"/>
          </a:xfrm>
        </p:grpSpPr>
        <p:sp>
          <p:nvSpPr>
            <p:cNvPr id="14353" name="AutoShape 15"/>
            <p:cNvSpPr>
              <a:spLocks noChangeArrowheads="1"/>
            </p:cNvSpPr>
            <p:nvPr/>
          </p:nvSpPr>
          <p:spPr bwMode="auto">
            <a:xfrm rot="4138661" flipH="1">
              <a:off x="3878" y="1570"/>
              <a:ext cx="120" cy="2641"/>
            </a:xfrm>
            <a:prstGeom prst="downArrow">
              <a:avLst>
                <a:gd name="adj1" fmla="val 50000"/>
                <a:gd name="adj2" fmla="val 550208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54" name="AutoShape 16"/>
            <p:cNvSpPr>
              <a:spLocks noChangeArrowheads="1"/>
            </p:cNvSpPr>
            <p:nvPr/>
          </p:nvSpPr>
          <p:spPr bwMode="auto">
            <a:xfrm rot="4138661" flipH="1">
              <a:off x="3233" y="2645"/>
              <a:ext cx="48" cy="1019"/>
            </a:xfrm>
            <a:prstGeom prst="downArrow">
              <a:avLst>
                <a:gd name="adj1" fmla="val 50000"/>
                <a:gd name="adj2" fmla="val 530729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55" name="Rectangle 17"/>
            <p:cNvSpPr>
              <a:spLocks noChangeArrowheads="1"/>
            </p:cNvSpPr>
            <p:nvPr/>
          </p:nvSpPr>
          <p:spPr bwMode="auto">
            <a:xfrm rot="4138661" flipH="1">
              <a:off x="4172" y="1786"/>
              <a:ext cx="120" cy="198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56" name="Line 18"/>
            <p:cNvSpPr>
              <a:spLocks noChangeShapeType="1"/>
            </p:cNvSpPr>
            <p:nvPr/>
          </p:nvSpPr>
          <p:spPr bwMode="auto">
            <a:xfrm rot="4138661" flipH="1">
              <a:off x="3097" y="2880"/>
              <a:ext cx="0" cy="63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7" name="Group 19"/>
            <p:cNvGrpSpPr>
              <a:grpSpLocks/>
            </p:cNvGrpSpPr>
            <p:nvPr/>
          </p:nvGrpSpPr>
          <p:grpSpPr bwMode="auto">
            <a:xfrm rot="2559232">
              <a:off x="5107" y="2245"/>
              <a:ext cx="166" cy="302"/>
              <a:chOff x="3987" y="605"/>
              <a:chExt cx="241" cy="383"/>
            </a:xfrm>
          </p:grpSpPr>
          <p:sp>
            <p:nvSpPr>
              <p:cNvPr id="14358" name="Oval 20"/>
              <p:cNvSpPr>
                <a:spLocks noChangeArrowheads="1"/>
              </p:cNvSpPr>
              <p:nvPr/>
            </p:nvSpPr>
            <p:spPr bwMode="auto">
              <a:xfrm rot="1579428" flipH="1">
                <a:off x="4054" y="605"/>
                <a:ext cx="174" cy="31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14359" name="Rectangle 21"/>
              <p:cNvSpPr>
                <a:spLocks noChangeArrowheads="1"/>
              </p:cNvSpPr>
              <p:nvPr/>
            </p:nvSpPr>
            <p:spPr bwMode="auto">
              <a:xfrm rot="1579428" flipH="1">
                <a:off x="3987" y="802"/>
                <a:ext cx="174" cy="186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</p:grp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 rot="-8103296">
            <a:off x="1524000" y="3886200"/>
            <a:ext cx="1752600" cy="4057650"/>
            <a:chOff x="2766" y="605"/>
            <a:chExt cx="1462" cy="3468"/>
          </a:xfrm>
        </p:grpSpPr>
        <p:sp>
          <p:nvSpPr>
            <p:cNvPr id="14346" name="AutoShape 23"/>
            <p:cNvSpPr>
              <a:spLocks noChangeArrowheads="1"/>
            </p:cNvSpPr>
            <p:nvPr/>
          </p:nvSpPr>
          <p:spPr bwMode="auto">
            <a:xfrm rot="1579428" flipH="1">
              <a:off x="3243" y="725"/>
              <a:ext cx="174" cy="3348"/>
            </a:xfrm>
            <a:prstGeom prst="downArrow">
              <a:avLst>
                <a:gd name="adj1" fmla="val 50000"/>
                <a:gd name="adj2" fmla="val 481034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47" name="AutoShape 24"/>
            <p:cNvSpPr>
              <a:spLocks noChangeArrowheads="1"/>
            </p:cNvSpPr>
            <p:nvPr/>
          </p:nvSpPr>
          <p:spPr bwMode="auto">
            <a:xfrm rot="1579428" flipH="1">
              <a:off x="2843" y="2666"/>
              <a:ext cx="70" cy="1292"/>
            </a:xfrm>
            <a:prstGeom prst="downArrow">
              <a:avLst>
                <a:gd name="adj1" fmla="val 50000"/>
                <a:gd name="adj2" fmla="val 461429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48" name="Rectangle 25"/>
            <p:cNvSpPr>
              <a:spLocks noChangeArrowheads="1"/>
            </p:cNvSpPr>
            <p:nvPr/>
          </p:nvSpPr>
          <p:spPr bwMode="auto">
            <a:xfrm rot="1579428" flipH="1">
              <a:off x="3428" y="769"/>
              <a:ext cx="174" cy="251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VNI-Times" pitchFamily="2" charset="0"/>
              </a:endParaRPr>
            </a:p>
          </p:txBody>
        </p:sp>
        <p:sp>
          <p:nvSpPr>
            <p:cNvPr id="14349" name="Line 26"/>
            <p:cNvSpPr>
              <a:spLocks noChangeShapeType="1"/>
            </p:cNvSpPr>
            <p:nvPr/>
          </p:nvSpPr>
          <p:spPr bwMode="auto">
            <a:xfrm rot="1579428" flipH="1">
              <a:off x="2766" y="3136"/>
              <a:ext cx="0" cy="80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0" name="Group 27"/>
            <p:cNvGrpSpPr>
              <a:grpSpLocks/>
            </p:cNvGrpSpPr>
            <p:nvPr/>
          </p:nvGrpSpPr>
          <p:grpSpPr bwMode="auto">
            <a:xfrm>
              <a:off x="3987" y="605"/>
              <a:ext cx="241" cy="383"/>
              <a:chOff x="3987" y="605"/>
              <a:chExt cx="241" cy="383"/>
            </a:xfrm>
          </p:grpSpPr>
          <p:sp>
            <p:nvSpPr>
              <p:cNvPr id="14351" name="Oval 28"/>
              <p:cNvSpPr>
                <a:spLocks noChangeArrowheads="1"/>
              </p:cNvSpPr>
              <p:nvPr/>
            </p:nvSpPr>
            <p:spPr bwMode="auto">
              <a:xfrm rot="1579428" flipH="1">
                <a:off x="4054" y="605"/>
                <a:ext cx="174" cy="31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14352" name="Rectangle 29"/>
              <p:cNvSpPr>
                <a:spLocks noChangeArrowheads="1"/>
              </p:cNvSpPr>
              <p:nvPr/>
            </p:nvSpPr>
            <p:spPr bwMode="auto">
              <a:xfrm rot="1579428" flipH="1">
                <a:off x="3987" y="802"/>
                <a:ext cx="174" cy="186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VNI-Times" pitchFamily="2" charset="0"/>
                </a:endParaRPr>
              </a:p>
            </p:txBody>
          </p:sp>
        </p:grpSp>
      </p:grp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4038600" y="0"/>
            <a:ext cx="762000" cy="762000"/>
            <a:chOff x="3312" y="1574"/>
            <a:chExt cx="1152" cy="1010"/>
          </a:xfrm>
        </p:grpSpPr>
        <p:pic>
          <p:nvPicPr>
            <p:cNvPr id="14344" name="Picture 31" descr="sun16[1]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74"/>
              <a:ext cx="1152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Oval 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46" y="1806"/>
              <a:ext cx="669" cy="5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th-TH" sz="1800">
                <a:latin typeface="VNI-Times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11029 C 0.10886 0.05665 0.17605 0.0037 0.23125 0.00185 C 0.28646 -1.32948E-6 0.34931 0.08278 0.37292 0.0987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5526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625 C -0.12934 0.02893 -0.2085 -0.00417 -0.26788 0.00833 C -0.3276 0.02106 -0.38507 0.11805 -0.40833 0.1402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556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1219200"/>
          </a:xfrm>
          <a:prstGeom prst="rect">
            <a:avLst/>
          </a:prstGeom>
          <a:solidFill>
            <a:srgbClr val="6DB0E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6DB0ED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381166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12192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381166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1219200"/>
          </a:xfrm>
          <a:prstGeom prst="rect">
            <a:avLst/>
          </a:prstGeom>
          <a:solidFill>
            <a:srgbClr val="FEA0A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FEA0A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9190" dir="1381166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2003425"/>
            <a:ext cx="861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"/>
            </a:pPr>
            <a:r>
              <a:rPr lang="en-US" sz="3600" b="1">
                <a:solidFill>
                  <a:srgbClr val="FF33CC"/>
                </a:solidFill>
                <a:cs typeface="Times New Roman" panose="02020603050405020304" pitchFamily="18" charset="0"/>
              </a:rPr>
              <a:t>Bóng của vật thay đổi khi nào?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773488"/>
            <a:ext cx="8458200" cy="1355725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Bóng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381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2514600"/>
            <a:ext cx="8534400" cy="28194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4000" b="1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US" sz="4000" b="1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hía sau vật cản sáng (khi được chiếu sáng) có bóng của vật đó.</a:t>
            </a:r>
            <a:endParaRPr lang="en-US" sz="4000" b="1" i="1">
              <a:solidFill>
                <a:srgbClr val="0000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b="1" i="1">
                <a:ea typeface="ＭＳ Ｐゴシック" panose="020B0600070205080204" pitchFamily="34" charset="-128"/>
                <a:cs typeface="Times New Roman" panose="02020603050405020304" pitchFamily="18" charset="0"/>
              </a:rPr>
              <a:t>Bóng của một vật thay đổi khi vị trí của vật chiếu sáng đối với vật đó thay đổi.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00400" y="911225"/>
            <a:ext cx="2743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solidFill>
                  <a:srgbClr val="CC00FF"/>
                </a:solidFill>
                <a:cs typeface="Times New Roman" panose="02020603050405020304" pitchFamily="18" charset="0"/>
              </a:rPr>
              <a:t>BÀI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WordArt 15"/>
          <p:cNvSpPr>
            <a:spLocks noChangeArrowheads="1" noChangeShapeType="1" noTextEdit="1"/>
          </p:cNvSpPr>
          <p:nvPr/>
        </p:nvSpPr>
        <p:spPr bwMode="auto">
          <a:xfrm>
            <a:off x="2556040" y="1293907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1050" kern="1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1050" kern="1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1479550" y="3184525"/>
            <a:ext cx="624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7033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bóng đoán vật</a:t>
            </a:r>
          </a:p>
        </p:txBody>
      </p:sp>
      <p:pic>
        <p:nvPicPr>
          <p:cNvPr id="18436" name="Picture 3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40013" y="4864100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267450" y="-436562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33650" y="-492125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nhom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6010275" y="4926013"/>
            <a:ext cx="752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1011238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nhom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40576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nhom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0" y="4160838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 descr="Frames PPT 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8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388" y="1008063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he Thuat Mua B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286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4"/>
          <p:cNvSpPr>
            <a:spLocks noChangeArrowheads="1" noChangeShapeType="1" noTextEdit="1"/>
          </p:cNvSpPr>
          <p:nvPr/>
        </p:nvSpPr>
        <p:spPr bwMode="auto">
          <a:xfrm>
            <a:off x="322263" y="93663"/>
            <a:ext cx="52006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bóng tối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58825"/>
            <a:ext cx="593566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8" y="1403350"/>
            <a:ext cx="7747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413" y="5664200"/>
            <a:ext cx="8763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+mj-lt"/>
              </a:rPr>
              <a:t>Nguyệt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thực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xảy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bóng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Lúc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ánh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sẽ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mờ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</a:t>
            </a:r>
            <a:r>
              <a:rPr lang="en-US" sz="3200" dirty="0">
                <a:latin typeface="+mj-lt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1717675"/>
            <a:ext cx="1371600" cy="1600200"/>
          </a:xfrm>
          <a:gradFill rotWithShape="1">
            <a:gsLst>
              <a:gs pos="0">
                <a:srgbClr val="7030A0"/>
              </a:gs>
              <a:gs pos="80515">
                <a:srgbClr val="716EB0"/>
              </a:gs>
              <a:gs pos="25685">
                <a:srgbClr val="7173B1"/>
              </a:gs>
              <a:gs pos="55000">
                <a:schemeClr val="accent1">
                  <a:lumMod val="7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Rửa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ảnh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6400800" y="195263"/>
            <a:ext cx="2370138" cy="2509837"/>
            <a:chOff x="288" y="2400"/>
            <a:chExt cx="1493" cy="1581"/>
          </a:xfrm>
        </p:grpSpPr>
        <p:pic>
          <p:nvPicPr>
            <p:cNvPr id="21512" name="Picture 8" descr="maya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0"/>
              <a:ext cx="864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9" descr="maya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511"/>
              <a:ext cx="53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322263" y="93663"/>
            <a:ext cx="52006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bóng tối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3594100"/>
            <a:ext cx="4352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925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825500"/>
            <a:ext cx="4800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304800" y="685800"/>
            <a:ext cx="8534400" cy="5562600"/>
            <a:chOff x="457200" y="1239996"/>
            <a:chExt cx="2177144" cy="2804886"/>
          </a:xfrm>
        </p:grpSpPr>
        <p:sp>
          <p:nvSpPr>
            <p:cNvPr id="3" name="Rectangle 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6170" y="1340857"/>
              <a:ext cx="2019204" cy="2601564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 flipV="1">
            <a:off x="152400" y="457200"/>
            <a:ext cx="7196138" cy="1549400"/>
            <a:chOff x="4763053" y="2429435"/>
            <a:chExt cx="2840865" cy="833718"/>
          </a:xfrm>
        </p:grpSpPr>
        <p:sp>
          <p:nvSpPr>
            <p:cNvPr id="6" name="Freeform 5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Pie 6"/>
            <p:cNvSpPr/>
            <p:nvPr/>
          </p:nvSpPr>
          <p:spPr bwMode="gray">
            <a:xfrm>
              <a:off x="4763053" y="3083767"/>
              <a:ext cx="304580" cy="179386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563" y="1214438"/>
            <a:ext cx="639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cs typeface="Times New Roman" panose="02020603050405020304" pitchFamily="18" charset="0"/>
              </a:rPr>
              <a:t>Hôm nay chúng ta đã học bài gì?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gray">
          <a:xfrm>
            <a:off x="2514600" y="2320925"/>
            <a:ext cx="3733800" cy="1184275"/>
          </a:xfrm>
          <a:prstGeom prst="can">
            <a:avLst>
              <a:gd name="adj" fmla="val 25000"/>
            </a:avLst>
          </a:prstGeom>
          <a:gradFill rotWithShape="1">
            <a:gsLst>
              <a:gs pos="3000">
                <a:schemeClr val="tx1"/>
              </a:gs>
              <a:gs pos="96460">
                <a:schemeClr val="tx1"/>
              </a:gs>
              <a:gs pos="81000">
                <a:srgbClr val="007033"/>
              </a:gs>
              <a:gs pos="17000">
                <a:srgbClr val="007033"/>
              </a:gs>
              <a:gs pos="32000">
                <a:schemeClr val="tx1"/>
              </a:gs>
              <a:gs pos="48000">
                <a:srgbClr val="007033"/>
              </a:gs>
              <a:gs pos="64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200" y="40386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cs typeface="Times New Roman" panose="02020603050405020304" pitchFamily="18" charset="0"/>
              </a:rPr>
              <a:t>Về nhà học nội dung bài và chuẩn bị bài “Ánh sáng cần cho sự sống”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pic>
        <p:nvPicPr>
          <p:cNvPr id="4" name="Mua B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55713"/>
            <a:ext cx="914241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5"/>
          <p:cNvGrpSpPr>
            <a:grpSpLocks/>
          </p:cNvGrpSpPr>
          <p:nvPr/>
        </p:nvGrpSpPr>
        <p:grpSpPr bwMode="auto">
          <a:xfrm>
            <a:off x="4114800" y="8915400"/>
            <a:ext cx="1905000" cy="1371600"/>
            <a:chOff x="1536" y="3270"/>
            <a:chExt cx="1710" cy="1050"/>
          </a:xfrm>
        </p:grpSpPr>
        <p:pic>
          <p:nvPicPr>
            <p:cNvPr id="24580" name="Picture 16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80"/>
              <a:ext cx="65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17" descr="AG00315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582"/>
              <a:ext cx="654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18" descr="AG00316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270"/>
              <a:ext cx="65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9" name="Picture 35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T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50963"/>
            <a:ext cx="73406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52400"/>
            <a:ext cx="8153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"/>
              <a:defRPr/>
            </a:pPr>
            <a:r>
              <a:rPr lang="en-US" sz="3200" dirty="0" err="1">
                <a:solidFill>
                  <a:srgbClr val="FF0066"/>
                </a:solidFill>
                <a:latin typeface="+mj-lt"/>
              </a:rPr>
              <a:t>Quan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sát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trả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lời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câu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hỏi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Mặt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trời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chiếu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sáng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từ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phía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nào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trong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hình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?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Vì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sao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biết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76200" y="3429000"/>
            <a:ext cx="930275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Trái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153400" y="3429000"/>
            <a:ext cx="107315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Phải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781675"/>
            <a:ext cx="9144000" cy="1066800"/>
          </a:xfrm>
          <a:prstGeom prst="round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</a:rPr>
              <a:t>Mặt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chiếu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sáng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từ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phải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hình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T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0" y="1076325"/>
            <a:ext cx="73406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8153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"/>
              <a:defRPr/>
            </a:pPr>
            <a:r>
              <a:rPr lang="en-US" sz="3200" dirty="0" err="1">
                <a:solidFill>
                  <a:srgbClr val="FF0066"/>
                </a:solidFill>
                <a:latin typeface="+mj-lt"/>
              </a:rPr>
              <a:t>Quan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sát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trả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lời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câu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hỏi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Bóng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bạn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học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sinh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xuất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hiện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ở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5781675"/>
            <a:ext cx="9144000" cy="1066800"/>
          </a:xfrm>
          <a:prstGeom prst="round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</a:rPr>
              <a:t>Bóng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các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xuất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hiện</a:t>
            </a:r>
            <a:r>
              <a:rPr lang="en-US" sz="3200" dirty="0">
                <a:solidFill>
                  <a:srgbClr val="FFFF00"/>
                </a:solidFill>
              </a:rPr>
              <a:t> ở 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sau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người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các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bạn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ong t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5410200" cy="55626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72088" y="304800"/>
            <a:ext cx="3886200" cy="6172200"/>
          </a:xfrm>
          <a:prstGeom prst="rect">
            <a:avLst/>
          </a:prstGeom>
          <a:solidFill>
            <a:srgbClr val="FFFF00">
              <a:alpha val="20000"/>
            </a:srgbClr>
          </a:solidFill>
          <a:ln w="57150" cmpd="thinThick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sz="3400" b="1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34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486400" y="474663"/>
            <a:ext cx="3684588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Quan sát và dự đoán: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lang="en-US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hi bật sáng đèn</a:t>
            </a:r>
            <a:r>
              <a:rPr lang="en-US" altLang="ja-JP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  <a:endParaRPr lang="en-US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1. Bóng tối sẽ xuất hiện ở đâu?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2. Bóng tối có hình</a:t>
            </a:r>
            <a:r>
              <a:rPr lang="en-US" altLang="ja-JP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dạng như thế nào?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3. Bóng sẽ thay đổi như thế nào khi dịch đèn lại gần quyển sách?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>
              <a:latin typeface="VNI-Times" pitchFamily="2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58925"/>
            <a:ext cx="6324600" cy="868363"/>
          </a:xfrm>
        </p:spPr>
        <p:txBody>
          <a:bodyPr/>
          <a:lstStyle/>
          <a:p>
            <a:pPr marL="571500" indent="-571500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KẾT QUẢ THÍ NGHIỆM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250825" y="2730500"/>
            <a:ext cx="8728075" cy="3276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  <p:sp>
        <p:nvSpPr>
          <p:cNvPr id="7" name="AutoShape 67"/>
          <p:cNvSpPr>
            <a:spLocks noChangeArrowheads="1"/>
          </p:cNvSpPr>
          <p:nvPr/>
        </p:nvSpPr>
        <p:spPr bwMode="gray">
          <a:xfrm>
            <a:off x="569913" y="2239963"/>
            <a:ext cx="8116887" cy="1447800"/>
          </a:xfrm>
          <a:prstGeom prst="roundRect">
            <a:avLst>
              <a:gd name="adj" fmla="val 16667"/>
            </a:avLst>
          </a:prstGeom>
          <a:solidFill>
            <a:srgbClr val="800000">
              <a:alpha val="70195"/>
            </a:srgb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9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8538" y="2259013"/>
            <a:ext cx="725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bg1"/>
                </a:solidFill>
                <a:cs typeface="Times New Roman" panose="02020603050405020304" pitchFamily="18" charset="0"/>
              </a:rPr>
              <a:t>Những vật không cho ánh sáng truyền qua được gọi là gì?</a:t>
            </a:r>
          </a:p>
        </p:txBody>
      </p:sp>
      <p:sp>
        <p:nvSpPr>
          <p:cNvPr id="19" name="Pentagon 18"/>
          <p:cNvSpPr/>
          <p:nvPr/>
        </p:nvSpPr>
        <p:spPr>
          <a:xfrm>
            <a:off x="619125" y="4424363"/>
            <a:ext cx="8134350" cy="1365250"/>
          </a:xfrm>
          <a:prstGeom prst="homePlate">
            <a:avLst>
              <a:gd name="adj" fmla="val 67106"/>
            </a:avLst>
          </a:prstGeom>
          <a:solidFill>
            <a:srgbClr val="7FF7F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cản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gray">
          <a:xfrm>
            <a:off x="569913" y="2019300"/>
            <a:ext cx="8232775" cy="1117600"/>
          </a:xfrm>
          <a:prstGeom prst="roundRect">
            <a:avLst>
              <a:gd name="adj" fmla="val 16667"/>
            </a:avLst>
          </a:prstGeom>
          <a:solidFill>
            <a:srgbClr val="800000">
              <a:alpha val="70195"/>
            </a:srgb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Ánh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sáng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có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truyền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qua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quyển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sách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được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không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9" name="Pentagon 8"/>
          <p:cNvSpPr/>
          <p:nvPr/>
        </p:nvSpPr>
        <p:spPr>
          <a:xfrm>
            <a:off x="619125" y="4102100"/>
            <a:ext cx="8134350" cy="1144588"/>
          </a:xfrm>
          <a:prstGeom prst="homePlate">
            <a:avLst>
              <a:gd name="adj" fmla="val 67106"/>
            </a:avLst>
          </a:prstGeom>
          <a:solidFill>
            <a:srgbClr val="7FF7F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003425"/>
            <a:ext cx="8610600" cy="1219200"/>
          </a:xfrm>
        </p:spPr>
        <p:txBody>
          <a:bodyPr/>
          <a:lstStyle/>
          <a:p>
            <a:pPr marL="571500" indent="-571500" algn="l" eaLnBrk="1" hangingPunct="1">
              <a:buFont typeface="Wingdings" panose="05000000000000000000" pitchFamily="2" charset="2"/>
              <a:buChar char=""/>
            </a:pPr>
            <a:r>
              <a:rPr lang="en-US" sz="3600" b="1" smtClean="0">
                <a:solidFill>
                  <a:srgbClr val="FF33CC"/>
                </a:solidFill>
                <a:cs typeface="Times New Roman" panose="02020603050405020304" pitchFamily="18" charset="0"/>
              </a:rPr>
              <a:t>Bóng tối xuất hiện ở đâu?</a:t>
            </a:r>
            <a:r>
              <a:rPr lang="en-US" sz="3600" b="1" smtClean="0">
                <a:solidFill>
                  <a:srgbClr val="FF33CC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K</a:t>
            </a:r>
            <a:r>
              <a:rPr lang="en-US" altLang="ja-JP" sz="3600" b="1" smtClean="0">
                <a:solidFill>
                  <a:srgbClr val="FF33CC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hi nào bóng tối xuất hiện?</a:t>
            </a:r>
            <a:endParaRPr lang="en-US" sz="3600" b="1" smtClean="0">
              <a:solidFill>
                <a:srgbClr val="FF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3581400"/>
            <a:ext cx="8610600" cy="1484313"/>
          </a:xfr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Bóng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tối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phía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cản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cản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438400"/>
            <a:ext cx="6643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"/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400300" y="609600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Khoa học: 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514850" y="609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cs typeface="Times New Roman" panose="02020603050405020304" pitchFamily="18" charset="0"/>
              </a:rPr>
              <a:t>Bóng tối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314&quot;/&gt;&lt;/object&gt;&lt;object type=&quot;3&quot; unique_id=&quot;10006&quot;&gt;&lt;property id=&quot;20148&quot; value=&quot;5&quot;/&gt;&lt;property id=&quot;20300&quot; value=&quot;Slide 2&quot;/&gt;&lt;property id=&quot;20307&quot; value=&quot;315&quot;/&gt;&lt;/object&gt;&lt;object type=&quot;3&quot; unique_id=&quot;10007&quot;&gt;&lt;property id=&quot;20148&quot; value=&quot;5&quot;/&gt;&lt;property id=&quot;20300&quot; value=&quot;Slide 3&quot;/&gt;&lt;property id=&quot;20307&quot; value=&quot;326&quot;/&gt;&lt;/object&gt;&lt;object type=&quot;3&quot; unique_id=&quot;10008&quot;&gt;&lt;property id=&quot;20148&quot; value=&quot;5&quot;/&gt;&lt;property id=&quot;20300&quot; value=&quot;Slide 4&quot;/&gt;&lt;property id=&quot;20307&quot; value=&quot;327&quot;/&gt;&lt;/object&gt;&lt;object type=&quot;3&quot; unique_id=&quot;10009&quot;&gt;&lt;property id=&quot;20148&quot; value=&quot;5&quot;/&gt;&lt;property id=&quot;20300&quot; value=&quot;Slide 5&quot;/&gt;&lt;property id=&quot;20307&quot; value=&quot;305&quot;/&gt;&lt;/object&gt;&lt;object type=&quot;3&quot; unique_id=&quot;10010&quot;&gt;&lt;property id=&quot;20148&quot; value=&quot;5&quot;/&gt;&lt;property id=&quot;20300&quot; value=&quot;Slide 6 - &amp;quot;KẾT QUẢ THÍ NGHIỆM&amp;quot;&quot;/&gt;&lt;property id=&quot;20307&quot; value=&quot;311&quot;/&gt;&lt;/object&gt;&lt;object type=&quot;3&quot; unique_id=&quot;10011&quot;&gt;&lt;property id=&quot;20148&quot; value=&quot;5&quot;/&gt;&lt;property id=&quot;20300&quot; value=&quot;Slide 7&quot;/&gt;&lt;property id=&quot;20307&quot; value=&quot;318&quot;/&gt;&lt;/object&gt;&lt;object type=&quot;3&quot; unique_id=&quot;10012&quot;&gt;&lt;property id=&quot;20148&quot; value=&quot;5&quot;/&gt;&lt;property id=&quot;20300&quot; value=&quot;Slide 8 - &amp;quot;Bóng tối xuất hiện ở đâu? Khi nào bóng tối xuất hiện?&amp;quot;&quot;/&gt;&lt;property id=&quot;20307&quot; value=&quot;279&quot;/&gt;&lt;/object&gt;&lt;object type=&quot;3&quot; unique_id=&quot;10013&quot;&gt;&lt;property id=&quot;20148&quot; value=&quot;5&quot;/&gt;&lt;property id=&quot;20300&quot; value=&quot;Slide 9&quot;/&gt;&lt;property id=&quot;20307&quot; value=&quot;319&quot;/&gt;&lt;/object&gt;&lt;object type=&quot;3&quot; unique_id=&quot;10014&quot;&gt;&lt;property id=&quot;20148&quot; value=&quot;5&quot;/&gt;&lt;property id=&quot;20300&quot; value=&quot;Slide 10 - &amp;quot;Tiến hành thí nghiệm&amp;quot;&quot;/&gt;&lt;property id=&quot;20307&quot; value=&quot;328&quot;/&gt;&lt;/object&gt;&lt;object type=&quot;3&quot; unique_id=&quot;10015&quot;&gt;&lt;property id=&quot;20148&quot; value=&quot;5&quot;/&gt;&lt;property id=&quot;20300&quot; value=&quot;Slide 11&quot;/&gt;&lt;property id=&quot;20307&quot; value=&quot;320&quot;/&gt;&lt;/object&gt;&lt;object type=&quot;3&quot; unique_id=&quot;10016&quot;&gt;&lt;property id=&quot;20148&quot; value=&quot;5&quot;/&gt;&lt;property id=&quot;20300&quot; value=&quot;Slide 12&quot;/&gt;&lt;property id=&quot;20307&quot; value=&quot;321&quot;/&gt;&lt;/object&gt;&lt;object type=&quot;3&quot; unique_id=&quot;10017&quot;&gt;&lt;property id=&quot;20148&quot; value=&quot;5&quot;/&gt;&lt;property id=&quot;20300&quot; value=&quot;Slide 13&quot;/&gt;&lt;property id=&quot;20307&quot; value=&quot;322&quot;/&gt;&lt;/object&gt;&lt;object type=&quot;3&quot; unique_id=&quot;10018&quot;&gt;&lt;property id=&quot;20148&quot; value=&quot;5&quot;/&gt;&lt;property id=&quot;20300&quot; value=&quot;Slide 14&quot;/&gt;&lt;property id=&quot;20307&quot; value=&quot;301&quot;/&gt;&lt;/object&gt;&lt;object type=&quot;3&quot; unique_id=&quot;10019&quot;&gt;&lt;property id=&quot;20148&quot; value=&quot;5&quot;/&gt;&lt;property id=&quot;20300&quot; value=&quot;Slide 15&quot;/&gt;&lt;property id=&quot;20307&quot; value=&quot;294&quot;/&gt;&lt;/object&gt;&lt;object type=&quot;3&quot; unique_id=&quot;10020&quot;&gt;&lt;property id=&quot;20148&quot; value=&quot;5&quot;/&gt;&lt;property id=&quot;20300&quot; value=&quot;Slide 16&quot;/&gt;&lt;property id=&quot;20307&quot; value=&quot;323&quot;/&gt;&lt;/object&gt;&lt;object type=&quot;3&quot; unique_id=&quot;10021&quot;&gt;&lt;property id=&quot;20148&quot; value=&quot;5&quot;/&gt;&lt;property id=&quot;20300&quot; value=&quot;Slide 17&quot;/&gt;&lt;property id=&quot;20307&quot; value=&quot;329&quot;/&gt;&lt;/object&gt;&lt;object type=&quot;3&quot; unique_id=&quot;10022&quot;&gt;&lt;property id=&quot;20148&quot; value=&quot;5&quot;/&gt;&lt;property id=&quot;20300&quot; value=&quot;Slide 18&quot;/&gt;&lt;property id=&quot;20307&quot; value=&quot;289&quot;/&gt;&lt;/object&gt;&lt;object type=&quot;3&quot; unique_id=&quot;10023&quot;&gt;&lt;property id=&quot;20148&quot; value=&quot;5&quot;/&gt;&lt;property id=&quot;20300&quot; value=&quot;Slide 19&quot;/&gt;&lt;property id=&quot;20307&quot; value=&quot;325&quot;/&gt;&lt;/object&gt;&lt;object type=&quot;3&quot; unique_id=&quot;10024&quot;&gt;&lt;property id=&quot;20148&quot; value=&quot;5&quot;/&gt;&lt;property id=&quot;20300&quot; value=&quot;Slide 20&quot;/&gt;&lt;property id=&quot;20307&quot; value=&quot;30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191030794,D:\New Folder\Ve que ngoai\Ve que ngoai Nhiên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570</Words>
  <Application>Microsoft Office PowerPoint</Application>
  <PresentationFormat>On-screen Show (4:3)</PresentationFormat>
  <Paragraphs>68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QUẢ THÍ NGHIỆM</vt:lpstr>
      <vt:lpstr>PowerPoint Presentation</vt:lpstr>
      <vt:lpstr>Bóng tối xuất hiện ở đâu? Khi nào bóng tối xuất hiện?</vt:lpstr>
      <vt:lpstr>PowerPoint Presentation</vt:lpstr>
      <vt:lpstr>Tiến hành 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thoi</dc:creator>
  <cp:lastModifiedBy>AutoBVT</cp:lastModifiedBy>
  <cp:revision>168</cp:revision>
  <dcterms:created xsi:type="dcterms:W3CDTF">2011-02-17T13:12:34Z</dcterms:created>
  <dcterms:modified xsi:type="dcterms:W3CDTF">2018-01-31T03:08:56Z</dcterms:modified>
</cp:coreProperties>
</file>