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80" r:id="rId3"/>
    <p:sldId id="283" r:id="rId4"/>
    <p:sldId id="328" r:id="rId5"/>
    <p:sldId id="329" r:id="rId6"/>
    <p:sldId id="330" r:id="rId7"/>
    <p:sldId id="341" r:id="rId8"/>
    <p:sldId id="342" r:id="rId9"/>
    <p:sldId id="331" r:id="rId10"/>
    <p:sldId id="332" r:id="rId11"/>
    <p:sldId id="333" r:id="rId12"/>
    <p:sldId id="334" r:id="rId13"/>
    <p:sldId id="335" r:id="rId14"/>
    <p:sldId id="336" r:id="rId15"/>
    <p:sldId id="343" r:id="rId16"/>
    <p:sldId id="344" r:id="rId17"/>
    <p:sldId id="338" r:id="rId18"/>
    <p:sldId id="339" r:id="rId19"/>
    <p:sldId id="340" r:id="rId20"/>
    <p:sldId id="319" r:id="rId21"/>
    <p:sldId id="318" r:id="rId22"/>
    <p:sldId id="322" r:id="rId23"/>
    <p:sldId id="345" r:id="rId24"/>
    <p:sldId id="323"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583655-9F75-4E59-AEA2-C0952C2F516A}" type="datetimeFigureOut">
              <a:rPr lang="en-US" smtClean="0"/>
              <a:t>3/31/2021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8913F-CD9B-42EC-A764-9642ACA3CD84}" type="slidenum">
              <a:rPr lang="en-US" smtClean="0"/>
              <a:t>‹#›</a:t>
            </a:fld>
            <a:endParaRPr lang="en-US"/>
          </a:p>
        </p:txBody>
      </p:sp>
    </p:spTree>
    <p:extLst>
      <p:ext uri="{BB962C8B-B14F-4D97-AF65-F5344CB8AC3E}">
        <p14:creationId xmlns:p14="http://schemas.microsoft.com/office/powerpoint/2010/main" val="36488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066E48-E98F-43DF-AA8E-5558A150491B}"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261F7-8048-43E0-AF71-46BD83E5A7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066E48-E98F-43DF-AA8E-5558A150491B}"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261F7-8048-43E0-AF71-46BD83E5A7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066E48-E98F-43DF-AA8E-5558A150491B}"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261F7-8048-43E0-AF71-46BD83E5A71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1C7707-16C6-4F93-B577-3B6BDFDEE0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3798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4176DC-E1F5-4426-A19A-1B4D2B39DA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71435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D6B9A6-C6FD-48CE-8D5D-D64C2BED5F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3824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BBF1A7-54C5-4A4E-80E6-188C23E81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3140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99B0D8B-9F2C-4D1F-85F0-E56D769FF3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6755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FA410F-9C20-45FA-9E09-4CA6F8D15E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6904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E07E8C1-94C6-402E-B1BB-CCDB872837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310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167F1B-1DEC-41D0-9CEB-AD29D9DFC6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088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066E48-E98F-43DF-AA8E-5558A150491B}"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261F7-8048-43E0-AF71-46BD83E5A71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C2E2FF-1025-47E3-B846-AAB963393E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8889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5F3882-1DB7-4D66-BCD6-E06EA4EE8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14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79C7A0-3D23-41F4-84AD-DA8649C8858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425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066E48-E98F-43DF-AA8E-5558A150491B}" type="datetimeFigureOut">
              <a:rPr lang="en-US" smtClean="0"/>
              <a:pPr/>
              <a:t>3/31/2021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261F7-8048-43E0-AF71-46BD83E5A7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066E48-E98F-43DF-AA8E-5558A150491B}"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261F7-8048-43E0-AF71-46BD83E5A7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066E48-E98F-43DF-AA8E-5558A150491B}" type="datetimeFigureOut">
              <a:rPr lang="en-US" smtClean="0"/>
              <a:pPr/>
              <a:t>3/31/2021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261F7-8048-43E0-AF71-46BD83E5A7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066E48-E98F-43DF-AA8E-5558A150491B}" type="datetimeFigureOut">
              <a:rPr lang="en-US" smtClean="0"/>
              <a:pPr/>
              <a:t>3/31/2021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261F7-8048-43E0-AF71-46BD83E5A7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066E48-E98F-43DF-AA8E-5558A150491B}" type="datetimeFigureOut">
              <a:rPr lang="en-US" smtClean="0"/>
              <a:pPr/>
              <a:t>3/31/2021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261F7-8048-43E0-AF71-46BD83E5A7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066E48-E98F-43DF-AA8E-5558A150491B}"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261F7-8048-43E0-AF71-46BD83E5A7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066E48-E98F-43DF-AA8E-5558A150491B}" type="datetimeFigureOut">
              <a:rPr lang="en-US" smtClean="0"/>
              <a:pPr/>
              <a:t>3/31/2021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261F7-8048-43E0-AF71-46BD83E5A7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66E48-E98F-43DF-AA8E-5558A150491B}" type="datetimeFigureOut">
              <a:rPr lang="en-US" smtClean="0"/>
              <a:pPr/>
              <a:t>3/31/2021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261F7-8048-43E0-AF71-46BD83E5A7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D1A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fontAlgn="base">
              <a:spcBef>
                <a:spcPct val="0"/>
              </a:spcBef>
              <a:spcAft>
                <a:spcPct val="0"/>
              </a:spcAft>
              <a:defRPr/>
            </a:pPr>
            <a:fld id="{EB20DAD0-E360-43E8-B78D-E1BBD4D2A298}"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445249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slide" Target="slide8.xml"/></Relationships>
</file>

<file path=ppt/slides/_rels/slide16.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Picture2.png"/>
          <p:cNvPicPr>
            <a:picLocks noChangeAspect="1"/>
          </p:cNvPicPr>
          <p:nvPr/>
        </p:nvPicPr>
        <p:blipFill rotWithShape="1">
          <a:blip r:embed="rId3">
            <a:extLst>
              <a:ext uri="{28A0092B-C50C-407E-A947-70E740481C1C}">
                <a14:useLocalDpi xmlns:a14="http://schemas.microsoft.com/office/drawing/2010/main" val="0"/>
              </a:ext>
            </a:extLst>
          </a:blip>
          <a:srcRect l="64247" t="7854"/>
          <a:stretch/>
        </p:blipFill>
        <p:spPr bwMode="auto">
          <a:xfrm>
            <a:off x="1" y="-53237"/>
            <a:ext cx="9143999"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WordArt 3"/>
          <p:cNvSpPr>
            <a:spLocks noChangeArrowheads="1" noChangeShapeType="1" noTextEdit="1"/>
          </p:cNvSpPr>
          <p:nvPr/>
        </p:nvSpPr>
        <p:spPr bwMode="auto">
          <a:xfrm>
            <a:off x="1447800" y="1219200"/>
            <a:ext cx="6629400" cy="990600"/>
          </a:xfrm>
          <a:prstGeom prst="rect">
            <a:avLst/>
          </a:prstGeom>
        </p:spPr>
        <p:txBody>
          <a:bodyPr wrap="none" fromWordArt="1">
            <a:prstTxWarp prst="textPlain">
              <a:avLst>
                <a:gd name="adj" fmla="val 50000"/>
              </a:avLst>
            </a:prstTxWarp>
          </a:bodyPr>
          <a:lstStyle/>
          <a:p>
            <a:pPr algn="ctr"/>
            <a:endParaRPr lang="en-US" sz="3600" b="1" kern="10" dirty="0">
              <a:ln w="19050">
                <a:solidFill>
                  <a:schemeClr val="bg1"/>
                </a:solidFill>
                <a:round/>
                <a:headEnd/>
                <a:tailEnd/>
              </a:ln>
              <a:gradFill rotWithShape="1">
                <a:gsLst>
                  <a:gs pos="0">
                    <a:srgbClr val="FF0000"/>
                  </a:gs>
                  <a:gs pos="100000">
                    <a:srgbClr val="FF1C1C"/>
                  </a:gs>
                </a:gsLst>
                <a:lin ang="5400000" scaled="1"/>
              </a:gradFill>
              <a:latin typeface="Times New Roman" panose="02020603050405020304" pitchFamily="18" charset="0"/>
              <a:cs typeface="Times New Roman" pitchFamily="18" charset="0"/>
            </a:endParaRPr>
          </a:p>
        </p:txBody>
      </p:sp>
      <p:sp>
        <p:nvSpPr>
          <p:cNvPr id="3" name="TextBox 2"/>
          <p:cNvSpPr txBox="1"/>
          <p:nvPr/>
        </p:nvSpPr>
        <p:spPr>
          <a:xfrm>
            <a:off x="1828800" y="2195081"/>
            <a:ext cx="4876800"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itchFamily="18" charset="0"/>
              </a:rPr>
              <a:t>MÔN ĐỊA LÍ  - LỚP 4</a:t>
            </a:r>
          </a:p>
        </p:txBody>
      </p:sp>
      <p:sp>
        <p:nvSpPr>
          <p:cNvPr id="13" name="WordArt 6"/>
          <p:cNvSpPr>
            <a:spLocks noChangeArrowheads="1" noChangeShapeType="1" noTextEdit="1"/>
          </p:cNvSpPr>
          <p:nvPr/>
        </p:nvSpPr>
        <p:spPr bwMode="auto">
          <a:xfrm>
            <a:off x="508348" y="3257548"/>
            <a:ext cx="1600200" cy="342900"/>
          </a:xfrm>
          <a:prstGeom prst="rect">
            <a:avLst/>
          </a:prstGeom>
        </p:spPr>
        <p:txBody>
          <a:bodyPr wrap="none" fromWordArt="1">
            <a:prstTxWarp prst="textPlain">
              <a:avLst>
                <a:gd name="adj" fmla="val 50000"/>
              </a:avLst>
            </a:prstTxWarp>
          </a:bodyPr>
          <a:lstStyle/>
          <a:p>
            <a:pPr algn="ctr"/>
            <a:r>
              <a:rPr lang="en-US" sz="3600" kern="10" dirty="0" err="1">
                <a:ln w="9525">
                  <a:solidFill>
                    <a:srgbClr val="000000"/>
                  </a:solidFill>
                  <a:round/>
                  <a:headEnd/>
                  <a:tailEnd/>
                </a:ln>
                <a:gradFill rotWithShape="1">
                  <a:gsLst>
                    <a:gs pos="0">
                      <a:srgbClr val="4D0808"/>
                    </a:gs>
                    <a:gs pos="30000">
                      <a:srgbClr val="FF0300"/>
                    </a:gs>
                    <a:gs pos="55000">
                      <a:srgbClr val="FF7A00"/>
                    </a:gs>
                    <a:gs pos="100000">
                      <a:srgbClr val="FFF200"/>
                    </a:gs>
                  </a:gsLst>
                  <a:lin ang="5400000" scaled="1"/>
                </a:gradFill>
                <a:latin typeface="Times New Roman" panose="02020603050405020304" pitchFamily="18" charset="0"/>
                <a:cs typeface="Times New Roman" panose="02020603050405020304" pitchFamily="18" charset="0"/>
              </a:rPr>
              <a:t>Bài</a:t>
            </a:r>
            <a:r>
              <a:rPr lang="en-US" sz="3600" kern="10" dirty="0">
                <a:ln w="9525">
                  <a:solidFill>
                    <a:srgbClr val="000000"/>
                  </a:solidFill>
                  <a:round/>
                  <a:headEnd/>
                  <a:tailEnd/>
                </a:ln>
                <a:gradFill rotWithShape="1">
                  <a:gsLst>
                    <a:gs pos="0">
                      <a:srgbClr val="4D0808"/>
                    </a:gs>
                    <a:gs pos="30000">
                      <a:srgbClr val="FF0300"/>
                    </a:gs>
                    <a:gs pos="55000">
                      <a:srgbClr val="FF7A00"/>
                    </a:gs>
                    <a:gs pos="100000">
                      <a:srgbClr val="FFF200"/>
                    </a:gs>
                  </a:gsLst>
                  <a:lin ang="5400000" scaled="1"/>
                </a:gradFill>
                <a:latin typeface="Times New Roman" panose="02020603050405020304" pitchFamily="18" charset="0"/>
                <a:cs typeface="Times New Roman" panose="02020603050405020304" pitchFamily="18" charset="0"/>
              </a:rPr>
              <a:t> 26:</a:t>
            </a:r>
          </a:p>
        </p:txBody>
      </p:sp>
      <p:sp>
        <p:nvSpPr>
          <p:cNvPr id="14" name="WordArt 7"/>
          <p:cNvSpPr>
            <a:spLocks noChangeArrowheads="1" noChangeShapeType="1" noTextEdit="1"/>
          </p:cNvSpPr>
          <p:nvPr/>
        </p:nvSpPr>
        <p:spPr bwMode="auto">
          <a:xfrm>
            <a:off x="1309492" y="3872630"/>
            <a:ext cx="7391400" cy="1891430"/>
          </a:xfrm>
          <a:prstGeom prst="rect">
            <a:avLst/>
          </a:prstGeom>
        </p:spPr>
        <p:txBody>
          <a:bodyPr wrap="none" fromWordArt="1">
            <a:prstTxWarp prst="textCurveUp">
              <a:avLst>
                <a:gd name="adj" fmla="val 45977"/>
              </a:avLst>
            </a:prstTxWarp>
          </a:bodyPr>
          <a:lstStyle/>
          <a:p>
            <a:pPr algn="ctr"/>
            <a:endParaRPr lang="vi-VN" sz="3600" b="1" kern="10" dirty="0">
              <a:ln w="9525">
                <a:solidFill>
                  <a:srgbClr val="000000"/>
                </a:solidFill>
                <a:round/>
                <a:headEnd/>
                <a:tailEnd/>
              </a:ln>
              <a:gradFill rotWithShape="1">
                <a:gsLst>
                  <a:gs pos="0">
                    <a:srgbClr val="3399FF"/>
                  </a:gs>
                  <a:gs pos="8000">
                    <a:srgbClr val="00CCCC"/>
                  </a:gs>
                  <a:gs pos="23500">
                    <a:srgbClr val="9999FF"/>
                  </a:gs>
                  <a:gs pos="30000">
                    <a:srgbClr val="2E6792"/>
                  </a:gs>
                  <a:gs pos="35501">
                    <a:srgbClr val="3333CC"/>
                  </a:gs>
                  <a:gs pos="40500">
                    <a:srgbClr val="1170FF"/>
                  </a:gs>
                  <a:gs pos="50000">
                    <a:srgbClr val="006699"/>
                  </a:gs>
                  <a:gs pos="59500">
                    <a:srgbClr val="1170FF"/>
                  </a:gs>
                  <a:gs pos="64500">
                    <a:srgbClr val="3333CC"/>
                  </a:gs>
                  <a:gs pos="70000">
                    <a:srgbClr val="2E6792"/>
                  </a:gs>
                  <a:gs pos="76500">
                    <a:srgbClr val="9999FF"/>
                  </a:gs>
                  <a:gs pos="92000">
                    <a:srgbClr val="00CCCC"/>
                  </a:gs>
                  <a:gs pos="100000">
                    <a:srgbClr val="3399FF"/>
                  </a:gs>
                </a:gsLst>
                <a:lin ang="2700000" scaled="1"/>
              </a:gradFill>
              <a:latin typeface="Times New Roman" panose="02020603050405020304" pitchFamily="18" charset="0"/>
              <a:cs typeface="Times New Roman" panose="02020603050405020304" pitchFamily="18" charset="0"/>
            </a:endParaRPr>
          </a:p>
        </p:txBody>
      </p:sp>
      <p:sp>
        <p:nvSpPr>
          <p:cNvPr id="9" name="TextBox 8"/>
          <p:cNvSpPr txBox="1"/>
          <p:nvPr/>
        </p:nvSpPr>
        <p:spPr>
          <a:xfrm>
            <a:off x="641959" y="3752609"/>
            <a:ext cx="8305800" cy="1077218"/>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itchFamily="18" charset="0"/>
              </a:rPr>
              <a:t>NGƯỜI DÂN VÀ HOẠT ĐỘNG SẢN XUẤT Ở ĐỒNG BẰNG DUYÊN HẢI MIỀN TRUNG</a:t>
            </a:r>
          </a:p>
        </p:txBody>
      </p:sp>
      <p:sp>
        <p:nvSpPr>
          <p:cNvPr id="10" name="TextBox 9"/>
          <p:cNvSpPr txBox="1"/>
          <p:nvPr/>
        </p:nvSpPr>
        <p:spPr>
          <a:xfrm>
            <a:off x="914400" y="388203"/>
            <a:ext cx="7086599" cy="830997"/>
          </a:xfrm>
          <a:prstGeom prst="rect">
            <a:avLst/>
          </a:prstGeom>
          <a:noFill/>
        </p:spPr>
        <p:txBody>
          <a:bodyPr wrap="square" rtlCol="0">
            <a:spAutoFit/>
          </a:bodyPr>
          <a:lstStyle/>
          <a:p>
            <a:pPr algn="ctr"/>
            <a:r>
              <a:rPr lang="en-US" sz="2400" b="1" dirty="0" smtClean="0">
                <a:solidFill>
                  <a:srgbClr val="0000CC"/>
                </a:solidFill>
                <a:latin typeface="Times New Roman" pitchFamily="18" charset="0"/>
                <a:cs typeface="Times New Roman" pitchFamily="18" charset="0"/>
              </a:rPr>
              <a:t>PHÒNG GD &amp; ĐT QUẬN LONG BIÊN</a:t>
            </a:r>
          </a:p>
          <a:p>
            <a:pPr algn="ctr"/>
            <a:r>
              <a:rPr lang="en-US" sz="2400" b="1" dirty="0" smtClean="0">
                <a:solidFill>
                  <a:srgbClr val="0000CC"/>
                </a:solidFill>
                <a:latin typeface="Times New Roman" pitchFamily="18" charset="0"/>
                <a:cs typeface="Times New Roman" pitchFamily="18" charset="0"/>
              </a:rPr>
              <a:t>Trường Tiểu học Ái Mộ B</a:t>
            </a:r>
            <a:endParaRPr lang="vi-VN" sz="24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102012502"/>
      </p:ext>
    </p:extLst>
  </p:cSld>
  <p:clrMapOvr>
    <a:masterClrMapping/>
  </p:clrMapOvr>
  <p:transition>
    <p:sndAc>
      <p:stSnd>
        <p:snd r:embed="rId2" name="kinh coong.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6" fill="hold" grpId="0" nodeType="afterEffect" nodePh="1">
                                  <p:stCondLst>
                                    <p:cond delay="0"/>
                                  </p:stCondLst>
                                  <p:endCondLst>
                                    <p:cond evt="begin" delay="0">
                                      <p:tn val="5"/>
                                    </p:cond>
                                  </p:endCondLst>
                                  <p:childTnLst>
                                    <p:set>
                                      <p:cBhvr>
                                        <p:cTn id="6" dur="1" fill="hold">
                                          <p:stCondLst>
                                            <p:cond delay="0"/>
                                          </p:stCondLst>
                                        </p:cTn>
                                        <p:tgtEl>
                                          <p:spTgt spid="3075"/>
                                        </p:tgtEl>
                                        <p:attrNameLst>
                                          <p:attrName>style.visibility</p:attrName>
                                        </p:attrNameLst>
                                      </p:cBhvr>
                                      <p:to>
                                        <p:strVal val="visible"/>
                                      </p:to>
                                    </p:set>
                                    <p:animEffect transition="in" filter="strips(downRight)">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81000" y="13716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i="1">
                <a:solidFill>
                  <a:srgbClr val="000066"/>
                </a:solidFill>
                <a:latin typeface="Times New Roman" pitchFamily="18" charset="0"/>
                <a:cs typeface="Times New Roman" pitchFamily="18" charset="0"/>
              </a:rPr>
              <a:t>3. Hoạt động du lịch.</a:t>
            </a:r>
          </a:p>
        </p:txBody>
      </p:sp>
      <p:grpSp>
        <p:nvGrpSpPr>
          <p:cNvPr id="33807" name="Group 15"/>
          <p:cNvGrpSpPr>
            <a:grpSpLocks/>
          </p:cNvGrpSpPr>
          <p:nvPr/>
        </p:nvGrpSpPr>
        <p:grpSpPr bwMode="auto">
          <a:xfrm>
            <a:off x="381000" y="533400"/>
            <a:ext cx="3733800" cy="3733800"/>
            <a:chOff x="384" y="336"/>
            <a:chExt cx="2352" cy="2083"/>
          </a:xfrm>
        </p:grpSpPr>
        <p:pic>
          <p:nvPicPr>
            <p:cNvPr id="9228" name="Picture 16" descr="Hoi%20an%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 y="336"/>
              <a:ext cx="2352" cy="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Rectangle 17"/>
            <p:cNvSpPr>
              <a:spLocks noChangeArrowheads="1"/>
            </p:cNvSpPr>
            <p:nvPr/>
          </p:nvSpPr>
          <p:spPr bwMode="auto">
            <a:xfrm>
              <a:off x="576" y="1968"/>
              <a:ext cx="1976" cy="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i="1">
                  <a:latin typeface="Times New Roman" pitchFamily="18" charset="0"/>
                  <a:cs typeface="Times New Roman" pitchFamily="18" charset="0"/>
                </a:rPr>
                <a:t>Góc phố Hội An</a:t>
              </a:r>
              <a:r>
                <a:rPr lang="en-US" b="0" i="1">
                  <a:solidFill>
                    <a:schemeClr val="accent2"/>
                  </a:solidFill>
                  <a:latin typeface="Times New Roman" pitchFamily="18" charset="0"/>
                  <a:cs typeface="Times New Roman" pitchFamily="18" charset="0"/>
                </a:rPr>
                <a:t> </a:t>
              </a:r>
            </a:p>
          </p:txBody>
        </p:sp>
      </p:grpSp>
      <p:grpSp>
        <p:nvGrpSpPr>
          <p:cNvPr id="33810" name="Group 18"/>
          <p:cNvGrpSpPr>
            <a:grpSpLocks/>
          </p:cNvGrpSpPr>
          <p:nvPr/>
        </p:nvGrpSpPr>
        <p:grpSpPr bwMode="auto">
          <a:xfrm>
            <a:off x="4419600" y="558800"/>
            <a:ext cx="4038600" cy="3632200"/>
            <a:chOff x="1392" y="1440"/>
            <a:chExt cx="2544" cy="2179"/>
          </a:xfrm>
        </p:grpSpPr>
        <p:pic>
          <p:nvPicPr>
            <p:cNvPr id="9226" name="Picture 19" descr="h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 y="1440"/>
              <a:ext cx="2544" cy="1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Rectangle 20"/>
            <p:cNvSpPr>
              <a:spLocks noChangeArrowheads="1"/>
            </p:cNvSpPr>
            <p:nvPr/>
          </p:nvSpPr>
          <p:spPr bwMode="auto">
            <a:xfrm>
              <a:off x="1680" y="3120"/>
              <a:ext cx="1976"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i="1">
                  <a:latin typeface="Times New Roman" pitchFamily="18" charset="0"/>
                  <a:cs typeface="Times New Roman" pitchFamily="18" charset="0"/>
                </a:rPr>
                <a:t>Kinh thành Huế</a:t>
              </a:r>
              <a:r>
                <a:rPr lang="en-US" b="0" i="1">
                  <a:solidFill>
                    <a:schemeClr val="accent2"/>
                  </a:solidFill>
                  <a:latin typeface="Times New Roman" pitchFamily="18" charset="0"/>
                  <a:cs typeface="Times New Roman" pitchFamily="18" charset="0"/>
                </a:rPr>
                <a:t> </a:t>
              </a:r>
            </a:p>
          </p:txBody>
        </p:sp>
      </p:grpSp>
      <p:grpSp>
        <p:nvGrpSpPr>
          <p:cNvPr id="33813" name="Group 21"/>
          <p:cNvGrpSpPr>
            <a:grpSpLocks/>
          </p:cNvGrpSpPr>
          <p:nvPr/>
        </p:nvGrpSpPr>
        <p:grpSpPr bwMode="auto">
          <a:xfrm>
            <a:off x="228600" y="4114800"/>
            <a:ext cx="3886200" cy="2743200"/>
            <a:chOff x="1968" y="1447"/>
            <a:chExt cx="2688" cy="2076"/>
          </a:xfrm>
        </p:grpSpPr>
        <p:pic>
          <p:nvPicPr>
            <p:cNvPr id="9224" name="Picture 22" descr="Thanh dia My 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 y="1447"/>
              <a:ext cx="2688" cy="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Rectangle 23"/>
            <p:cNvSpPr>
              <a:spLocks noChangeArrowheads="1"/>
            </p:cNvSpPr>
            <p:nvPr/>
          </p:nvSpPr>
          <p:spPr bwMode="auto">
            <a:xfrm>
              <a:off x="2352" y="3024"/>
              <a:ext cx="1976"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i="1">
                  <a:latin typeface="Times New Roman" pitchFamily="18" charset="0"/>
                  <a:cs typeface="Times New Roman" pitchFamily="18" charset="0"/>
                </a:rPr>
                <a:t>Thánh địa Mĩ Sơn</a:t>
              </a:r>
              <a:r>
                <a:rPr lang="en-US" b="0" i="1">
                  <a:solidFill>
                    <a:schemeClr val="accent2"/>
                  </a:solidFill>
                  <a:latin typeface="Times New Roman" pitchFamily="18" charset="0"/>
                  <a:cs typeface="Times New Roman" pitchFamily="18" charset="0"/>
                </a:rPr>
                <a:t> </a:t>
              </a:r>
            </a:p>
          </p:txBody>
        </p:sp>
      </p:grpSp>
      <p:pic>
        <p:nvPicPr>
          <p:cNvPr id="33816"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4038600"/>
            <a:ext cx="4114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17" name="Text Box 25"/>
          <p:cNvSpPr txBox="1">
            <a:spLocks noChangeArrowheads="1"/>
          </p:cNvSpPr>
          <p:nvPr/>
        </p:nvSpPr>
        <p:spPr bwMode="auto">
          <a:xfrm>
            <a:off x="5470525" y="6477000"/>
            <a:ext cx="2378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1400">
                <a:latin typeface="Times New Roman" pitchFamily="18" charset="0"/>
                <a:cs typeface="Times New Roman" pitchFamily="18" charset="0"/>
              </a:rPr>
              <a:t>Làng Sen quê Bác</a:t>
            </a:r>
          </a:p>
        </p:txBody>
      </p:sp>
    </p:spTree>
    <p:extLst>
      <p:ext uri="{BB962C8B-B14F-4D97-AF65-F5344CB8AC3E}">
        <p14:creationId xmlns:p14="http://schemas.microsoft.com/office/powerpoint/2010/main" val="761016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3807"/>
                                        </p:tgtEl>
                                        <p:attrNameLst>
                                          <p:attrName>style.visibility</p:attrName>
                                        </p:attrNameLst>
                                      </p:cBhvr>
                                      <p:to>
                                        <p:strVal val="visible"/>
                                      </p:to>
                                    </p:set>
                                    <p:animEffect transition="in" filter="diamond(in)">
                                      <p:cBhvr>
                                        <p:cTn id="7" dur="2000"/>
                                        <p:tgtEl>
                                          <p:spTgt spid="338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7" presetClass="entr" presetSubtype="0" fill="hold" nodeType="clickEffect">
                                  <p:stCondLst>
                                    <p:cond delay="0"/>
                                  </p:stCondLst>
                                  <p:childTnLst>
                                    <p:set>
                                      <p:cBhvr>
                                        <p:cTn id="11" dur="1" fill="hold">
                                          <p:stCondLst>
                                            <p:cond delay="0"/>
                                          </p:stCondLst>
                                        </p:cTn>
                                        <p:tgtEl>
                                          <p:spTgt spid="33810"/>
                                        </p:tgtEl>
                                        <p:attrNameLst>
                                          <p:attrName>style.visibility</p:attrName>
                                        </p:attrNameLst>
                                      </p:cBhvr>
                                      <p:to>
                                        <p:strVal val="visible"/>
                                      </p:to>
                                    </p:set>
                                    <p:animEffect transition="in" filter="fade">
                                      <p:cBhvr>
                                        <p:cTn id="12" dur="1000"/>
                                        <p:tgtEl>
                                          <p:spTgt spid="33810"/>
                                        </p:tgtEl>
                                      </p:cBhvr>
                                    </p:animEffect>
                                    <p:anim calcmode="lin" valueType="num">
                                      <p:cBhvr>
                                        <p:cTn id="13" dur="1000" fill="hold"/>
                                        <p:tgtEl>
                                          <p:spTgt spid="33810"/>
                                        </p:tgtEl>
                                        <p:attrNameLst>
                                          <p:attrName>ppt_x</p:attrName>
                                        </p:attrNameLst>
                                      </p:cBhvr>
                                      <p:tavLst>
                                        <p:tav tm="0">
                                          <p:val>
                                            <p:strVal val="#ppt_x"/>
                                          </p:val>
                                        </p:tav>
                                        <p:tav tm="100000">
                                          <p:val>
                                            <p:strVal val="#ppt_x"/>
                                          </p:val>
                                        </p:tav>
                                      </p:tavLst>
                                    </p:anim>
                                    <p:anim calcmode="lin" valueType="num">
                                      <p:cBhvr>
                                        <p:cTn id="14" dur="900" decel="100000" fill="hold"/>
                                        <p:tgtEl>
                                          <p:spTgt spid="33810"/>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33810"/>
                                        </p:tgtEl>
                                        <p:attrNameLst>
                                          <p:attrName>ppt_y</p:attrName>
                                        </p:attrNameLst>
                                      </p:cBhvr>
                                      <p:tavLst>
                                        <p:tav tm="0">
                                          <p:val>
                                            <p:strVal val="#ppt_y-.03"/>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33813"/>
                                        </p:tgtEl>
                                        <p:attrNameLst>
                                          <p:attrName>style.visibility</p:attrName>
                                        </p:attrNameLst>
                                      </p:cBhvr>
                                      <p:to>
                                        <p:strVal val="visible"/>
                                      </p:to>
                                    </p:set>
                                    <p:animEffect transition="in" filter="wipe(down)">
                                      <p:cBhvr>
                                        <p:cTn id="20" dur="500"/>
                                        <p:tgtEl>
                                          <p:spTgt spid="338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7" presetClass="entr" presetSubtype="0" fill="hold" nodeType="clickEffect">
                                  <p:stCondLst>
                                    <p:cond delay="0"/>
                                  </p:stCondLst>
                                  <p:childTnLst>
                                    <p:set>
                                      <p:cBhvr>
                                        <p:cTn id="24" dur="1" fill="hold">
                                          <p:stCondLst>
                                            <p:cond delay="0"/>
                                          </p:stCondLst>
                                        </p:cTn>
                                        <p:tgtEl>
                                          <p:spTgt spid="33816"/>
                                        </p:tgtEl>
                                        <p:attrNameLst>
                                          <p:attrName>style.visibility</p:attrName>
                                        </p:attrNameLst>
                                      </p:cBhvr>
                                      <p:to>
                                        <p:strVal val="visible"/>
                                      </p:to>
                                    </p:set>
                                    <p:animEffect transition="in" filter="fade">
                                      <p:cBhvr>
                                        <p:cTn id="25" dur="1000"/>
                                        <p:tgtEl>
                                          <p:spTgt spid="33816"/>
                                        </p:tgtEl>
                                      </p:cBhvr>
                                    </p:animEffect>
                                    <p:anim calcmode="lin" valueType="num">
                                      <p:cBhvr>
                                        <p:cTn id="26" dur="1000" fill="hold"/>
                                        <p:tgtEl>
                                          <p:spTgt spid="33816"/>
                                        </p:tgtEl>
                                        <p:attrNameLst>
                                          <p:attrName>ppt_x</p:attrName>
                                        </p:attrNameLst>
                                      </p:cBhvr>
                                      <p:tavLst>
                                        <p:tav tm="0">
                                          <p:val>
                                            <p:strVal val="#ppt_x"/>
                                          </p:val>
                                        </p:tav>
                                        <p:tav tm="100000">
                                          <p:val>
                                            <p:strVal val="#ppt_x"/>
                                          </p:val>
                                        </p:tav>
                                      </p:tavLst>
                                    </p:anim>
                                    <p:anim calcmode="lin" valueType="num">
                                      <p:cBhvr>
                                        <p:cTn id="27" dur="900" decel="100000" fill="hold"/>
                                        <p:tgtEl>
                                          <p:spTgt spid="3381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3816"/>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3817"/>
                                        </p:tgtEl>
                                        <p:attrNameLst>
                                          <p:attrName>style.visibility</p:attrName>
                                        </p:attrNameLst>
                                      </p:cBhvr>
                                      <p:to>
                                        <p:strVal val="visible"/>
                                      </p:to>
                                    </p:set>
                                    <p:animEffect transition="in" filter="fade">
                                      <p:cBhvr>
                                        <p:cTn id="31" dur="1000"/>
                                        <p:tgtEl>
                                          <p:spTgt spid="33817"/>
                                        </p:tgtEl>
                                      </p:cBhvr>
                                    </p:animEffect>
                                    <p:anim calcmode="lin" valueType="num">
                                      <p:cBhvr>
                                        <p:cTn id="32" dur="1000" fill="hold"/>
                                        <p:tgtEl>
                                          <p:spTgt spid="33817"/>
                                        </p:tgtEl>
                                        <p:attrNameLst>
                                          <p:attrName>ppt_x</p:attrName>
                                        </p:attrNameLst>
                                      </p:cBhvr>
                                      <p:tavLst>
                                        <p:tav tm="0">
                                          <p:val>
                                            <p:strVal val="#ppt_x"/>
                                          </p:val>
                                        </p:tav>
                                        <p:tav tm="100000">
                                          <p:val>
                                            <p:strVal val="#ppt_x"/>
                                          </p:val>
                                        </p:tav>
                                      </p:tavLst>
                                    </p:anim>
                                    <p:anim calcmode="lin" valueType="num">
                                      <p:cBhvr>
                                        <p:cTn id="33" dur="900" decel="100000" fill="hold"/>
                                        <p:tgtEl>
                                          <p:spTgt spid="3381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38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1371600" y="2197100"/>
            <a:ext cx="6400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3200" b="0"/>
          </a:p>
        </p:txBody>
      </p:sp>
      <p:sp>
        <p:nvSpPr>
          <p:cNvPr id="10243" name="Rectangle 7"/>
          <p:cNvSpPr>
            <a:spLocks noChangeArrowheads="1"/>
          </p:cNvSpPr>
          <p:nvPr/>
        </p:nvSpPr>
        <p:spPr bwMode="auto">
          <a:xfrm>
            <a:off x="457200" y="1905000"/>
            <a:ext cx="3657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i="1">
                <a:solidFill>
                  <a:srgbClr val="000066"/>
                </a:solidFill>
                <a:latin typeface="Times New Roman" pitchFamily="18" charset="0"/>
              </a:rPr>
              <a:t>3. Hoạt động du lịch.</a:t>
            </a:r>
          </a:p>
        </p:txBody>
      </p:sp>
      <p:sp>
        <p:nvSpPr>
          <p:cNvPr id="10244" name="AutoShape 8">
            <a:hlinkClick r:id="rId2" action="ppaction://hlinksldjump" highlightClick="1"/>
          </p:cNvPr>
          <p:cNvSpPr>
            <a:spLocks noChangeArrowheads="1"/>
          </p:cNvSpPr>
          <p:nvPr/>
        </p:nvSpPr>
        <p:spPr bwMode="auto">
          <a:xfrm>
            <a:off x="8610600" y="6400800"/>
            <a:ext cx="381000" cy="2286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3" name="Rectangle 9"/>
          <p:cNvSpPr>
            <a:spLocks noChangeArrowheads="1"/>
          </p:cNvSpPr>
          <p:nvPr/>
        </p:nvSpPr>
        <p:spPr bwMode="auto">
          <a:xfrm>
            <a:off x="228600" y="25908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20000"/>
              </a:spcBef>
            </a:pPr>
            <a:r>
              <a:rPr lang="en-US" sz="2400" b="0">
                <a:solidFill>
                  <a:srgbClr val="000066"/>
                </a:solidFill>
              </a:rPr>
              <a:t>  </a:t>
            </a:r>
            <a:r>
              <a:rPr lang="en-US" sz="2400" b="0">
                <a:solidFill>
                  <a:srgbClr val="000066"/>
                </a:solidFill>
                <a:latin typeface="Times New Roman" pitchFamily="18" charset="0"/>
              </a:rPr>
              <a:t>- Đồng bằng duyên hải miền Trung có nhiều bãi biển đẹp, bằng phẳng, phủ cát trắng, nước biển trong xanh và nhiều di sản văn hóa, di tích lịch sử thuận lợi cho du lịch phát triển.</a:t>
            </a:r>
          </a:p>
        </p:txBody>
      </p:sp>
      <p:sp>
        <p:nvSpPr>
          <p:cNvPr id="16395" name="Rectangle 11"/>
          <p:cNvSpPr>
            <a:spLocks noChangeArrowheads="1"/>
          </p:cNvSpPr>
          <p:nvPr/>
        </p:nvSpPr>
        <p:spPr bwMode="auto">
          <a:xfrm>
            <a:off x="457200" y="2286000"/>
            <a:ext cx="3581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i="1">
                <a:solidFill>
                  <a:srgbClr val="000066"/>
                </a:solidFill>
                <a:latin typeface="Times New Roman" pitchFamily="18" charset="0"/>
              </a:rPr>
              <a:t>4. Phát triển công nghiệp.</a:t>
            </a:r>
          </a:p>
        </p:txBody>
      </p:sp>
    </p:spTree>
    <p:extLst>
      <p:ext uri="{BB962C8B-B14F-4D97-AF65-F5344CB8AC3E}">
        <p14:creationId xmlns:p14="http://schemas.microsoft.com/office/powerpoint/2010/main" val="40804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diamond(in)">
                                      <p:cBhvr>
                                        <p:cTn id="7" dur="2000"/>
                                        <p:tgtEl>
                                          <p:spTgt spid="163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16393"/>
                                        </p:tgtEl>
                                      </p:cBhvr>
                                    </p:animEffect>
                                    <p:set>
                                      <p:cBhvr>
                                        <p:cTn id="12" dur="1" fill="hold">
                                          <p:stCondLst>
                                            <p:cond delay="499"/>
                                          </p:stCondLst>
                                        </p:cTn>
                                        <p:tgtEl>
                                          <p:spTgt spid="1639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6395">
                                            <p:txEl>
                                              <p:pRg st="0" end="0"/>
                                            </p:txEl>
                                          </p:spTgt>
                                        </p:tgtEl>
                                        <p:attrNameLst>
                                          <p:attrName>style.visibility</p:attrName>
                                        </p:attrNameLst>
                                      </p:cBhvr>
                                      <p:to>
                                        <p:strVal val="visible"/>
                                      </p:to>
                                    </p:set>
                                    <p:animEffect transition="in" filter="box(in)">
                                      <p:cBhvr>
                                        <p:cTn id="17" dur="500"/>
                                        <p:tgtEl>
                                          <p:spTgt spid="16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P spid="1639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icture 1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143000"/>
            <a:ext cx="38100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5"/>
          <p:cNvSpPr>
            <a:spLocks noChangeArrowheads="1"/>
          </p:cNvSpPr>
          <p:nvPr/>
        </p:nvSpPr>
        <p:spPr bwMode="auto">
          <a:xfrm>
            <a:off x="304800" y="838200"/>
            <a:ext cx="3657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a:solidFill>
                  <a:srgbClr val="000066"/>
                </a:solidFill>
                <a:latin typeface="Times New Roman" pitchFamily="18" charset="0"/>
              </a:rPr>
              <a:t>4. Phát triển công nghiệp.</a:t>
            </a:r>
          </a:p>
        </p:txBody>
      </p:sp>
      <p:sp>
        <p:nvSpPr>
          <p:cNvPr id="35849" name="Rectangle 9"/>
          <p:cNvSpPr>
            <a:spLocks noChangeArrowheads="1"/>
          </p:cNvSpPr>
          <p:nvPr/>
        </p:nvSpPr>
        <p:spPr bwMode="auto">
          <a:xfrm>
            <a:off x="304800" y="1524000"/>
            <a:ext cx="4648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b="0">
                <a:latin typeface="VNI-Times" pitchFamily="2" charset="0"/>
              </a:rPr>
              <a:t>+ Vôùi vò trí ven bieån, ñoàng baèng duyeân haûi mieàn Trung phaùt trieån loaïi giao thoâng naøo?</a:t>
            </a:r>
          </a:p>
        </p:txBody>
      </p:sp>
      <p:sp>
        <p:nvSpPr>
          <p:cNvPr id="35852" name="Rectangle 12"/>
          <p:cNvSpPr>
            <a:spLocks noChangeArrowheads="1"/>
          </p:cNvSpPr>
          <p:nvPr/>
        </p:nvSpPr>
        <p:spPr bwMode="auto">
          <a:xfrm>
            <a:off x="381000" y="1524000"/>
            <a:ext cx="4572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2400" b="0">
                <a:latin typeface="VNI-Times" pitchFamily="2" charset="0"/>
              </a:rPr>
              <a:t>+ Vieäc ñi laïi baèng taøu, thuyeàn laø ñieàu kieän ñeå phaùt trieån ngaønh coâng nghieäp gì?</a:t>
            </a:r>
          </a:p>
        </p:txBody>
      </p:sp>
    </p:spTree>
    <p:extLst>
      <p:ext uri="{BB962C8B-B14F-4D97-AF65-F5344CB8AC3E}">
        <p14:creationId xmlns:p14="http://schemas.microsoft.com/office/powerpoint/2010/main" val="1619057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849"/>
                                        </p:tgtEl>
                                        <p:attrNameLst>
                                          <p:attrName>style.visibility</p:attrName>
                                        </p:attrNameLst>
                                      </p:cBhvr>
                                      <p:to>
                                        <p:strVal val="visible"/>
                                      </p:to>
                                    </p:set>
                                    <p:animEffect transition="in" filter="diamond(in)">
                                      <p:cBhvr>
                                        <p:cTn id="7" dur="2000"/>
                                        <p:tgtEl>
                                          <p:spTgt spid="358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5849"/>
                                        </p:tgtEl>
                                      </p:cBhvr>
                                    </p:animEffect>
                                    <p:set>
                                      <p:cBhvr>
                                        <p:cTn id="12" dur="1" fill="hold">
                                          <p:stCondLst>
                                            <p:cond delay="499"/>
                                          </p:stCondLst>
                                        </p:cTn>
                                        <p:tgtEl>
                                          <p:spTgt spid="3584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5852"/>
                                        </p:tgtEl>
                                        <p:attrNameLst>
                                          <p:attrName>style.visibility</p:attrName>
                                        </p:attrNameLst>
                                      </p:cBhvr>
                                      <p:to>
                                        <p:strVal val="visible"/>
                                      </p:to>
                                    </p:set>
                                    <p:anim to="" calcmode="lin" valueType="num">
                                      <p:cBhvr>
                                        <p:cTn id="17" dur="1" fill="hold"/>
                                        <p:tgtEl>
                                          <p:spTgt spid="35852"/>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9" presetClass="entr" presetSubtype="0" accel="100000" fill="hold" nodeType="clickEffect">
                                  <p:stCondLst>
                                    <p:cond delay="0"/>
                                  </p:stCondLst>
                                  <p:childTnLst>
                                    <p:set>
                                      <p:cBhvr>
                                        <p:cTn id="21" dur="1" fill="hold">
                                          <p:stCondLst>
                                            <p:cond delay="0"/>
                                          </p:stCondLst>
                                        </p:cTn>
                                        <p:tgtEl>
                                          <p:spTgt spid="35842"/>
                                        </p:tgtEl>
                                        <p:attrNameLst>
                                          <p:attrName>style.visibility</p:attrName>
                                        </p:attrNameLst>
                                      </p:cBhvr>
                                      <p:to>
                                        <p:strVal val="visible"/>
                                      </p:to>
                                    </p:set>
                                    <p:anim calcmode="lin" valueType="num">
                                      <p:cBhvr>
                                        <p:cTn id="22" dur="500" fill="hold"/>
                                        <p:tgtEl>
                                          <p:spTgt spid="35842"/>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35842"/>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35842"/>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p:bldP spid="35849" grpId="1"/>
      <p:bldP spid="358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Picture 183"/>
          <p:cNvPicPr>
            <a:picLocks noChangeAspect="1" noChangeArrowheads="1"/>
          </p:cNvPicPr>
          <p:nvPr/>
        </p:nvPicPr>
        <p:blipFill>
          <a:blip r:embed="rId2" cstate="print">
            <a:extLst>
              <a:ext uri="{28A0092B-C50C-407E-A947-70E740481C1C}">
                <a14:useLocalDpi xmlns:a14="http://schemas.microsoft.com/office/drawing/2010/main" val="0"/>
              </a:ext>
            </a:extLst>
          </a:blip>
          <a:srcRect l="5356" t="2654" r="5356" b="4756"/>
          <a:stretch>
            <a:fillRect/>
          </a:stretch>
        </p:blipFill>
        <p:spPr bwMode="auto">
          <a:xfrm>
            <a:off x="4572000" y="1219200"/>
            <a:ext cx="411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AutoShape 5">
            <a:hlinkClick r:id="rId3" action="ppaction://hlinksldjump" highlightClick="1"/>
          </p:cNvPr>
          <p:cNvSpPr>
            <a:spLocks noChangeArrowheads="1"/>
          </p:cNvSpPr>
          <p:nvPr/>
        </p:nvSpPr>
        <p:spPr bwMode="auto">
          <a:xfrm>
            <a:off x="8636000" y="5473700"/>
            <a:ext cx="381000" cy="2286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4" name="Text Box 8"/>
          <p:cNvSpPr txBox="1">
            <a:spLocks noChangeArrowheads="1"/>
          </p:cNvSpPr>
          <p:nvPr/>
        </p:nvSpPr>
        <p:spPr bwMode="auto">
          <a:xfrm>
            <a:off x="228600" y="1524000"/>
            <a:ext cx="3429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400" b="0">
                <a:latin typeface="Times New Roman" pitchFamily="18" charset="0"/>
              </a:rPr>
              <a:t>+ Dựa vào hình 11, em  hãy kể thứ tự công việc để sản xuất đường từ cây mía?</a:t>
            </a:r>
          </a:p>
        </p:txBody>
      </p:sp>
      <p:sp>
        <p:nvSpPr>
          <p:cNvPr id="12293" name="Rectangle 9"/>
          <p:cNvSpPr>
            <a:spLocks noChangeArrowheads="1"/>
          </p:cNvSpPr>
          <p:nvPr/>
        </p:nvSpPr>
        <p:spPr bwMode="auto">
          <a:xfrm>
            <a:off x="228600" y="914400"/>
            <a:ext cx="3657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a:solidFill>
                  <a:srgbClr val="000066"/>
                </a:solidFill>
                <a:latin typeface="Times New Roman" pitchFamily="18" charset="0"/>
              </a:rPr>
              <a:t>4. Phát triển công nghiệp.</a:t>
            </a:r>
          </a:p>
        </p:txBody>
      </p:sp>
      <p:sp>
        <p:nvSpPr>
          <p:cNvPr id="19466" name="Text Box 10"/>
          <p:cNvSpPr txBox="1">
            <a:spLocks noChangeArrowheads="1"/>
          </p:cNvSpPr>
          <p:nvPr/>
        </p:nvSpPr>
        <p:spPr bwMode="auto">
          <a:xfrm>
            <a:off x="304800" y="16002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400" b="0">
                <a:latin typeface="Times New Roman" pitchFamily="18" charset="0"/>
              </a:rPr>
              <a:t>- Thu hoạch mía</a:t>
            </a:r>
          </a:p>
        </p:txBody>
      </p:sp>
      <p:sp>
        <p:nvSpPr>
          <p:cNvPr id="19467" name="Text Box 11"/>
          <p:cNvSpPr txBox="1">
            <a:spLocks noChangeArrowheads="1"/>
          </p:cNvSpPr>
          <p:nvPr/>
        </p:nvSpPr>
        <p:spPr bwMode="auto">
          <a:xfrm>
            <a:off x="457200" y="22860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400" b="0">
                <a:latin typeface="Times New Roman" pitchFamily="18" charset="0"/>
              </a:rPr>
              <a:t>- Vận chuyển mía</a:t>
            </a:r>
          </a:p>
        </p:txBody>
      </p:sp>
      <p:sp>
        <p:nvSpPr>
          <p:cNvPr id="19468" name="Text Box 12"/>
          <p:cNvSpPr txBox="1">
            <a:spLocks noChangeArrowheads="1"/>
          </p:cNvSpPr>
          <p:nvPr/>
        </p:nvSpPr>
        <p:spPr bwMode="auto">
          <a:xfrm>
            <a:off x="381000" y="26670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400" b="0">
                <a:latin typeface="Times New Roman" pitchFamily="18" charset="0"/>
              </a:rPr>
              <a:t>- Sản xuất đường thô</a:t>
            </a:r>
          </a:p>
        </p:txBody>
      </p:sp>
      <p:sp>
        <p:nvSpPr>
          <p:cNvPr id="19469" name="Text Box 13"/>
          <p:cNvSpPr txBox="1">
            <a:spLocks noChangeArrowheads="1"/>
          </p:cNvSpPr>
          <p:nvPr/>
        </p:nvSpPr>
        <p:spPr bwMode="auto">
          <a:xfrm>
            <a:off x="304800" y="3124200"/>
            <a:ext cx="3352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400" b="0">
                <a:latin typeface="Times New Roman" pitchFamily="18" charset="0"/>
              </a:rPr>
              <a:t> - Sản xuất đường kết tinh</a:t>
            </a:r>
          </a:p>
        </p:txBody>
      </p:sp>
      <p:sp>
        <p:nvSpPr>
          <p:cNvPr id="19470" name="Text Box 14"/>
          <p:cNvSpPr txBox="1">
            <a:spLocks noChangeArrowheads="1"/>
          </p:cNvSpPr>
          <p:nvPr/>
        </p:nvSpPr>
        <p:spPr bwMode="auto">
          <a:xfrm>
            <a:off x="381000" y="3581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400" b="0">
                <a:latin typeface="Times New Roman" pitchFamily="18" charset="0"/>
              </a:rPr>
              <a:t>- Đóng gói sản phẩm</a:t>
            </a:r>
          </a:p>
        </p:txBody>
      </p:sp>
    </p:spTree>
    <p:extLst>
      <p:ext uri="{BB962C8B-B14F-4D97-AF65-F5344CB8AC3E}">
        <p14:creationId xmlns:p14="http://schemas.microsoft.com/office/powerpoint/2010/main" val="905055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464">
                                            <p:txEl>
                                              <p:pRg st="0" end="0"/>
                                            </p:txEl>
                                          </p:spTgt>
                                        </p:tgtEl>
                                        <p:attrNameLst>
                                          <p:attrName>style.visibility</p:attrName>
                                        </p:attrNameLst>
                                      </p:cBhvr>
                                      <p:to>
                                        <p:strVal val="visible"/>
                                      </p:to>
                                    </p:set>
                                    <p:animEffect transition="in" filter="checkerboard(across)">
                                      <p:cBhvr>
                                        <p:cTn id="7" dur="500"/>
                                        <p:tgtEl>
                                          <p:spTgt spid="194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9460"/>
                                        </p:tgtEl>
                                        <p:attrNameLst>
                                          <p:attrName>style.visibility</p:attrName>
                                        </p:attrNameLst>
                                      </p:cBhvr>
                                      <p:to>
                                        <p:strVal val="visible"/>
                                      </p:to>
                                    </p:set>
                                    <p:anim calcmode="lin" valueType="num">
                                      <p:cBhvr additive="base">
                                        <p:cTn id="12" dur="500" fill="hold"/>
                                        <p:tgtEl>
                                          <p:spTgt spid="19460"/>
                                        </p:tgtEl>
                                        <p:attrNameLst>
                                          <p:attrName>ppt_x</p:attrName>
                                        </p:attrNameLst>
                                      </p:cBhvr>
                                      <p:tavLst>
                                        <p:tav tm="0">
                                          <p:val>
                                            <p:strVal val="#ppt_x"/>
                                          </p:val>
                                        </p:tav>
                                        <p:tav tm="100000">
                                          <p:val>
                                            <p:strVal val="#ppt_x"/>
                                          </p:val>
                                        </p:tav>
                                      </p:tavLst>
                                    </p:anim>
                                    <p:anim calcmode="lin" valueType="num">
                                      <p:cBhvr additive="base">
                                        <p:cTn id="13"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0" nodeType="clickEffect">
                                  <p:stCondLst>
                                    <p:cond delay="0"/>
                                  </p:stCondLst>
                                  <p:childTnLst>
                                    <p:animEffect transition="out" filter="box(in)">
                                      <p:cBhvr>
                                        <p:cTn id="17" dur="500"/>
                                        <p:tgtEl>
                                          <p:spTgt spid="19464">
                                            <p:txEl>
                                              <p:pRg st="0" end="0"/>
                                            </p:txEl>
                                          </p:spTgt>
                                        </p:tgtEl>
                                      </p:cBhvr>
                                    </p:animEffect>
                                    <p:set>
                                      <p:cBhvr>
                                        <p:cTn id="18" dur="1" fill="hold">
                                          <p:stCondLst>
                                            <p:cond delay="499"/>
                                          </p:stCondLst>
                                        </p:cTn>
                                        <p:tgtEl>
                                          <p:spTgt spid="19464">
                                            <p:txEl>
                                              <p:pRg st="0" end="0"/>
                                            </p:txEl>
                                          </p:spTgt>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19466">
                                            <p:txEl>
                                              <p:pRg st="0" end="0"/>
                                            </p:txEl>
                                          </p:spTgt>
                                        </p:tgtEl>
                                        <p:attrNameLst>
                                          <p:attrName>style.visibility</p:attrName>
                                        </p:attrNameLst>
                                      </p:cBhvr>
                                      <p:to>
                                        <p:strVal val="visible"/>
                                      </p:to>
                                    </p:set>
                                    <p:animEffect transition="in" filter="box(in)">
                                      <p:cBhvr>
                                        <p:cTn id="23" dur="500"/>
                                        <p:tgtEl>
                                          <p:spTgt spid="19466">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19467">
                                            <p:txEl>
                                              <p:pRg st="0" end="0"/>
                                            </p:txEl>
                                          </p:spTgt>
                                        </p:tgtEl>
                                        <p:attrNameLst>
                                          <p:attrName>style.visibility</p:attrName>
                                        </p:attrNameLst>
                                      </p:cBhvr>
                                      <p:to>
                                        <p:strVal val="visible"/>
                                      </p:to>
                                    </p:set>
                                    <p:animEffect transition="in" filter="checkerboard(across)">
                                      <p:cBhvr>
                                        <p:cTn id="28" dur="500"/>
                                        <p:tgtEl>
                                          <p:spTgt spid="19467">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19468">
                                            <p:txEl>
                                              <p:pRg st="0" end="0"/>
                                            </p:txEl>
                                          </p:spTgt>
                                        </p:tgtEl>
                                        <p:attrNameLst>
                                          <p:attrName>style.visibility</p:attrName>
                                        </p:attrNameLst>
                                      </p:cBhvr>
                                      <p:to>
                                        <p:strVal val="visible"/>
                                      </p:to>
                                    </p:set>
                                    <p:animEffect transition="in" filter="checkerboard(across)">
                                      <p:cBhvr>
                                        <p:cTn id="33" dur="500"/>
                                        <p:tgtEl>
                                          <p:spTgt spid="19468">
                                            <p:txEl>
                                              <p:pRg st="0" end="0"/>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nodeType="clickEffect">
                                  <p:stCondLst>
                                    <p:cond delay="0"/>
                                  </p:stCondLst>
                                  <p:childTnLst>
                                    <p:set>
                                      <p:cBhvr>
                                        <p:cTn id="37" dur="1" fill="hold">
                                          <p:stCondLst>
                                            <p:cond delay="0"/>
                                          </p:stCondLst>
                                        </p:cTn>
                                        <p:tgtEl>
                                          <p:spTgt spid="19469">
                                            <p:txEl>
                                              <p:pRg st="0" end="0"/>
                                            </p:txEl>
                                          </p:spTgt>
                                        </p:tgtEl>
                                        <p:attrNameLst>
                                          <p:attrName>style.visibility</p:attrName>
                                        </p:attrNameLst>
                                      </p:cBhvr>
                                      <p:to>
                                        <p:strVal val="visible"/>
                                      </p:to>
                                    </p:set>
                                    <p:animEffect transition="in" filter="box(in)">
                                      <p:cBhvr>
                                        <p:cTn id="38" dur="500"/>
                                        <p:tgtEl>
                                          <p:spTgt spid="19469">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nodeType="clickEffect">
                                  <p:stCondLst>
                                    <p:cond delay="0"/>
                                  </p:stCondLst>
                                  <p:childTnLst>
                                    <p:set>
                                      <p:cBhvr>
                                        <p:cTn id="42" dur="1" fill="hold">
                                          <p:stCondLst>
                                            <p:cond delay="0"/>
                                          </p:stCondLst>
                                        </p:cTn>
                                        <p:tgtEl>
                                          <p:spTgt spid="19470">
                                            <p:txEl>
                                              <p:pRg st="0" end="0"/>
                                            </p:txEl>
                                          </p:spTgt>
                                        </p:tgtEl>
                                        <p:attrNameLst>
                                          <p:attrName>style.visibility</p:attrName>
                                        </p:attrNameLst>
                                      </p:cBhvr>
                                      <p:to>
                                        <p:strVal val="visible"/>
                                      </p:to>
                                    </p:set>
                                    <p:animEffect transition="in" filter="box(in)">
                                      <p:cBhvr>
                                        <p:cTn id="43" dur="500"/>
                                        <p:tgtEl>
                                          <p:spTgt spid="194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6" name="Text Box 10"/>
          <p:cNvSpPr txBox="1">
            <a:spLocks noChangeArrowheads="1"/>
          </p:cNvSpPr>
          <p:nvPr/>
        </p:nvSpPr>
        <p:spPr bwMode="auto">
          <a:xfrm>
            <a:off x="304800" y="1732503"/>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400" dirty="0">
                <a:solidFill>
                  <a:srgbClr val="000000"/>
                </a:solidFill>
                <a:latin typeface="Times New Roman" pitchFamily="18" charset="0"/>
              </a:rPr>
              <a:t>1.Thu </a:t>
            </a:r>
            <a:r>
              <a:rPr lang="en-US" sz="2400" dirty="0" err="1">
                <a:solidFill>
                  <a:srgbClr val="000000"/>
                </a:solidFill>
                <a:latin typeface="Times New Roman" pitchFamily="18" charset="0"/>
              </a:rPr>
              <a:t>hoạch</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mía</a:t>
            </a:r>
            <a:endParaRPr lang="en-US" sz="2400" dirty="0">
              <a:solidFill>
                <a:srgbClr val="000000"/>
              </a:solidFill>
              <a:latin typeface="Times New Roman" pitchFamily="18" charset="0"/>
            </a:endParaRPr>
          </a:p>
        </p:txBody>
      </p:sp>
      <p:sp>
        <p:nvSpPr>
          <p:cNvPr id="19467" name="Text Box 11"/>
          <p:cNvSpPr txBox="1">
            <a:spLocks noChangeArrowheads="1"/>
          </p:cNvSpPr>
          <p:nvPr/>
        </p:nvSpPr>
        <p:spPr bwMode="auto">
          <a:xfrm>
            <a:off x="304799" y="2189703"/>
            <a:ext cx="3068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400" dirty="0">
                <a:solidFill>
                  <a:srgbClr val="000000"/>
                </a:solidFill>
                <a:latin typeface="Times New Roman" pitchFamily="18" charset="0"/>
              </a:rPr>
              <a:t>2.Vận </a:t>
            </a:r>
            <a:r>
              <a:rPr lang="en-US" sz="2400" dirty="0" err="1">
                <a:solidFill>
                  <a:srgbClr val="000000"/>
                </a:solidFill>
                <a:latin typeface="Times New Roman" pitchFamily="18" charset="0"/>
              </a:rPr>
              <a:t>chuyển</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mía</a:t>
            </a:r>
            <a:endParaRPr lang="en-US" sz="2400" dirty="0">
              <a:solidFill>
                <a:srgbClr val="000000"/>
              </a:solidFill>
              <a:latin typeface="Times New Roman" pitchFamily="18" charset="0"/>
            </a:endParaRPr>
          </a:p>
        </p:txBody>
      </p:sp>
      <p:sp>
        <p:nvSpPr>
          <p:cNvPr id="19468" name="Text Box 12"/>
          <p:cNvSpPr txBox="1">
            <a:spLocks noChangeArrowheads="1"/>
          </p:cNvSpPr>
          <p:nvPr/>
        </p:nvSpPr>
        <p:spPr bwMode="auto">
          <a:xfrm>
            <a:off x="324897" y="26670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400" dirty="0">
                <a:solidFill>
                  <a:srgbClr val="000000"/>
                </a:solidFill>
                <a:latin typeface="Times New Roman" pitchFamily="18" charset="0"/>
              </a:rPr>
              <a:t>3. </a:t>
            </a:r>
            <a:r>
              <a:rPr lang="en-US" sz="2400" dirty="0" err="1">
                <a:solidFill>
                  <a:srgbClr val="000000"/>
                </a:solidFill>
                <a:latin typeface="Times New Roman" pitchFamily="18" charset="0"/>
              </a:rPr>
              <a:t>Sản</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xuất</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đường</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thô</a:t>
            </a:r>
            <a:endParaRPr lang="en-US" sz="2400" dirty="0">
              <a:solidFill>
                <a:srgbClr val="000000"/>
              </a:solidFill>
              <a:latin typeface="Times New Roman" pitchFamily="18" charset="0"/>
            </a:endParaRPr>
          </a:p>
        </p:txBody>
      </p:sp>
      <p:sp>
        <p:nvSpPr>
          <p:cNvPr id="19469" name="Text Box 13"/>
          <p:cNvSpPr txBox="1">
            <a:spLocks noChangeArrowheads="1"/>
          </p:cNvSpPr>
          <p:nvPr/>
        </p:nvSpPr>
        <p:spPr bwMode="auto">
          <a:xfrm>
            <a:off x="304800" y="3124200"/>
            <a:ext cx="3578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400" dirty="0">
                <a:solidFill>
                  <a:srgbClr val="000000"/>
                </a:solidFill>
                <a:latin typeface="Times New Roman" pitchFamily="18" charset="0"/>
              </a:rPr>
              <a:t>4. </a:t>
            </a:r>
            <a:r>
              <a:rPr lang="en-US" sz="2400" dirty="0" err="1">
                <a:solidFill>
                  <a:srgbClr val="000000"/>
                </a:solidFill>
                <a:latin typeface="Times New Roman" pitchFamily="18" charset="0"/>
              </a:rPr>
              <a:t>Sản</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xuất</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đường</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kết</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tinh</a:t>
            </a:r>
            <a:endParaRPr lang="en-US" sz="2400" dirty="0">
              <a:solidFill>
                <a:srgbClr val="000000"/>
              </a:solidFill>
              <a:latin typeface="Times New Roman" pitchFamily="18" charset="0"/>
            </a:endParaRPr>
          </a:p>
        </p:txBody>
      </p:sp>
      <p:sp>
        <p:nvSpPr>
          <p:cNvPr id="19470" name="Text Box 14"/>
          <p:cNvSpPr txBox="1">
            <a:spLocks noChangeArrowheads="1"/>
          </p:cNvSpPr>
          <p:nvPr/>
        </p:nvSpPr>
        <p:spPr bwMode="auto">
          <a:xfrm>
            <a:off x="324897" y="3581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400" dirty="0">
                <a:solidFill>
                  <a:srgbClr val="000000"/>
                </a:solidFill>
                <a:latin typeface="Times New Roman" pitchFamily="18" charset="0"/>
              </a:rPr>
              <a:t>5. </a:t>
            </a:r>
            <a:r>
              <a:rPr lang="en-US" sz="2400" dirty="0" err="1">
                <a:solidFill>
                  <a:srgbClr val="000000"/>
                </a:solidFill>
                <a:latin typeface="Times New Roman" pitchFamily="18" charset="0"/>
              </a:rPr>
              <a:t>Đóng</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gói</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sản</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phẩm</a:t>
            </a:r>
            <a:endParaRPr lang="en-US" sz="2400" dirty="0">
              <a:solidFill>
                <a:srgbClr val="000000"/>
              </a:solidFill>
              <a:latin typeface="Times New Roman" pitchFamily="18" charset="0"/>
            </a:endParaRPr>
          </a:p>
        </p:txBody>
      </p:sp>
      <p:grpSp>
        <p:nvGrpSpPr>
          <p:cNvPr id="2" name="Group 1"/>
          <p:cNvGrpSpPr/>
          <p:nvPr/>
        </p:nvGrpSpPr>
        <p:grpSpPr>
          <a:xfrm>
            <a:off x="3804206" y="1188175"/>
            <a:ext cx="5117426" cy="5145556"/>
            <a:chOff x="3862388" y="1188175"/>
            <a:chExt cx="5058088" cy="5145556"/>
          </a:xfrm>
        </p:grpSpPr>
        <p:pic>
          <p:nvPicPr>
            <p:cNvPr id="19460" name="Picture 4" descr="Picture 183"/>
            <p:cNvPicPr>
              <a:picLocks noChangeAspect="1" noChangeArrowheads="1"/>
            </p:cNvPicPr>
            <p:nvPr/>
          </p:nvPicPr>
          <p:blipFill>
            <a:blip r:embed="rId2">
              <a:extLst>
                <a:ext uri="{28A0092B-C50C-407E-A947-70E740481C1C}">
                  <a14:useLocalDpi xmlns:a14="http://schemas.microsoft.com/office/drawing/2010/main" val="0"/>
                </a:ext>
              </a:extLst>
            </a:blip>
            <a:srcRect l="5356" t="2654" r="5356" b="4756"/>
            <a:stretch>
              <a:fillRect/>
            </a:stretch>
          </p:blipFill>
          <p:spPr bwMode="auto">
            <a:xfrm>
              <a:off x="3891276" y="1188175"/>
              <a:ext cx="5029200" cy="478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2" name="Rectangle 16"/>
            <p:cNvSpPr>
              <a:spLocks noChangeArrowheads="1"/>
            </p:cNvSpPr>
            <p:nvPr/>
          </p:nvSpPr>
          <p:spPr bwMode="auto">
            <a:xfrm>
              <a:off x="3862388" y="6026843"/>
              <a:ext cx="2362200" cy="304800"/>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sz="1400" i="1" dirty="0">
                  <a:solidFill>
                    <a:srgbClr val="000000"/>
                  </a:solidFill>
                  <a:latin typeface="Times New Roman" pitchFamily="18" charset="0"/>
                </a:rPr>
                <a:t>d)</a:t>
              </a:r>
              <a:r>
                <a:rPr lang="en-US" sz="1400" i="1" dirty="0" err="1">
                  <a:solidFill>
                    <a:srgbClr val="000000"/>
                  </a:solidFill>
                  <a:latin typeface="Times New Roman" pitchFamily="18" charset="0"/>
                </a:rPr>
                <a:t>Sản</a:t>
              </a:r>
              <a:r>
                <a:rPr lang="en-US" sz="1400" i="1" dirty="0">
                  <a:solidFill>
                    <a:srgbClr val="000000"/>
                  </a:solidFill>
                  <a:latin typeface="Times New Roman" pitchFamily="18" charset="0"/>
                </a:rPr>
                <a:t> </a:t>
              </a:r>
              <a:r>
                <a:rPr lang="en-US" sz="1400" i="1" dirty="0" err="1">
                  <a:solidFill>
                    <a:srgbClr val="000000"/>
                  </a:solidFill>
                  <a:latin typeface="Times New Roman" pitchFamily="18" charset="0"/>
                </a:rPr>
                <a:t>xuất</a:t>
              </a:r>
              <a:r>
                <a:rPr lang="en-US" sz="1400" i="1" dirty="0">
                  <a:solidFill>
                    <a:srgbClr val="000000"/>
                  </a:solidFill>
                  <a:latin typeface="Times New Roman" pitchFamily="18" charset="0"/>
                </a:rPr>
                <a:t> </a:t>
              </a:r>
              <a:r>
                <a:rPr lang="en-US" sz="1400" i="1" dirty="0" err="1">
                  <a:solidFill>
                    <a:srgbClr val="000000"/>
                  </a:solidFill>
                  <a:latin typeface="Times New Roman" pitchFamily="18" charset="0"/>
                </a:rPr>
                <a:t>đường</a:t>
              </a:r>
              <a:r>
                <a:rPr lang="en-US" sz="1400" i="1" dirty="0">
                  <a:solidFill>
                    <a:srgbClr val="000000"/>
                  </a:solidFill>
                  <a:latin typeface="Times New Roman" pitchFamily="18" charset="0"/>
                </a:rPr>
                <a:t> </a:t>
              </a:r>
              <a:r>
                <a:rPr lang="en-US" sz="1400" i="1" dirty="0" err="1">
                  <a:solidFill>
                    <a:srgbClr val="000000"/>
                  </a:solidFill>
                  <a:latin typeface="Times New Roman" pitchFamily="18" charset="0"/>
                </a:rPr>
                <a:t>kết</a:t>
              </a:r>
              <a:r>
                <a:rPr lang="en-US" sz="1400" i="1" dirty="0">
                  <a:solidFill>
                    <a:srgbClr val="000000"/>
                  </a:solidFill>
                  <a:latin typeface="Times New Roman" pitchFamily="18" charset="0"/>
                </a:rPr>
                <a:t> </a:t>
              </a:r>
              <a:r>
                <a:rPr lang="en-US" sz="1400" i="1" dirty="0" err="1">
                  <a:solidFill>
                    <a:srgbClr val="000000"/>
                  </a:solidFill>
                  <a:latin typeface="Times New Roman" pitchFamily="18" charset="0"/>
                </a:rPr>
                <a:t>tinh</a:t>
              </a:r>
              <a:endParaRPr lang="en-US" sz="1400" i="1" dirty="0">
                <a:solidFill>
                  <a:srgbClr val="000000"/>
                </a:solidFill>
                <a:latin typeface="Times New Roman" pitchFamily="18" charset="0"/>
              </a:endParaRPr>
            </a:p>
          </p:txBody>
        </p:sp>
        <p:sp>
          <p:nvSpPr>
            <p:cNvPr id="19473" name="Rectangle 17"/>
            <p:cNvSpPr>
              <a:spLocks noChangeArrowheads="1"/>
            </p:cNvSpPr>
            <p:nvPr/>
          </p:nvSpPr>
          <p:spPr bwMode="auto">
            <a:xfrm>
              <a:off x="7069399" y="6028931"/>
              <a:ext cx="1752600" cy="304800"/>
            </a:xfrm>
            <a:prstGeom prst="rect">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sz="1400">
                  <a:solidFill>
                    <a:srgbClr val="000000"/>
                  </a:solidFill>
                  <a:latin typeface="Times New Roman" pitchFamily="18" charset="0"/>
                </a:rPr>
                <a:t>đ)Đóng gói sản phẩm</a:t>
              </a:r>
            </a:p>
          </p:txBody>
        </p:sp>
      </p:grpSp>
      <p:sp>
        <p:nvSpPr>
          <p:cNvPr id="13" name="Text Box 10"/>
          <p:cNvSpPr txBox="1">
            <a:spLocks noChangeArrowheads="1"/>
          </p:cNvSpPr>
          <p:nvPr/>
        </p:nvSpPr>
        <p:spPr bwMode="auto">
          <a:xfrm>
            <a:off x="723900" y="381000"/>
            <a:ext cx="7429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400" b="1" dirty="0" err="1">
                <a:solidFill>
                  <a:srgbClr val="0033CC"/>
                </a:solidFill>
                <a:latin typeface="Times New Roman" pitchFamily="18" charset="0"/>
              </a:rPr>
              <a:t>Thứ</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tự</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các</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công</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việc</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trong</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sản</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xuất</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đường</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mía</a:t>
            </a:r>
            <a:endParaRPr lang="en-US" sz="2400" b="1" dirty="0">
              <a:solidFill>
                <a:srgbClr val="0033CC"/>
              </a:solidFill>
              <a:latin typeface="Times New Roman" pitchFamily="18" charset="0"/>
            </a:endParaRPr>
          </a:p>
        </p:txBody>
      </p:sp>
    </p:spTree>
    <p:extLst>
      <p:ext uri="{BB962C8B-B14F-4D97-AF65-F5344CB8AC3E}">
        <p14:creationId xmlns:p14="http://schemas.microsoft.com/office/powerpoint/2010/main" val="2409185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ox(i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9466">
                                            <p:txEl>
                                              <p:pRg st="0" end="0"/>
                                            </p:txEl>
                                          </p:spTgt>
                                        </p:tgtEl>
                                        <p:attrNameLst>
                                          <p:attrName>style.visibility</p:attrName>
                                        </p:attrNameLst>
                                      </p:cBhvr>
                                      <p:to>
                                        <p:strVal val="visible"/>
                                      </p:to>
                                    </p:set>
                                    <p:animEffect transition="in" filter="box(in)">
                                      <p:cBhvr>
                                        <p:cTn id="12" dur="500"/>
                                        <p:tgtEl>
                                          <p:spTgt spid="1946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467">
                                            <p:txEl>
                                              <p:pRg st="0" end="0"/>
                                            </p:txEl>
                                          </p:spTgt>
                                        </p:tgtEl>
                                        <p:attrNameLst>
                                          <p:attrName>style.visibility</p:attrName>
                                        </p:attrNameLst>
                                      </p:cBhvr>
                                      <p:to>
                                        <p:strVal val="visible"/>
                                      </p:to>
                                    </p:set>
                                    <p:animEffect transition="in" filter="checkerboard(across)">
                                      <p:cBhvr>
                                        <p:cTn id="17" dur="500"/>
                                        <p:tgtEl>
                                          <p:spTgt spid="1946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9468">
                                            <p:txEl>
                                              <p:pRg st="0" end="0"/>
                                            </p:txEl>
                                          </p:spTgt>
                                        </p:tgtEl>
                                        <p:attrNameLst>
                                          <p:attrName>style.visibility</p:attrName>
                                        </p:attrNameLst>
                                      </p:cBhvr>
                                      <p:to>
                                        <p:strVal val="visible"/>
                                      </p:to>
                                    </p:set>
                                    <p:animEffect transition="in" filter="checkerboard(across)">
                                      <p:cBhvr>
                                        <p:cTn id="22" dur="500"/>
                                        <p:tgtEl>
                                          <p:spTgt spid="1946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9469">
                                            <p:txEl>
                                              <p:pRg st="0" end="0"/>
                                            </p:txEl>
                                          </p:spTgt>
                                        </p:tgtEl>
                                        <p:attrNameLst>
                                          <p:attrName>style.visibility</p:attrName>
                                        </p:attrNameLst>
                                      </p:cBhvr>
                                      <p:to>
                                        <p:strVal val="visible"/>
                                      </p:to>
                                    </p:set>
                                    <p:animEffect transition="in" filter="box(in)">
                                      <p:cBhvr>
                                        <p:cTn id="27" dur="500"/>
                                        <p:tgtEl>
                                          <p:spTgt spid="1946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9470">
                                            <p:txEl>
                                              <p:pRg st="0" end="0"/>
                                            </p:txEl>
                                          </p:spTgt>
                                        </p:tgtEl>
                                        <p:attrNameLst>
                                          <p:attrName>style.visibility</p:attrName>
                                        </p:attrNameLst>
                                      </p:cBhvr>
                                      <p:to>
                                        <p:strVal val="visible"/>
                                      </p:to>
                                    </p:set>
                                    <p:animEffect transition="in" filter="box(in)">
                                      <p:cBhvr>
                                        <p:cTn id="32" dur="500"/>
                                        <p:tgtEl>
                                          <p:spTgt spid="194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429633" y="199055"/>
            <a:ext cx="3801033" cy="6400800"/>
            <a:chOff x="2733" y="336"/>
            <a:chExt cx="2909" cy="3280"/>
          </a:xfrm>
        </p:grpSpPr>
        <p:pic>
          <p:nvPicPr>
            <p:cNvPr id="16395" name="Picture 4" descr="dungquat%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3" y="336"/>
              <a:ext cx="2909"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Rectangle 6"/>
            <p:cNvSpPr>
              <a:spLocks noChangeArrowheads="1"/>
            </p:cNvSpPr>
            <p:nvPr/>
          </p:nvSpPr>
          <p:spPr bwMode="auto">
            <a:xfrm>
              <a:off x="2871" y="3280"/>
              <a:ext cx="268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spcBef>
                  <a:spcPct val="20000"/>
                </a:spcBef>
                <a:spcAft>
                  <a:spcPct val="0"/>
                </a:spcAft>
              </a:pPr>
              <a:r>
                <a:rPr lang="en-US" i="1" dirty="0">
                  <a:solidFill>
                    <a:srgbClr val="000066"/>
                  </a:solidFill>
                </a:rPr>
                <a:t> </a:t>
              </a:r>
              <a:r>
                <a:rPr lang="en-US" i="1" dirty="0" err="1">
                  <a:solidFill>
                    <a:srgbClr val="000066"/>
                  </a:solidFill>
                </a:rPr>
                <a:t>Khu</a:t>
              </a:r>
              <a:r>
                <a:rPr lang="en-US" i="1" dirty="0">
                  <a:solidFill>
                    <a:srgbClr val="000066"/>
                  </a:solidFill>
                </a:rPr>
                <a:t> </a:t>
              </a:r>
              <a:r>
                <a:rPr lang="en-US" i="1" dirty="0" err="1">
                  <a:solidFill>
                    <a:srgbClr val="000066"/>
                  </a:solidFill>
                </a:rPr>
                <a:t>công</a:t>
              </a:r>
              <a:r>
                <a:rPr lang="en-US" i="1" dirty="0">
                  <a:solidFill>
                    <a:srgbClr val="000066"/>
                  </a:solidFill>
                </a:rPr>
                <a:t> </a:t>
              </a:r>
              <a:r>
                <a:rPr lang="en-US" i="1" dirty="0" err="1">
                  <a:solidFill>
                    <a:srgbClr val="000066"/>
                  </a:solidFill>
                </a:rPr>
                <a:t>nghiệp</a:t>
              </a:r>
              <a:r>
                <a:rPr lang="en-US" i="1" dirty="0">
                  <a:solidFill>
                    <a:srgbClr val="000066"/>
                  </a:solidFill>
                </a:rPr>
                <a:t> Dung </a:t>
              </a:r>
              <a:r>
                <a:rPr lang="en-US" i="1" dirty="0" err="1">
                  <a:solidFill>
                    <a:srgbClr val="000066"/>
                  </a:solidFill>
                </a:rPr>
                <a:t>Quất</a:t>
              </a:r>
              <a:endParaRPr lang="en-US" i="1" dirty="0">
                <a:solidFill>
                  <a:srgbClr val="000066"/>
                </a:solidFill>
              </a:endParaRPr>
            </a:p>
          </p:txBody>
        </p:sp>
      </p:grpSp>
      <p:grpSp>
        <p:nvGrpSpPr>
          <p:cNvPr id="3" name="Group 8"/>
          <p:cNvGrpSpPr>
            <a:grpSpLocks/>
          </p:cNvGrpSpPr>
          <p:nvPr/>
        </p:nvGrpSpPr>
        <p:grpSpPr bwMode="auto">
          <a:xfrm>
            <a:off x="4611954" y="2992903"/>
            <a:ext cx="4495800" cy="3932741"/>
            <a:chOff x="1653" y="1453"/>
            <a:chExt cx="2256" cy="2028"/>
          </a:xfrm>
        </p:grpSpPr>
        <p:pic>
          <p:nvPicPr>
            <p:cNvPr id="16393" name="Picture 9" descr="cong trinh nha may loc d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 y="1453"/>
              <a:ext cx="2256" cy="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10"/>
            <p:cNvSpPr>
              <a:spLocks noChangeArrowheads="1"/>
            </p:cNvSpPr>
            <p:nvPr/>
          </p:nvSpPr>
          <p:spPr bwMode="auto">
            <a:xfrm>
              <a:off x="1812" y="3145"/>
              <a:ext cx="196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fontAlgn="base">
                <a:spcBef>
                  <a:spcPct val="20000"/>
                </a:spcBef>
                <a:spcAft>
                  <a:spcPct val="0"/>
                </a:spcAft>
              </a:pPr>
              <a:r>
                <a:rPr lang="en-US" i="1" dirty="0" err="1">
                  <a:solidFill>
                    <a:srgbClr val="000066"/>
                  </a:solidFill>
                </a:rPr>
                <a:t>Nhà</a:t>
              </a:r>
              <a:r>
                <a:rPr lang="en-US" i="1" dirty="0">
                  <a:solidFill>
                    <a:srgbClr val="000066"/>
                  </a:solidFill>
                </a:rPr>
                <a:t> </a:t>
              </a:r>
              <a:r>
                <a:rPr lang="en-US" i="1" dirty="0" err="1">
                  <a:solidFill>
                    <a:srgbClr val="000066"/>
                  </a:solidFill>
                </a:rPr>
                <a:t>máy</a:t>
              </a:r>
              <a:r>
                <a:rPr lang="en-US" i="1" dirty="0">
                  <a:solidFill>
                    <a:srgbClr val="000066"/>
                  </a:solidFill>
                </a:rPr>
                <a:t> </a:t>
              </a:r>
              <a:r>
                <a:rPr lang="en-US" i="1" dirty="0" err="1">
                  <a:solidFill>
                    <a:srgbClr val="000066"/>
                  </a:solidFill>
                </a:rPr>
                <a:t>lọc</a:t>
              </a:r>
              <a:r>
                <a:rPr lang="en-US" i="1" dirty="0">
                  <a:solidFill>
                    <a:srgbClr val="000066"/>
                  </a:solidFill>
                </a:rPr>
                <a:t> </a:t>
              </a:r>
              <a:r>
                <a:rPr lang="en-US" i="1" dirty="0" err="1">
                  <a:solidFill>
                    <a:srgbClr val="000066"/>
                  </a:solidFill>
                </a:rPr>
                <a:t>dầu</a:t>
              </a:r>
              <a:r>
                <a:rPr lang="en-US" i="1" dirty="0">
                  <a:solidFill>
                    <a:srgbClr val="000066"/>
                  </a:solidFill>
                </a:rPr>
                <a:t> Dung </a:t>
              </a:r>
              <a:r>
                <a:rPr lang="en-US" i="1" dirty="0" err="1">
                  <a:solidFill>
                    <a:srgbClr val="000066"/>
                  </a:solidFill>
                </a:rPr>
                <a:t>Quất</a:t>
              </a:r>
              <a:endParaRPr lang="en-US" i="1" dirty="0">
                <a:solidFill>
                  <a:srgbClr val="000066"/>
                </a:solidFill>
              </a:endParaRPr>
            </a:p>
          </p:txBody>
        </p:sp>
      </p:grpSp>
      <p:sp>
        <p:nvSpPr>
          <p:cNvPr id="16388" name="AutoShape 11">
            <a:hlinkClick r:id="rId4" action="ppaction://hlinksldjump" highlightClick="1"/>
          </p:cNvPr>
          <p:cNvSpPr>
            <a:spLocks noChangeArrowheads="1"/>
          </p:cNvSpPr>
          <p:nvPr/>
        </p:nvSpPr>
        <p:spPr bwMode="auto">
          <a:xfrm>
            <a:off x="8610600" y="6400800"/>
            <a:ext cx="381000" cy="2286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16389" name="Text Box 15"/>
          <p:cNvSpPr txBox="1">
            <a:spLocks noChangeArrowheads="1"/>
          </p:cNvSpPr>
          <p:nvPr/>
        </p:nvSpPr>
        <p:spPr bwMode="auto">
          <a:xfrm>
            <a:off x="0" y="281940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en-US">
              <a:solidFill>
                <a:srgbClr val="000000"/>
              </a:solidFill>
            </a:endParaRPr>
          </a:p>
        </p:txBody>
      </p:sp>
      <p:grpSp>
        <p:nvGrpSpPr>
          <p:cNvPr id="16390" name="Group 17"/>
          <p:cNvGrpSpPr>
            <a:grpSpLocks/>
          </p:cNvGrpSpPr>
          <p:nvPr/>
        </p:nvGrpSpPr>
        <p:grpSpPr bwMode="auto">
          <a:xfrm>
            <a:off x="4535754" y="23657"/>
            <a:ext cx="4572000" cy="2597150"/>
            <a:chOff x="0" y="336"/>
            <a:chExt cx="2688" cy="1684"/>
          </a:xfrm>
        </p:grpSpPr>
        <p:pic>
          <p:nvPicPr>
            <p:cNvPr id="16391" name="Picture 5" descr="Picture 18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6"/>
              <a:ext cx="2688"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 Box 16"/>
            <p:cNvSpPr txBox="1">
              <a:spLocks noChangeArrowheads="1"/>
            </p:cNvSpPr>
            <p:nvPr/>
          </p:nvSpPr>
          <p:spPr bwMode="auto">
            <a:xfrm>
              <a:off x="0" y="1776"/>
              <a:ext cx="2640" cy="244"/>
            </a:xfrm>
            <a:prstGeom prst="rect">
              <a:avLst/>
            </a:prstGeom>
            <a:solidFill>
              <a:srgbClr val="003300"/>
            </a:solidFill>
            <a:ln w="9525">
              <a:solidFill>
                <a:schemeClr val="tx2"/>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dirty="0">
                  <a:solidFill>
                    <a:srgbClr val="FFFFFF"/>
                  </a:solidFill>
                </a:rPr>
                <a:t>    </a:t>
              </a:r>
              <a:r>
                <a:rPr lang="en-US" dirty="0" err="1">
                  <a:solidFill>
                    <a:srgbClr val="FFFFFF"/>
                  </a:solidFill>
                </a:rPr>
                <a:t>Đê</a:t>
              </a:r>
              <a:r>
                <a:rPr lang="en-US" dirty="0">
                  <a:solidFill>
                    <a:srgbClr val="FFFFFF"/>
                  </a:solidFill>
                </a:rPr>
                <a:t> </a:t>
              </a:r>
              <a:r>
                <a:rPr lang="en-US" dirty="0" err="1">
                  <a:solidFill>
                    <a:srgbClr val="FFFFFF"/>
                  </a:solidFill>
                </a:rPr>
                <a:t>chắn</a:t>
              </a:r>
              <a:r>
                <a:rPr lang="en-US" dirty="0">
                  <a:solidFill>
                    <a:srgbClr val="FFFFFF"/>
                  </a:solidFill>
                </a:rPr>
                <a:t> </a:t>
              </a:r>
              <a:r>
                <a:rPr lang="en-US" dirty="0" err="1">
                  <a:solidFill>
                    <a:srgbClr val="FFFFFF"/>
                  </a:solidFill>
                </a:rPr>
                <a:t>sóng</a:t>
              </a:r>
              <a:r>
                <a:rPr lang="en-US" dirty="0">
                  <a:solidFill>
                    <a:srgbClr val="FFFFFF"/>
                  </a:solidFill>
                </a:rPr>
                <a:t> ở </a:t>
              </a:r>
              <a:r>
                <a:rPr lang="en-US" dirty="0" err="1">
                  <a:solidFill>
                    <a:srgbClr val="FFFFFF"/>
                  </a:solidFill>
                </a:rPr>
                <a:t>cảng</a:t>
              </a:r>
              <a:r>
                <a:rPr lang="en-US" dirty="0">
                  <a:solidFill>
                    <a:srgbClr val="FFFFFF"/>
                  </a:solidFill>
                </a:rPr>
                <a:t> Dung </a:t>
              </a:r>
              <a:r>
                <a:rPr lang="en-US" dirty="0" err="1">
                  <a:solidFill>
                    <a:srgbClr val="FFFFFF"/>
                  </a:solidFill>
                </a:rPr>
                <a:t>Quất</a:t>
              </a:r>
              <a:endParaRPr lang="en-US" dirty="0">
                <a:solidFill>
                  <a:srgbClr val="FFFFFF"/>
                </a:solidFill>
              </a:endParaRPr>
            </a:p>
          </p:txBody>
        </p:sp>
      </p:grpSp>
    </p:spTree>
    <p:extLst>
      <p:ext uri="{BB962C8B-B14F-4D97-AF65-F5344CB8AC3E}">
        <p14:creationId xmlns:p14="http://schemas.microsoft.com/office/powerpoint/2010/main" val="274341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16390"/>
                                        </p:tgtEl>
                                        <p:attrNameLst>
                                          <p:attrName>style.visibility</p:attrName>
                                        </p:attrNameLst>
                                      </p:cBhvr>
                                      <p:to>
                                        <p:strVal val="visible"/>
                                      </p:to>
                                    </p:set>
                                    <p:animEffect transition="in" filter="wipe(left)">
                                      <p:cBhvr>
                                        <p:cTn id="15" dur="500"/>
                                        <p:tgtEl>
                                          <p:spTgt spid="16390"/>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iterate type="lt">
                                    <p:tmPct val="5000"/>
                                  </p:iterate>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371600" y="1130300"/>
            <a:ext cx="6400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3200" b="0">
              <a:latin typeface="Times New Roman" pitchFamily="18" charset="0"/>
              <a:cs typeface="Times New Roman" pitchFamily="18" charset="0"/>
            </a:endParaRPr>
          </a:p>
        </p:txBody>
      </p:sp>
      <p:sp>
        <p:nvSpPr>
          <p:cNvPr id="14339" name="Rectangle 5"/>
          <p:cNvSpPr>
            <a:spLocks noChangeArrowheads="1"/>
          </p:cNvSpPr>
          <p:nvPr/>
        </p:nvSpPr>
        <p:spPr bwMode="auto">
          <a:xfrm>
            <a:off x="1371600" y="1206500"/>
            <a:ext cx="6400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3200" b="0">
              <a:latin typeface="Times New Roman" pitchFamily="18" charset="0"/>
              <a:cs typeface="Times New Roman" pitchFamily="18" charset="0"/>
            </a:endParaRPr>
          </a:p>
        </p:txBody>
      </p:sp>
      <p:sp>
        <p:nvSpPr>
          <p:cNvPr id="14340" name="Rectangle 7"/>
          <p:cNvSpPr>
            <a:spLocks noChangeArrowheads="1"/>
          </p:cNvSpPr>
          <p:nvPr/>
        </p:nvSpPr>
        <p:spPr bwMode="auto">
          <a:xfrm>
            <a:off x="304800" y="381000"/>
            <a:ext cx="830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i="1">
                <a:latin typeface="Times New Roman" pitchFamily="18" charset="0"/>
                <a:cs typeface="Times New Roman" pitchFamily="18" charset="0"/>
              </a:rPr>
              <a:t>3. Hoạt động du lịch.</a:t>
            </a:r>
          </a:p>
          <a:p>
            <a:pPr>
              <a:spcBef>
                <a:spcPct val="20000"/>
              </a:spcBef>
            </a:pPr>
            <a:r>
              <a:rPr lang="en-US" sz="2400" i="1">
                <a:latin typeface="Times New Roman" pitchFamily="18" charset="0"/>
                <a:cs typeface="Times New Roman" pitchFamily="18" charset="0"/>
              </a:rPr>
              <a:t>4. Phát triển công nghiệp.</a:t>
            </a:r>
          </a:p>
        </p:txBody>
      </p:sp>
      <p:sp>
        <p:nvSpPr>
          <p:cNvPr id="14341" name="AutoShape 8">
            <a:hlinkClick r:id="rId2" action="ppaction://hlinksldjump" highlightClick="1"/>
          </p:cNvPr>
          <p:cNvSpPr>
            <a:spLocks noChangeArrowheads="1"/>
          </p:cNvSpPr>
          <p:nvPr/>
        </p:nvSpPr>
        <p:spPr bwMode="auto">
          <a:xfrm>
            <a:off x="8610600" y="5334000"/>
            <a:ext cx="381000" cy="2286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18444" name="Rectangle 12"/>
          <p:cNvSpPr>
            <a:spLocks noChangeArrowheads="1"/>
          </p:cNvSpPr>
          <p:nvPr/>
        </p:nvSpPr>
        <p:spPr bwMode="auto">
          <a:xfrm>
            <a:off x="381000" y="14478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20000"/>
              </a:spcBef>
            </a:pPr>
            <a:r>
              <a:rPr lang="en-US" sz="2400">
                <a:solidFill>
                  <a:srgbClr val="000066"/>
                </a:solidFill>
                <a:latin typeface="Times New Roman" pitchFamily="18" charset="0"/>
                <a:cs typeface="Times New Roman" pitchFamily="18" charset="0"/>
              </a:rPr>
              <a:t>- Phát triển ngành công nghiệp đóng tàu và sửa chữa tàu thuyền, sản xuất đường, công nghiệp lọc dầu.</a:t>
            </a:r>
          </a:p>
        </p:txBody>
      </p:sp>
      <p:sp>
        <p:nvSpPr>
          <p:cNvPr id="18453" name="Text Box 21"/>
          <p:cNvSpPr txBox="1">
            <a:spLocks noChangeArrowheads="1"/>
          </p:cNvSpPr>
          <p:nvPr/>
        </p:nvSpPr>
        <p:spPr bwMode="auto">
          <a:xfrm>
            <a:off x="0" y="1371600"/>
            <a:ext cx="640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400" i="1">
                <a:latin typeface="Times New Roman" pitchFamily="18" charset="0"/>
                <a:cs typeface="Times New Roman" pitchFamily="18" charset="0"/>
              </a:rPr>
              <a:t>    5. Lễ hội:</a:t>
            </a:r>
          </a:p>
        </p:txBody>
      </p:sp>
      <p:sp>
        <p:nvSpPr>
          <p:cNvPr id="18455" name="Text Box 23"/>
          <p:cNvSpPr txBox="1">
            <a:spLocks noChangeArrowheads="1"/>
          </p:cNvSpPr>
          <p:nvPr/>
        </p:nvSpPr>
        <p:spPr bwMode="auto">
          <a:xfrm>
            <a:off x="304800" y="22098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400" b="0">
                <a:latin typeface="Times New Roman" pitchFamily="18" charset="0"/>
                <a:cs typeface="Times New Roman" pitchFamily="18" charset="0"/>
              </a:rPr>
              <a:t>+ Hãy kể tên một số lễ hội ở miền Trung?</a:t>
            </a:r>
          </a:p>
        </p:txBody>
      </p:sp>
    </p:spTree>
    <p:extLst>
      <p:ext uri="{BB962C8B-B14F-4D97-AF65-F5344CB8AC3E}">
        <p14:creationId xmlns:p14="http://schemas.microsoft.com/office/powerpoint/2010/main" val="328826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44">
                                            <p:txEl>
                                              <p:pRg st="0" end="0"/>
                                            </p:txEl>
                                          </p:spTgt>
                                        </p:tgtEl>
                                        <p:attrNameLst>
                                          <p:attrName>style.visibility</p:attrName>
                                        </p:attrNameLst>
                                      </p:cBhvr>
                                      <p:to>
                                        <p:strVal val="visible"/>
                                      </p:to>
                                    </p:set>
                                    <p:animEffect transition="in" filter="box(in)">
                                      <p:cBhvr>
                                        <p:cTn id="7" dur="500"/>
                                        <p:tgtEl>
                                          <p:spTgt spid="184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18444">
                                            <p:txEl>
                                              <p:pRg st="0" end="0"/>
                                            </p:txEl>
                                          </p:spTgt>
                                        </p:tgtEl>
                                      </p:cBhvr>
                                    </p:animEffect>
                                    <p:set>
                                      <p:cBhvr>
                                        <p:cTn id="12" dur="1" fill="hold">
                                          <p:stCondLst>
                                            <p:cond delay="499"/>
                                          </p:stCondLst>
                                        </p:cTn>
                                        <p:tgtEl>
                                          <p:spTgt spid="18444">
                                            <p:txEl>
                                              <p:pRg st="0" end="0"/>
                                            </p:txEl>
                                          </p:spTgt>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8453">
                                            <p:txEl>
                                              <p:pRg st="0" end="0"/>
                                            </p:txEl>
                                          </p:spTgt>
                                        </p:tgtEl>
                                        <p:attrNameLst>
                                          <p:attrName>style.visibility</p:attrName>
                                        </p:attrNameLst>
                                      </p:cBhvr>
                                      <p:to>
                                        <p:strVal val="visible"/>
                                      </p:to>
                                    </p:set>
                                    <p:animEffect transition="in" filter="box(in)">
                                      <p:cBhvr>
                                        <p:cTn id="17" dur="500"/>
                                        <p:tgtEl>
                                          <p:spTgt spid="1845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8455">
                                            <p:txEl>
                                              <p:pRg st="0" end="0"/>
                                            </p:txEl>
                                          </p:spTgt>
                                        </p:tgtEl>
                                        <p:attrNameLst>
                                          <p:attrName>style.visibility</p:attrName>
                                        </p:attrNameLst>
                                      </p:cBhvr>
                                      <p:to>
                                        <p:strVal val="visible"/>
                                      </p:to>
                                    </p:set>
                                    <p:animEffect transition="in" filter="checkerboard(across)">
                                      <p:cBhvr>
                                        <p:cTn id="22" dur="500"/>
                                        <p:tgtEl>
                                          <p:spTgt spid="184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nghinh 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57200"/>
            <a:ext cx="4114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le h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505200"/>
            <a:ext cx="4191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nghinh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le hoi thap b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505200"/>
            <a:ext cx="40386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 Box 12"/>
          <p:cNvSpPr txBox="1">
            <a:spLocks noChangeArrowheads="1"/>
          </p:cNvSpPr>
          <p:nvPr/>
        </p:nvSpPr>
        <p:spPr bwMode="auto">
          <a:xfrm>
            <a:off x="3505200" y="2743200"/>
            <a:ext cx="27432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400">
                <a:latin typeface="Times New Roman" pitchFamily="18" charset="0"/>
              </a:rPr>
              <a:t>Lễ rước Cá Ông</a:t>
            </a:r>
          </a:p>
        </p:txBody>
      </p:sp>
      <p:sp>
        <p:nvSpPr>
          <p:cNvPr id="24589" name="Text Box 13"/>
          <p:cNvSpPr txBox="1">
            <a:spLocks noChangeArrowheads="1"/>
          </p:cNvSpPr>
          <p:nvPr/>
        </p:nvSpPr>
        <p:spPr bwMode="auto">
          <a:xfrm>
            <a:off x="152400" y="6172200"/>
            <a:ext cx="41148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000">
                <a:latin typeface="Times New Roman" pitchFamily="18" charset="0"/>
              </a:rPr>
              <a:t>Lễ mừng năm mới của người Chăm</a:t>
            </a:r>
          </a:p>
        </p:txBody>
      </p:sp>
      <p:sp>
        <p:nvSpPr>
          <p:cNvPr id="24590" name="Text Box 14"/>
          <p:cNvSpPr txBox="1">
            <a:spLocks noChangeArrowheads="1"/>
          </p:cNvSpPr>
          <p:nvPr/>
        </p:nvSpPr>
        <p:spPr bwMode="auto">
          <a:xfrm>
            <a:off x="5029200" y="6248400"/>
            <a:ext cx="373380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000">
                <a:latin typeface="Times New Roman" pitchFamily="18" charset="0"/>
              </a:rPr>
              <a:t>Lễ hội Tháp Bà (Nha Trang)</a:t>
            </a:r>
          </a:p>
        </p:txBody>
      </p:sp>
    </p:spTree>
    <p:extLst>
      <p:ext uri="{BB962C8B-B14F-4D97-AF65-F5344CB8AC3E}">
        <p14:creationId xmlns:p14="http://schemas.microsoft.com/office/powerpoint/2010/main" val="1090336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blinds(horizontal)">
                                      <p:cBhvr>
                                        <p:cTn id="7" dur="500"/>
                                        <p:tgtEl>
                                          <p:spTgt spid="24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box(in)">
                                      <p:cBhvr>
                                        <p:cTn id="12" dur="500"/>
                                        <p:tgtEl>
                                          <p:spTgt spid="24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588"/>
                                        </p:tgtEl>
                                        <p:attrNameLst>
                                          <p:attrName>style.visibility</p:attrName>
                                        </p:attrNameLst>
                                      </p:cBhvr>
                                      <p:to>
                                        <p:strVal val="visible"/>
                                      </p:to>
                                    </p:set>
                                    <p:anim calcmode="lin" valueType="num">
                                      <p:cBhvr additive="base">
                                        <p:cTn id="17" dur="500" fill="hold"/>
                                        <p:tgtEl>
                                          <p:spTgt spid="24588"/>
                                        </p:tgtEl>
                                        <p:attrNameLst>
                                          <p:attrName>ppt_x</p:attrName>
                                        </p:attrNameLst>
                                      </p:cBhvr>
                                      <p:tavLst>
                                        <p:tav tm="0">
                                          <p:val>
                                            <p:strVal val="#ppt_x"/>
                                          </p:val>
                                        </p:tav>
                                        <p:tav tm="100000">
                                          <p:val>
                                            <p:strVal val="#ppt_x"/>
                                          </p:val>
                                        </p:tav>
                                      </p:tavLst>
                                    </p:anim>
                                    <p:anim calcmode="lin" valueType="num">
                                      <p:cBhvr additive="base">
                                        <p:cTn id="18" dur="500" fill="hold"/>
                                        <p:tgtEl>
                                          <p:spTgt spid="2458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4583"/>
                                        </p:tgtEl>
                                        <p:attrNameLst>
                                          <p:attrName>style.visibility</p:attrName>
                                        </p:attrNameLst>
                                      </p:cBhvr>
                                      <p:to>
                                        <p:strVal val="visible"/>
                                      </p:to>
                                    </p:set>
                                    <p:animEffect transition="in" filter="box(in)">
                                      <p:cBhvr>
                                        <p:cTn id="23" dur="500"/>
                                        <p:tgtEl>
                                          <p:spTgt spid="2458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4589"/>
                                        </p:tgtEl>
                                        <p:attrNameLst>
                                          <p:attrName>style.visibility</p:attrName>
                                        </p:attrNameLst>
                                      </p:cBhvr>
                                      <p:to>
                                        <p:strVal val="visible"/>
                                      </p:to>
                                    </p:set>
                                    <p:animEffect transition="in" filter="box(in)">
                                      <p:cBhvr>
                                        <p:cTn id="28" dur="500"/>
                                        <p:tgtEl>
                                          <p:spTgt spid="2458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24587"/>
                                        </p:tgtEl>
                                        <p:attrNameLst>
                                          <p:attrName>style.visibility</p:attrName>
                                        </p:attrNameLst>
                                      </p:cBhvr>
                                      <p:to>
                                        <p:strVal val="visible"/>
                                      </p:to>
                                    </p:set>
                                    <p:animEffect transition="in" filter="box(in)">
                                      <p:cBhvr>
                                        <p:cTn id="33" dur="500"/>
                                        <p:tgtEl>
                                          <p:spTgt spid="2458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24590"/>
                                        </p:tgtEl>
                                        <p:attrNameLst>
                                          <p:attrName>style.visibility</p:attrName>
                                        </p:attrNameLst>
                                      </p:cBhvr>
                                      <p:to>
                                        <p:strVal val="visible"/>
                                      </p:to>
                                    </p:set>
                                    <p:animEffect transition="in" filter="slide(fromBottom)">
                                      <p:cBhvr>
                                        <p:cTn id="38" dur="500"/>
                                        <p:tgtEl>
                                          <p:spTgt spid="24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animBg="1"/>
      <p:bldP spid="24589" grpId="0" animBg="1"/>
      <p:bldP spid="24590"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1371600" y="2273300"/>
            <a:ext cx="6400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US" sz="3200" b="0"/>
          </a:p>
        </p:txBody>
      </p:sp>
      <p:sp>
        <p:nvSpPr>
          <p:cNvPr id="16387" name="Rectangle 7"/>
          <p:cNvSpPr>
            <a:spLocks noChangeArrowheads="1"/>
          </p:cNvSpPr>
          <p:nvPr/>
        </p:nvSpPr>
        <p:spPr bwMode="auto">
          <a:xfrm>
            <a:off x="304800" y="1981200"/>
            <a:ext cx="8458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i="1">
                <a:solidFill>
                  <a:srgbClr val="000066"/>
                </a:solidFill>
                <a:latin typeface="Times New Roman" pitchFamily="18" charset="0"/>
              </a:rPr>
              <a:t>3. Hoạt động du lịch.</a:t>
            </a:r>
          </a:p>
          <a:p>
            <a:pPr>
              <a:spcBef>
                <a:spcPct val="20000"/>
              </a:spcBef>
            </a:pPr>
            <a:r>
              <a:rPr lang="en-US" sz="2400" i="1">
                <a:solidFill>
                  <a:srgbClr val="000066"/>
                </a:solidFill>
                <a:latin typeface="Times New Roman" pitchFamily="18" charset="0"/>
              </a:rPr>
              <a:t>4. Phát triển công nghiệp.</a:t>
            </a:r>
          </a:p>
          <a:p>
            <a:pPr>
              <a:spcBef>
                <a:spcPct val="20000"/>
              </a:spcBef>
            </a:pPr>
            <a:r>
              <a:rPr lang="en-US" sz="2400" i="1">
                <a:solidFill>
                  <a:srgbClr val="000066"/>
                </a:solidFill>
                <a:latin typeface="Times New Roman" pitchFamily="18" charset="0"/>
              </a:rPr>
              <a:t>5. Lễ hội.</a:t>
            </a:r>
          </a:p>
        </p:txBody>
      </p:sp>
    </p:spTree>
    <p:extLst>
      <p:ext uri="{BB962C8B-B14F-4D97-AF65-F5344CB8AC3E}">
        <p14:creationId xmlns:p14="http://schemas.microsoft.com/office/powerpoint/2010/main" val="3522812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5"/>
          <p:cNvSpPr>
            <a:spLocks noChangeArrowheads="1"/>
          </p:cNvSpPr>
          <p:nvPr/>
        </p:nvSpPr>
        <p:spPr bwMode="auto">
          <a:xfrm>
            <a:off x="1371600" y="2273300"/>
            <a:ext cx="640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pPr>
            <a:endParaRPr lang="en-US" sz="3200">
              <a:solidFill>
                <a:srgbClr val="000000"/>
              </a:solidFill>
            </a:endParaRPr>
          </a:p>
        </p:txBody>
      </p:sp>
      <p:sp>
        <p:nvSpPr>
          <p:cNvPr id="25623" name="AutoShape 23"/>
          <p:cNvSpPr>
            <a:spLocks noChangeArrowheads="1"/>
          </p:cNvSpPr>
          <p:nvPr/>
        </p:nvSpPr>
        <p:spPr bwMode="auto">
          <a:xfrm>
            <a:off x="542795" y="1244600"/>
            <a:ext cx="8229600" cy="3048000"/>
          </a:xfrm>
          <a:prstGeom prst="horizontalScroll">
            <a:avLst>
              <a:gd name="adj" fmla="val 12500"/>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endParaRPr>
          </a:p>
        </p:txBody>
      </p:sp>
      <p:sp>
        <p:nvSpPr>
          <p:cNvPr id="25624" name="Rectangle 24"/>
          <p:cNvSpPr>
            <a:spLocks noChangeArrowheads="1"/>
          </p:cNvSpPr>
          <p:nvPr/>
        </p:nvSpPr>
        <p:spPr bwMode="auto">
          <a:xfrm>
            <a:off x="618995" y="1939925"/>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pPr>
            <a:r>
              <a:rPr lang="en-US" sz="2400" dirty="0" err="1">
                <a:solidFill>
                  <a:srgbClr val="FF0000"/>
                </a:solidFill>
                <a:latin typeface="Times New Roman" pitchFamily="18" charset="0"/>
              </a:rPr>
              <a:t>Người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dân</a:t>
            </a:r>
            <a:r>
              <a:rPr lang="en-US" sz="2400" dirty="0">
                <a:solidFill>
                  <a:srgbClr val="FF0000"/>
                </a:solidFill>
                <a:latin typeface="Times New Roman" pitchFamily="18" charset="0"/>
              </a:rPr>
              <a:t> ở </a:t>
            </a:r>
            <a:r>
              <a:rPr lang="en-US" sz="2400" dirty="0" err="1">
                <a:solidFill>
                  <a:srgbClr val="FF0000"/>
                </a:solidFill>
                <a:latin typeface="Times New Roman" pitchFamily="18" charset="0"/>
              </a:rPr>
              <a:t>đồng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bằng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duyên</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hải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miền</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Trung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ngày</a:t>
            </a:r>
            <a:r>
              <a:rPr lang="en-US" sz="2400" dirty="0">
                <a:solidFill>
                  <a:srgbClr val="FF0000"/>
                </a:solidFill>
                <a:latin typeface="Times New Roman" pitchFamily="18" charset="0"/>
              </a:rPr>
              <a:t> </a:t>
            </a:r>
          </a:p>
          <a:p>
            <a:pPr algn="ctr" fontAlgn="base">
              <a:spcBef>
                <a:spcPct val="20000"/>
              </a:spcBef>
              <a:spcAft>
                <a:spcPct val="0"/>
              </a:spcAft>
            </a:pPr>
            <a:r>
              <a:rPr lang="en-US" sz="2400" dirty="0" err="1">
                <a:solidFill>
                  <a:srgbClr val="FF0000"/>
                </a:solidFill>
                <a:latin typeface="Times New Roman" pitchFamily="18" charset="0"/>
              </a:rPr>
              <a:t>càng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có</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thêm</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nhiều</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hoạt</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động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kinh</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tế</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mới</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phục</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vụ</a:t>
            </a:r>
            <a:r>
              <a:rPr lang="en-US" sz="2400" dirty="0">
                <a:solidFill>
                  <a:srgbClr val="FF0000"/>
                </a:solidFill>
                <a:latin typeface="Times New Roman" pitchFamily="18" charset="0"/>
              </a:rPr>
              <a:t> du </a:t>
            </a:r>
            <a:r>
              <a:rPr lang="en-US" sz="2400" dirty="0" err="1">
                <a:solidFill>
                  <a:srgbClr val="FF0000"/>
                </a:solidFill>
                <a:latin typeface="Times New Roman" pitchFamily="18" charset="0"/>
              </a:rPr>
              <a:t>lịch</a:t>
            </a:r>
            <a:r>
              <a:rPr lang="en-US" sz="2400" dirty="0">
                <a:solidFill>
                  <a:srgbClr val="FF0000"/>
                </a:solidFill>
                <a:latin typeface="Times New Roman" pitchFamily="18" charset="0"/>
              </a:rPr>
              <a:t>,</a:t>
            </a:r>
          </a:p>
          <a:p>
            <a:pPr algn="ctr" fontAlgn="base">
              <a:spcBef>
                <a:spcPct val="20000"/>
              </a:spcBef>
              <a:spcAft>
                <a:spcPct val="0"/>
              </a:spcAft>
            </a:pP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làm</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việc</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trong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các</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nhà</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máy</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đóng</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tàu</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nhà</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máy</a:t>
            </a:r>
            <a:r>
              <a:rPr lang="en-US" sz="2400" dirty="0">
                <a:solidFill>
                  <a:srgbClr val="FF0000"/>
                </a:solidFill>
                <a:latin typeface="Times New Roman" pitchFamily="18" charset="0"/>
              </a:rPr>
              <a:t> </a:t>
            </a:r>
            <a:r>
              <a:rPr lang="en-US" sz="2400" dirty="0" err="1">
                <a:solidFill>
                  <a:srgbClr val="FF0000"/>
                </a:solidFill>
                <a:latin typeface="Times New Roman" pitchFamily="18" charset="0"/>
              </a:rPr>
              <a:t>đường</a:t>
            </a:r>
            <a:r>
              <a:rPr lang="en-US" sz="2400" dirty="0">
                <a:solidFill>
                  <a:srgbClr val="FF0000"/>
                </a:solidFill>
                <a:latin typeface="Times New Roman" pitchFamily="18" charset="0"/>
              </a:rPr>
              <a:t>,…</a:t>
            </a:r>
          </a:p>
        </p:txBody>
      </p:sp>
    </p:spTree>
    <p:extLst>
      <p:ext uri="{BB962C8B-B14F-4D97-AF65-F5344CB8AC3E}">
        <p14:creationId xmlns:p14="http://schemas.microsoft.com/office/powerpoint/2010/main" val="1201690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23"/>
                                        </p:tgtEl>
                                        <p:attrNameLst>
                                          <p:attrName>style.visibility</p:attrName>
                                        </p:attrNameLst>
                                      </p:cBhvr>
                                      <p:to>
                                        <p:strVal val="visible"/>
                                      </p:to>
                                    </p:set>
                                    <p:anim calcmode="lin" valueType="num">
                                      <p:cBhvr additive="base">
                                        <p:cTn id="7" dur="500" fill="hold"/>
                                        <p:tgtEl>
                                          <p:spTgt spid="25623"/>
                                        </p:tgtEl>
                                        <p:attrNameLst>
                                          <p:attrName>ppt_x</p:attrName>
                                        </p:attrNameLst>
                                      </p:cBhvr>
                                      <p:tavLst>
                                        <p:tav tm="0">
                                          <p:val>
                                            <p:strVal val="#ppt_x"/>
                                          </p:val>
                                        </p:tav>
                                        <p:tav tm="100000">
                                          <p:val>
                                            <p:strVal val="#ppt_x"/>
                                          </p:val>
                                        </p:tav>
                                      </p:tavLst>
                                    </p:anim>
                                    <p:anim calcmode="lin" valueType="num">
                                      <p:cBhvr additive="base">
                                        <p:cTn id="8" dur="500" fill="hold"/>
                                        <p:tgtEl>
                                          <p:spTgt spid="25623"/>
                                        </p:tgtEl>
                                        <p:attrNameLst>
                                          <p:attrName>ppt_y</p:attrName>
                                        </p:attrNameLst>
                                      </p:cBhvr>
                                      <p:tavLst>
                                        <p:tav tm="0">
                                          <p:val>
                                            <p:strVal val="1+#ppt_h/2"/>
                                          </p:val>
                                        </p:tav>
                                        <p:tav tm="100000">
                                          <p:val>
                                            <p:strVal val="#ppt_y"/>
                                          </p:val>
                                        </p:tav>
                                      </p:tavLst>
                                    </p:anim>
                                  </p:childTnLst>
                                </p:cTn>
                              </p:par>
                              <p:par>
                                <p:cTn id="9" presetID="8" presetClass="entr" presetSubtype="16" fill="hold" grpId="0" nodeType="withEffect">
                                  <p:stCondLst>
                                    <p:cond delay="0"/>
                                  </p:stCondLst>
                                  <p:iterate type="lt">
                                    <p:tmPct val="0"/>
                                  </p:iterate>
                                  <p:childTnLst>
                                    <p:set>
                                      <p:cBhvr>
                                        <p:cTn id="10" dur="1" fill="hold">
                                          <p:stCondLst>
                                            <p:cond delay="0"/>
                                          </p:stCondLst>
                                        </p:cTn>
                                        <p:tgtEl>
                                          <p:spTgt spid="25624"/>
                                        </p:tgtEl>
                                        <p:attrNameLst>
                                          <p:attrName>style.visibility</p:attrName>
                                        </p:attrNameLst>
                                      </p:cBhvr>
                                      <p:to>
                                        <p:strVal val="visible"/>
                                      </p:to>
                                    </p:set>
                                    <p:animEffect transition="in" filter="diamond(in)">
                                      <p:cBhvr>
                                        <p:cTn id="11" dur="2000"/>
                                        <p:tgtEl>
                                          <p:spTgt spid="25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3" grpId="0" animBg="1"/>
      <p:bldP spid="256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3041" y="228600"/>
            <a:ext cx="66294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ÔN BÀI CŨ </a:t>
            </a:r>
            <a:r>
              <a:rPr lang="en-US" dirty="0">
                <a:solidFill>
                  <a:srgbClr val="FF0000"/>
                </a:solidFill>
                <a:latin typeface="Times New Roman" pitchFamily="18" charset="0"/>
                <a:cs typeface="Times New Roman" pitchFamily="18" charset="0"/>
              </a:rPr>
              <a:t>:</a:t>
            </a:r>
          </a:p>
        </p:txBody>
      </p:sp>
      <p:sp>
        <p:nvSpPr>
          <p:cNvPr id="5" name="TextBox 4"/>
          <p:cNvSpPr txBox="1"/>
          <p:nvPr/>
        </p:nvSpPr>
        <p:spPr>
          <a:xfrm>
            <a:off x="381000" y="1213991"/>
            <a:ext cx="8545882" cy="1077218"/>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1:</a:t>
            </a:r>
            <a:r>
              <a:rPr lang="en-US" sz="3200" b="1" dirty="0">
                <a:latin typeface="Times New Roman" pitchFamily="18" charset="0"/>
                <a:cs typeface="Times New Roman" pitchFamily="18" charset="0"/>
              </a:rPr>
              <a:t>Em </a:t>
            </a:r>
            <a:r>
              <a:rPr lang="en-US" sz="3200" b="1" dirty="0" err="1">
                <a:latin typeface="Times New Roman" pitchFamily="18" charset="0"/>
                <a:cs typeface="Times New Roman" pitchFamily="18" charset="0"/>
              </a:rPr>
              <a:t>biết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cư</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đồng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bằng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Duyên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Miền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Trung</a:t>
            </a:r>
            <a:r>
              <a:rPr lang="en-US" sz="3200" b="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6" name="TextBox 5"/>
          <p:cNvSpPr txBox="1"/>
          <p:nvPr/>
        </p:nvSpPr>
        <p:spPr>
          <a:xfrm>
            <a:off x="381000" y="2971800"/>
            <a:ext cx="8545882" cy="1569660"/>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2:</a:t>
            </a:r>
            <a:r>
              <a:rPr lang="en-US" sz="3200" b="1" dirty="0">
                <a:latin typeface="Times New Roman" pitchFamily="18" charset="0"/>
                <a:cs typeface="Times New Roman" pitchFamily="18" charset="0"/>
              </a:rPr>
              <a:t>Giải </a:t>
            </a:r>
            <a:r>
              <a:rPr lang="en-US" sz="3200" b="1" dirty="0" err="1">
                <a:latin typeface="Times New Roman" pitchFamily="18" charset="0"/>
                <a:cs typeface="Times New Roman" pitchFamily="18" charset="0"/>
              </a:rPr>
              <a:t>thích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dân</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đồng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bằng</a:t>
            </a:r>
            <a:r>
              <a:rPr lang="en-US" sz="3200" b="1" dirty="0">
                <a:latin typeface="Times New Roman" pitchFamily="18" charset="0"/>
                <a:cs typeface="Times New Roman" pitchFamily="18" charset="0"/>
              </a:rPr>
              <a:t> </a:t>
            </a:r>
          </a:p>
          <a:p>
            <a:r>
              <a:rPr lang="en-US" sz="3200" b="1" dirty="0" err="1">
                <a:latin typeface="Times New Roman" pitchFamily="18" charset="0"/>
                <a:cs typeface="Times New Roman" pitchFamily="18" charset="0"/>
              </a:rPr>
              <a:t>Duyên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miền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Trung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trồng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lúa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mía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muối</a:t>
            </a:r>
            <a:r>
              <a:rPr lang="en-US" sz="3200" b="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96264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nghinh 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04800"/>
            <a:ext cx="4343400" cy="262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le h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14" y="3602038"/>
            <a:ext cx="4191000" cy="276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nghinho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14" y="271397"/>
            <a:ext cx="4343400" cy="2667000"/>
          </a:xfrm>
          <a:prstGeom prst="rect">
            <a:avLst/>
          </a:prstGeom>
          <a:solidFill>
            <a:srgbClr val="FFC000"/>
          </a:solidFill>
          <a:ln>
            <a:noFill/>
          </a:ln>
          <a:extLst/>
        </p:spPr>
      </p:pic>
      <p:pic>
        <p:nvPicPr>
          <p:cNvPr id="24587" name="Picture 11" descr="le hoi thap b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618674"/>
            <a:ext cx="40386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8" name="Text Box 12"/>
          <p:cNvSpPr txBox="1">
            <a:spLocks noChangeArrowheads="1"/>
          </p:cNvSpPr>
          <p:nvPr/>
        </p:nvSpPr>
        <p:spPr bwMode="auto">
          <a:xfrm>
            <a:off x="3276600" y="3048000"/>
            <a:ext cx="2743200" cy="457200"/>
          </a:xfrm>
          <a:prstGeom prst="rect">
            <a:avLst/>
          </a:prstGeom>
          <a:solidFill>
            <a:srgbClr val="92D050"/>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400" dirty="0" err="1">
                <a:solidFill>
                  <a:srgbClr val="000000"/>
                </a:solidFill>
                <a:latin typeface="Times New Roman" pitchFamily="18" charset="0"/>
              </a:rPr>
              <a:t>Lễ</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rước</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Cá</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Ông</a:t>
            </a:r>
            <a:endParaRPr lang="en-US" sz="2400" dirty="0">
              <a:solidFill>
                <a:srgbClr val="000000"/>
              </a:solidFill>
              <a:latin typeface="Times New Roman" pitchFamily="18" charset="0"/>
            </a:endParaRPr>
          </a:p>
        </p:txBody>
      </p:sp>
      <p:sp>
        <p:nvSpPr>
          <p:cNvPr id="24589" name="Text Box 13"/>
          <p:cNvSpPr txBox="1">
            <a:spLocks noChangeArrowheads="1"/>
          </p:cNvSpPr>
          <p:nvPr/>
        </p:nvSpPr>
        <p:spPr bwMode="auto">
          <a:xfrm>
            <a:off x="179540" y="6370637"/>
            <a:ext cx="4114800" cy="396875"/>
          </a:xfrm>
          <a:prstGeom prst="rect">
            <a:avLst/>
          </a:prstGeom>
          <a:solidFill>
            <a:srgbClr val="92D050"/>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000" dirty="0" err="1">
                <a:solidFill>
                  <a:srgbClr val="000000"/>
                </a:solidFill>
                <a:latin typeface="Times New Roman" pitchFamily="18" charset="0"/>
              </a:rPr>
              <a:t>Lễ</a:t>
            </a:r>
            <a:r>
              <a:rPr lang="en-US" sz="2000" dirty="0">
                <a:solidFill>
                  <a:srgbClr val="000000"/>
                </a:solidFill>
                <a:latin typeface="Times New Roman" pitchFamily="18" charset="0"/>
              </a:rPr>
              <a:t> </a:t>
            </a:r>
            <a:r>
              <a:rPr lang="en-US" sz="2000" dirty="0" err="1">
                <a:solidFill>
                  <a:srgbClr val="000000"/>
                </a:solidFill>
                <a:latin typeface="Times New Roman" pitchFamily="18" charset="0"/>
              </a:rPr>
              <a:t>mừng</a:t>
            </a:r>
            <a:r>
              <a:rPr lang="en-US" sz="2000" dirty="0">
                <a:solidFill>
                  <a:srgbClr val="000000"/>
                </a:solidFill>
                <a:latin typeface="Times New Roman" pitchFamily="18" charset="0"/>
              </a:rPr>
              <a:t> </a:t>
            </a:r>
            <a:r>
              <a:rPr lang="en-US" sz="2000" dirty="0" err="1">
                <a:solidFill>
                  <a:srgbClr val="000000"/>
                </a:solidFill>
                <a:latin typeface="Times New Roman" pitchFamily="18" charset="0"/>
              </a:rPr>
              <a:t>năm</a:t>
            </a:r>
            <a:r>
              <a:rPr lang="en-US" sz="2000" dirty="0">
                <a:solidFill>
                  <a:srgbClr val="000000"/>
                </a:solidFill>
                <a:latin typeface="Times New Roman" pitchFamily="18" charset="0"/>
              </a:rPr>
              <a:t> </a:t>
            </a:r>
            <a:r>
              <a:rPr lang="en-US" sz="2000" dirty="0" err="1">
                <a:solidFill>
                  <a:srgbClr val="000000"/>
                </a:solidFill>
                <a:latin typeface="Times New Roman" pitchFamily="18" charset="0"/>
              </a:rPr>
              <a:t>mới</a:t>
            </a:r>
            <a:r>
              <a:rPr lang="en-US" sz="2000" dirty="0">
                <a:solidFill>
                  <a:srgbClr val="000000"/>
                </a:solidFill>
                <a:latin typeface="Times New Roman" pitchFamily="18" charset="0"/>
              </a:rPr>
              <a:t> </a:t>
            </a:r>
            <a:r>
              <a:rPr lang="en-US" sz="2000" dirty="0" err="1">
                <a:solidFill>
                  <a:srgbClr val="000000"/>
                </a:solidFill>
                <a:latin typeface="Times New Roman" pitchFamily="18" charset="0"/>
              </a:rPr>
              <a:t>của</a:t>
            </a:r>
            <a:r>
              <a:rPr lang="en-US" sz="2000" dirty="0">
                <a:solidFill>
                  <a:srgbClr val="000000"/>
                </a:solidFill>
                <a:latin typeface="Times New Roman" pitchFamily="18" charset="0"/>
              </a:rPr>
              <a:t> </a:t>
            </a:r>
            <a:r>
              <a:rPr lang="en-US" sz="2000" dirty="0" err="1">
                <a:solidFill>
                  <a:srgbClr val="000000"/>
                </a:solidFill>
                <a:latin typeface="Times New Roman" pitchFamily="18" charset="0"/>
              </a:rPr>
              <a:t>người</a:t>
            </a:r>
            <a:r>
              <a:rPr lang="en-US" sz="2000" dirty="0">
                <a:solidFill>
                  <a:srgbClr val="000000"/>
                </a:solidFill>
                <a:latin typeface="Times New Roman" pitchFamily="18" charset="0"/>
              </a:rPr>
              <a:t> </a:t>
            </a:r>
            <a:r>
              <a:rPr lang="en-US" sz="2000" dirty="0" err="1">
                <a:solidFill>
                  <a:srgbClr val="000000"/>
                </a:solidFill>
                <a:latin typeface="Times New Roman" pitchFamily="18" charset="0"/>
              </a:rPr>
              <a:t>Chăm</a:t>
            </a:r>
            <a:endParaRPr lang="en-US" sz="2000" dirty="0">
              <a:solidFill>
                <a:srgbClr val="000000"/>
              </a:solidFill>
              <a:latin typeface="Times New Roman" pitchFamily="18" charset="0"/>
            </a:endParaRPr>
          </a:p>
        </p:txBody>
      </p:sp>
      <p:sp>
        <p:nvSpPr>
          <p:cNvPr id="24590" name="Text Box 14"/>
          <p:cNvSpPr txBox="1">
            <a:spLocks noChangeArrowheads="1"/>
          </p:cNvSpPr>
          <p:nvPr/>
        </p:nvSpPr>
        <p:spPr bwMode="auto">
          <a:xfrm>
            <a:off x="4876800" y="6358482"/>
            <a:ext cx="3733800" cy="396875"/>
          </a:xfrm>
          <a:prstGeom prst="rect">
            <a:avLst/>
          </a:prstGeom>
          <a:solidFill>
            <a:srgbClr val="92D050"/>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sz="2000" dirty="0" err="1">
                <a:solidFill>
                  <a:srgbClr val="000000"/>
                </a:solidFill>
                <a:latin typeface="Times New Roman" pitchFamily="18" charset="0"/>
              </a:rPr>
              <a:t>Lễ</a:t>
            </a:r>
            <a:r>
              <a:rPr lang="en-US" sz="2000" dirty="0">
                <a:solidFill>
                  <a:srgbClr val="000000"/>
                </a:solidFill>
                <a:latin typeface="Times New Roman" pitchFamily="18" charset="0"/>
              </a:rPr>
              <a:t> </a:t>
            </a:r>
            <a:r>
              <a:rPr lang="en-US" sz="2000" dirty="0" err="1">
                <a:solidFill>
                  <a:srgbClr val="000000"/>
                </a:solidFill>
                <a:latin typeface="Times New Roman" pitchFamily="18" charset="0"/>
              </a:rPr>
              <a:t>hội</a:t>
            </a:r>
            <a:r>
              <a:rPr lang="en-US" sz="2000" dirty="0">
                <a:solidFill>
                  <a:srgbClr val="000000"/>
                </a:solidFill>
                <a:latin typeface="Times New Roman" pitchFamily="18" charset="0"/>
              </a:rPr>
              <a:t> </a:t>
            </a:r>
            <a:r>
              <a:rPr lang="en-US" sz="2000" dirty="0" err="1">
                <a:solidFill>
                  <a:srgbClr val="000000"/>
                </a:solidFill>
                <a:latin typeface="Times New Roman" pitchFamily="18" charset="0"/>
              </a:rPr>
              <a:t>Tháp</a:t>
            </a:r>
            <a:r>
              <a:rPr lang="en-US" sz="2000" dirty="0">
                <a:solidFill>
                  <a:srgbClr val="000000"/>
                </a:solidFill>
                <a:latin typeface="Times New Roman" pitchFamily="18" charset="0"/>
              </a:rPr>
              <a:t> </a:t>
            </a:r>
            <a:r>
              <a:rPr lang="en-US" sz="2000" dirty="0" err="1">
                <a:solidFill>
                  <a:srgbClr val="000000"/>
                </a:solidFill>
                <a:latin typeface="Times New Roman" pitchFamily="18" charset="0"/>
              </a:rPr>
              <a:t>Bà</a:t>
            </a:r>
            <a:r>
              <a:rPr lang="en-US" sz="2000" dirty="0">
                <a:solidFill>
                  <a:srgbClr val="000000"/>
                </a:solidFill>
                <a:latin typeface="Times New Roman" pitchFamily="18" charset="0"/>
              </a:rPr>
              <a:t> (</a:t>
            </a:r>
            <a:r>
              <a:rPr lang="en-US" sz="2000" dirty="0" err="1">
                <a:solidFill>
                  <a:srgbClr val="000000"/>
                </a:solidFill>
                <a:latin typeface="Times New Roman" pitchFamily="18" charset="0"/>
              </a:rPr>
              <a:t>Nha</a:t>
            </a:r>
            <a:r>
              <a:rPr lang="en-US" sz="2000" dirty="0">
                <a:solidFill>
                  <a:srgbClr val="000000"/>
                </a:solidFill>
                <a:latin typeface="Times New Roman" pitchFamily="18" charset="0"/>
              </a:rPr>
              <a:t> </a:t>
            </a:r>
            <a:r>
              <a:rPr lang="en-US" sz="2000" dirty="0" err="1">
                <a:solidFill>
                  <a:srgbClr val="000000"/>
                </a:solidFill>
                <a:latin typeface="Times New Roman" pitchFamily="18" charset="0"/>
              </a:rPr>
              <a:t>Trang</a:t>
            </a:r>
            <a:r>
              <a:rPr lang="en-US" sz="2000" dirty="0">
                <a:solidFill>
                  <a:srgbClr val="000000"/>
                </a:solidFill>
                <a:latin typeface="Times New Roman" pitchFamily="18" charset="0"/>
              </a:rPr>
              <a:t>)</a:t>
            </a:r>
          </a:p>
        </p:txBody>
      </p:sp>
    </p:spTree>
    <p:extLst>
      <p:ext uri="{BB962C8B-B14F-4D97-AF65-F5344CB8AC3E}">
        <p14:creationId xmlns:p14="http://schemas.microsoft.com/office/powerpoint/2010/main" val="3202152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blinds(horizontal)">
                                      <p:cBhvr>
                                        <p:cTn id="7" dur="500"/>
                                        <p:tgtEl>
                                          <p:spTgt spid="245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4581"/>
                                        </p:tgtEl>
                                        <p:attrNameLst>
                                          <p:attrName>style.visibility</p:attrName>
                                        </p:attrNameLst>
                                      </p:cBhvr>
                                      <p:to>
                                        <p:strVal val="visible"/>
                                      </p:to>
                                    </p:set>
                                    <p:animEffect transition="in" filter="box(in)">
                                      <p:cBhvr>
                                        <p:cTn id="12" dur="500"/>
                                        <p:tgtEl>
                                          <p:spTgt spid="24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588"/>
                                        </p:tgtEl>
                                        <p:attrNameLst>
                                          <p:attrName>style.visibility</p:attrName>
                                        </p:attrNameLst>
                                      </p:cBhvr>
                                      <p:to>
                                        <p:strVal val="visible"/>
                                      </p:to>
                                    </p:set>
                                    <p:anim calcmode="lin" valueType="num">
                                      <p:cBhvr additive="base">
                                        <p:cTn id="17" dur="500" fill="hold"/>
                                        <p:tgtEl>
                                          <p:spTgt spid="24588"/>
                                        </p:tgtEl>
                                        <p:attrNameLst>
                                          <p:attrName>ppt_x</p:attrName>
                                        </p:attrNameLst>
                                      </p:cBhvr>
                                      <p:tavLst>
                                        <p:tav tm="0">
                                          <p:val>
                                            <p:strVal val="#ppt_x"/>
                                          </p:val>
                                        </p:tav>
                                        <p:tav tm="100000">
                                          <p:val>
                                            <p:strVal val="#ppt_x"/>
                                          </p:val>
                                        </p:tav>
                                      </p:tavLst>
                                    </p:anim>
                                    <p:anim calcmode="lin" valueType="num">
                                      <p:cBhvr additive="base">
                                        <p:cTn id="18" dur="500" fill="hold"/>
                                        <p:tgtEl>
                                          <p:spTgt spid="2458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4583"/>
                                        </p:tgtEl>
                                        <p:attrNameLst>
                                          <p:attrName>style.visibility</p:attrName>
                                        </p:attrNameLst>
                                      </p:cBhvr>
                                      <p:to>
                                        <p:strVal val="visible"/>
                                      </p:to>
                                    </p:set>
                                    <p:animEffect transition="in" filter="box(in)">
                                      <p:cBhvr>
                                        <p:cTn id="23" dur="500"/>
                                        <p:tgtEl>
                                          <p:spTgt spid="2458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4589"/>
                                        </p:tgtEl>
                                        <p:attrNameLst>
                                          <p:attrName>style.visibility</p:attrName>
                                        </p:attrNameLst>
                                      </p:cBhvr>
                                      <p:to>
                                        <p:strVal val="visible"/>
                                      </p:to>
                                    </p:set>
                                    <p:animEffect transition="in" filter="box(in)">
                                      <p:cBhvr>
                                        <p:cTn id="28" dur="500"/>
                                        <p:tgtEl>
                                          <p:spTgt spid="2458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24587"/>
                                        </p:tgtEl>
                                        <p:attrNameLst>
                                          <p:attrName>style.visibility</p:attrName>
                                        </p:attrNameLst>
                                      </p:cBhvr>
                                      <p:to>
                                        <p:strVal val="visible"/>
                                      </p:to>
                                    </p:set>
                                    <p:animEffect transition="in" filter="box(in)">
                                      <p:cBhvr>
                                        <p:cTn id="33" dur="500"/>
                                        <p:tgtEl>
                                          <p:spTgt spid="2458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24590"/>
                                        </p:tgtEl>
                                        <p:attrNameLst>
                                          <p:attrName>style.visibility</p:attrName>
                                        </p:attrNameLst>
                                      </p:cBhvr>
                                      <p:to>
                                        <p:strVal val="visible"/>
                                      </p:to>
                                    </p:set>
                                    <p:animEffect transition="in" filter="slide(fromBottom)">
                                      <p:cBhvr>
                                        <p:cTn id="38" dur="500"/>
                                        <p:tgtEl>
                                          <p:spTgt spid="24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animBg="1"/>
      <p:bldP spid="24589" grpId="0" animBg="1"/>
      <p:bldP spid="2459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a:p>
        </p:txBody>
      </p:sp>
      <p:pic>
        <p:nvPicPr>
          <p:cNvPr id="21507" name="Picture 2" descr="EJ02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l="10834" t="3333" r="5833" b="5556"/>
          <a:stretch>
            <a:fillRect/>
          </a:stretch>
        </p:blipFill>
        <p:spPr>
          <a:xfrm>
            <a:off x="0" y="-1"/>
            <a:ext cx="9119992" cy="6781800"/>
          </a:xfrm>
          <a:noFill/>
        </p:spPr>
      </p:pic>
      <p:sp>
        <p:nvSpPr>
          <p:cNvPr id="7" name="Rectangle 6"/>
          <p:cNvSpPr/>
          <p:nvPr/>
        </p:nvSpPr>
        <p:spPr>
          <a:xfrm rot="10800000" flipV="1">
            <a:off x="1143000" y="726842"/>
            <a:ext cx="4343400" cy="707886"/>
          </a:xfrm>
          <a:prstGeom prst="rect">
            <a:avLst/>
          </a:prstGeom>
          <a:noFill/>
        </p:spPr>
        <p:txBody>
          <a:bodyPr>
            <a:spAutoFit/>
          </a:bodyPr>
          <a:lstStyle/>
          <a:p>
            <a:pPr fontAlgn="base">
              <a:spcBef>
                <a:spcPct val="0"/>
              </a:spcBef>
              <a:spcAft>
                <a:spcPct val="0"/>
              </a:spcAft>
              <a:defRPr/>
            </a:pPr>
            <a:r>
              <a:rPr lang="en-US" sz="4000" b="1" dirty="0" err="1">
                <a:ln w="12700">
                  <a:solidFill>
                    <a:srgbClr val="000000">
                      <a:satMod val="155000"/>
                    </a:srgbClr>
                  </a:solidFill>
                  <a:prstDash val="solid"/>
                </a:ln>
                <a:solidFill>
                  <a:srgbClr val="FF0000"/>
                </a:solidFill>
                <a:effectLst>
                  <a:outerShdw blurRad="41275" dist="20320" dir="1800000" algn="tl" rotWithShape="0">
                    <a:srgbClr val="000000">
                      <a:alpha val="40000"/>
                    </a:srgbClr>
                  </a:outerShdw>
                </a:effectLst>
              </a:rPr>
              <a:t>Về</a:t>
            </a:r>
            <a:r>
              <a:rPr lang="en-US" sz="4000" b="1" dirty="0">
                <a:ln w="12700">
                  <a:solidFill>
                    <a:srgbClr val="000000">
                      <a:satMod val="155000"/>
                    </a:srgbClr>
                  </a:solidFill>
                  <a:prstDash val="solid"/>
                </a:ln>
                <a:solidFill>
                  <a:srgbClr val="FF0000"/>
                </a:solidFill>
                <a:effectLst>
                  <a:outerShdw blurRad="41275" dist="20320" dir="1800000" algn="tl" rotWithShape="0">
                    <a:srgbClr val="000000">
                      <a:alpha val="40000"/>
                    </a:srgbClr>
                  </a:outerShdw>
                </a:effectLst>
              </a:rPr>
              <a:t> </a:t>
            </a:r>
            <a:r>
              <a:rPr lang="en-US" sz="4000" b="1" dirty="0" err="1">
                <a:ln w="12700">
                  <a:solidFill>
                    <a:srgbClr val="000000">
                      <a:satMod val="155000"/>
                    </a:srgbClr>
                  </a:solidFill>
                  <a:prstDash val="solid"/>
                </a:ln>
                <a:solidFill>
                  <a:srgbClr val="FF0000"/>
                </a:solidFill>
                <a:effectLst>
                  <a:outerShdw blurRad="41275" dist="20320" dir="1800000" algn="tl" rotWithShape="0">
                    <a:srgbClr val="000000">
                      <a:alpha val="40000"/>
                    </a:srgbClr>
                  </a:outerShdw>
                </a:effectLst>
              </a:rPr>
              <a:t>nhà</a:t>
            </a:r>
            <a:r>
              <a:rPr lang="en-US" sz="4000" b="1" dirty="0">
                <a:ln w="12700">
                  <a:solidFill>
                    <a:srgbClr val="000000">
                      <a:satMod val="155000"/>
                    </a:srgbClr>
                  </a:solidFill>
                  <a:prstDash val="solid"/>
                </a:ln>
                <a:solidFill>
                  <a:srgbClr val="FF0000"/>
                </a:solidFill>
                <a:effectLst>
                  <a:outerShdw blurRad="41275" dist="20320" dir="1800000" algn="tl" rotWithShape="0">
                    <a:srgbClr val="000000">
                      <a:alpha val="40000"/>
                    </a:srgbClr>
                  </a:outerShdw>
                </a:effectLst>
              </a:rPr>
              <a:t>:</a:t>
            </a:r>
          </a:p>
        </p:txBody>
      </p:sp>
      <p:sp>
        <p:nvSpPr>
          <p:cNvPr id="2" name="Rectangle 1"/>
          <p:cNvSpPr/>
          <p:nvPr/>
        </p:nvSpPr>
        <p:spPr>
          <a:xfrm>
            <a:off x="1524000" y="1524000"/>
            <a:ext cx="6019800" cy="1988237"/>
          </a:xfrm>
          <a:prstGeom prst="rect">
            <a:avLst/>
          </a:prstGeom>
        </p:spPr>
        <p:txBody>
          <a:bodyPr wrap="square">
            <a:spAutoFit/>
          </a:bodyPr>
          <a:lstStyle/>
          <a:p>
            <a:pPr>
              <a:lnSpc>
                <a:spcPct val="120000"/>
              </a:lnSpc>
              <a:spcAft>
                <a:spcPts val="0"/>
              </a:spcAft>
            </a:pPr>
            <a:r>
              <a:rPr lang="en-US" sz="2800" dirty="0">
                <a:latin typeface="Times New Roman"/>
                <a:ea typeface="Times New Roman"/>
                <a:cs typeface="Times New Roman"/>
              </a:rPr>
              <a:t>- </a:t>
            </a:r>
            <a:r>
              <a:rPr lang="en-US" sz="2800" dirty="0" err="1">
                <a:latin typeface="Times New Roman"/>
                <a:ea typeface="Times New Roman"/>
                <a:cs typeface="Times New Roman"/>
              </a:rPr>
              <a:t>Sưu</a:t>
            </a:r>
            <a:r>
              <a:rPr lang="en-US" sz="2800" dirty="0">
                <a:latin typeface="Times New Roman"/>
                <a:ea typeface="Times New Roman"/>
                <a:cs typeface="Times New Roman"/>
              </a:rPr>
              <a:t> </a:t>
            </a:r>
            <a:r>
              <a:rPr lang="en-US" sz="2800" dirty="0" err="1">
                <a:latin typeface="Times New Roman"/>
                <a:ea typeface="Times New Roman"/>
                <a:cs typeface="Times New Roman"/>
              </a:rPr>
              <a:t>tầm</a:t>
            </a:r>
            <a:r>
              <a:rPr lang="en-US" sz="2800" dirty="0">
                <a:latin typeface="Times New Roman"/>
                <a:ea typeface="Times New Roman"/>
                <a:cs typeface="Times New Roman"/>
              </a:rPr>
              <a:t> </a:t>
            </a:r>
            <a:r>
              <a:rPr lang="en-US" sz="2800" dirty="0" err="1">
                <a:latin typeface="Times New Roman"/>
                <a:ea typeface="Times New Roman"/>
                <a:cs typeface="Times New Roman"/>
              </a:rPr>
              <a:t>tranh</a:t>
            </a:r>
            <a:r>
              <a:rPr lang="en-US" sz="2800" dirty="0">
                <a:latin typeface="Times New Roman"/>
                <a:ea typeface="Times New Roman"/>
                <a:cs typeface="Times New Roman"/>
              </a:rPr>
              <a:t> </a:t>
            </a:r>
            <a:r>
              <a:rPr lang="en-US" sz="2800" dirty="0" err="1">
                <a:latin typeface="Times New Roman"/>
                <a:ea typeface="Times New Roman"/>
                <a:cs typeface="Times New Roman"/>
              </a:rPr>
              <a:t>ảnh</a:t>
            </a:r>
            <a:r>
              <a:rPr lang="en-US" sz="2800" dirty="0">
                <a:latin typeface="Times New Roman"/>
                <a:ea typeface="Times New Roman"/>
                <a:cs typeface="Times New Roman"/>
              </a:rPr>
              <a:t>, </a:t>
            </a:r>
            <a:r>
              <a:rPr lang="en-US" sz="2800" dirty="0" err="1">
                <a:latin typeface="Times New Roman"/>
                <a:ea typeface="Times New Roman"/>
                <a:cs typeface="Times New Roman"/>
              </a:rPr>
              <a:t>tư</a:t>
            </a:r>
            <a:r>
              <a:rPr lang="en-US" sz="2800" dirty="0">
                <a:latin typeface="Times New Roman"/>
                <a:ea typeface="Times New Roman"/>
                <a:cs typeface="Times New Roman"/>
              </a:rPr>
              <a:t> </a:t>
            </a:r>
            <a:r>
              <a:rPr lang="en-US" sz="2800" dirty="0" err="1">
                <a:latin typeface="Times New Roman"/>
                <a:ea typeface="Times New Roman"/>
                <a:cs typeface="Times New Roman"/>
              </a:rPr>
              <a:t>liệu</a:t>
            </a:r>
            <a:r>
              <a:rPr lang="en-US" sz="2800" dirty="0">
                <a:latin typeface="Times New Roman"/>
                <a:ea typeface="Times New Roman"/>
                <a:cs typeface="Times New Roman"/>
              </a:rPr>
              <a:t> </a:t>
            </a:r>
            <a:r>
              <a:rPr lang="en-US" sz="2800" dirty="0" err="1">
                <a:latin typeface="Times New Roman"/>
                <a:ea typeface="Times New Roman"/>
                <a:cs typeface="Times New Roman"/>
              </a:rPr>
              <a:t>về</a:t>
            </a:r>
            <a:r>
              <a:rPr lang="en-US" sz="2800" dirty="0">
                <a:latin typeface="Times New Roman"/>
                <a:ea typeface="Times New Roman"/>
                <a:cs typeface="Times New Roman"/>
              </a:rPr>
              <a:t> </a:t>
            </a:r>
            <a:r>
              <a:rPr lang="en-US" sz="2800" dirty="0" err="1">
                <a:latin typeface="Times New Roman"/>
                <a:ea typeface="Times New Roman"/>
                <a:cs typeface="Times New Roman"/>
              </a:rPr>
              <a:t>thành</a:t>
            </a:r>
            <a:r>
              <a:rPr lang="en-US" sz="2800" dirty="0">
                <a:latin typeface="Times New Roman"/>
                <a:ea typeface="Times New Roman"/>
                <a:cs typeface="Times New Roman"/>
              </a:rPr>
              <a:t> </a:t>
            </a:r>
            <a:r>
              <a:rPr lang="en-US" sz="2800" dirty="0" err="1">
                <a:latin typeface="Times New Roman"/>
                <a:ea typeface="Times New Roman"/>
                <a:cs typeface="Times New Roman"/>
              </a:rPr>
              <a:t>phố</a:t>
            </a:r>
            <a:r>
              <a:rPr lang="en-US" sz="2800" dirty="0">
                <a:latin typeface="Times New Roman"/>
                <a:ea typeface="Times New Roman"/>
                <a:cs typeface="Times New Roman"/>
              </a:rPr>
              <a:t> </a:t>
            </a:r>
            <a:r>
              <a:rPr lang="en-US" sz="2800" dirty="0" err="1">
                <a:latin typeface="Times New Roman"/>
                <a:ea typeface="Times New Roman"/>
                <a:cs typeface="Times New Roman"/>
              </a:rPr>
              <a:t>Huế</a:t>
            </a:r>
            <a:r>
              <a:rPr lang="en-US" sz="2800" dirty="0">
                <a:latin typeface="Times New Roman"/>
                <a:ea typeface="Times New Roman"/>
                <a:cs typeface="Times New Roman"/>
              </a:rPr>
              <a:t>.</a:t>
            </a:r>
            <a:endParaRPr lang="en-US" sz="2800" dirty="0">
              <a:latin typeface=".VnTime"/>
              <a:ea typeface="Times New Roman"/>
              <a:cs typeface="Times New Roman"/>
            </a:endParaRPr>
          </a:p>
          <a:p>
            <a:r>
              <a:rPr lang="en-US" sz="2800" dirty="0">
                <a:latin typeface="Times New Roman"/>
                <a:ea typeface="Times New Roman"/>
              </a:rPr>
              <a:t>- </a:t>
            </a:r>
            <a:r>
              <a:rPr lang="en-US" sz="2800" dirty="0" err="1">
                <a:latin typeface="Times New Roman"/>
                <a:ea typeface="Times New Roman"/>
              </a:rPr>
              <a:t>Giải</a:t>
            </a:r>
            <a:r>
              <a:rPr lang="en-US" sz="2800" dirty="0">
                <a:latin typeface="Times New Roman"/>
                <a:ea typeface="Times New Roman"/>
              </a:rPr>
              <a:t> </a:t>
            </a:r>
            <a:r>
              <a:rPr lang="en-US" sz="2800" dirty="0" err="1">
                <a:latin typeface="Times New Roman"/>
                <a:ea typeface="Times New Roman"/>
              </a:rPr>
              <a:t>thích</a:t>
            </a:r>
            <a:r>
              <a:rPr lang="en-US" sz="2800" dirty="0">
                <a:latin typeface="Times New Roman"/>
                <a:ea typeface="Times New Roman"/>
              </a:rPr>
              <a:t> </a:t>
            </a:r>
            <a:r>
              <a:rPr lang="en-US" sz="2800" dirty="0" err="1">
                <a:latin typeface="Times New Roman"/>
                <a:ea typeface="Times New Roman"/>
              </a:rPr>
              <a:t>được</a:t>
            </a:r>
            <a:r>
              <a:rPr lang="en-US" sz="2800" dirty="0">
                <a:latin typeface="Times New Roman"/>
                <a:ea typeface="Times New Roman"/>
              </a:rPr>
              <a:t> </a:t>
            </a:r>
            <a:r>
              <a:rPr lang="en-US" sz="2800" dirty="0" err="1">
                <a:latin typeface="Times New Roman"/>
                <a:ea typeface="Times New Roman"/>
              </a:rPr>
              <a:t>vì</a:t>
            </a:r>
            <a:r>
              <a:rPr lang="en-US" sz="2800" dirty="0">
                <a:latin typeface="Times New Roman"/>
                <a:ea typeface="Times New Roman"/>
              </a:rPr>
              <a:t> </a:t>
            </a:r>
            <a:r>
              <a:rPr lang="en-US" sz="2800" dirty="0" err="1">
                <a:latin typeface="Times New Roman"/>
                <a:ea typeface="Times New Roman"/>
              </a:rPr>
              <a:t>sao</a:t>
            </a:r>
            <a:r>
              <a:rPr lang="en-US" sz="2800" dirty="0">
                <a:latin typeface="Times New Roman"/>
                <a:ea typeface="Times New Roman"/>
              </a:rPr>
              <a:t> </a:t>
            </a:r>
            <a:r>
              <a:rPr lang="en-US" sz="2800" dirty="0" err="1">
                <a:latin typeface="Times New Roman"/>
                <a:ea typeface="Times New Roman"/>
              </a:rPr>
              <a:t>Huế</a:t>
            </a:r>
            <a:r>
              <a:rPr lang="en-US" sz="2800" dirty="0">
                <a:latin typeface="Times New Roman"/>
                <a:ea typeface="Times New Roman"/>
              </a:rPr>
              <a:t> </a:t>
            </a:r>
            <a:r>
              <a:rPr lang="en-US" sz="2800" dirty="0" err="1">
                <a:latin typeface="Times New Roman"/>
                <a:ea typeface="Times New Roman"/>
              </a:rPr>
              <a:t>được</a:t>
            </a:r>
            <a:r>
              <a:rPr lang="en-US" sz="2800" dirty="0">
                <a:latin typeface="Times New Roman"/>
                <a:ea typeface="Times New Roman"/>
              </a:rPr>
              <a:t> </a:t>
            </a:r>
            <a:r>
              <a:rPr lang="en-US" sz="2800" dirty="0" err="1">
                <a:latin typeface="Times New Roman"/>
                <a:ea typeface="Times New Roman"/>
              </a:rPr>
              <a:t>gọi</a:t>
            </a:r>
            <a:r>
              <a:rPr lang="en-US" sz="2800" dirty="0">
                <a:latin typeface="Times New Roman"/>
                <a:ea typeface="Times New Roman"/>
              </a:rPr>
              <a:t> </a:t>
            </a:r>
            <a:r>
              <a:rPr lang="en-US" sz="2800" dirty="0" err="1">
                <a:latin typeface="Times New Roman"/>
                <a:ea typeface="Times New Roman"/>
              </a:rPr>
              <a:t>là</a:t>
            </a:r>
            <a:r>
              <a:rPr lang="en-US" sz="2800" dirty="0">
                <a:latin typeface="Times New Roman"/>
                <a:ea typeface="Times New Roman"/>
              </a:rPr>
              <a:t> </a:t>
            </a:r>
            <a:r>
              <a:rPr lang="en-US" sz="2800" dirty="0" err="1">
                <a:latin typeface="Times New Roman"/>
                <a:ea typeface="Times New Roman"/>
              </a:rPr>
              <a:t>cố</a:t>
            </a:r>
            <a:r>
              <a:rPr lang="en-US" sz="2800" dirty="0">
                <a:latin typeface="Times New Roman"/>
                <a:ea typeface="Times New Roman"/>
              </a:rPr>
              <a:t> </a:t>
            </a:r>
            <a:r>
              <a:rPr lang="en-US" sz="2800" dirty="0" err="1">
                <a:latin typeface="Times New Roman"/>
                <a:ea typeface="Times New Roman"/>
              </a:rPr>
              <a:t>đô</a:t>
            </a:r>
            <a:r>
              <a:rPr lang="en-US" sz="2800" dirty="0">
                <a:latin typeface="Times New Roman"/>
                <a:ea typeface="Times New Roman"/>
              </a:rPr>
              <a:t> </a:t>
            </a:r>
            <a:r>
              <a:rPr lang="en-US" sz="2800" dirty="0" err="1">
                <a:latin typeface="Times New Roman"/>
                <a:ea typeface="Times New Roman"/>
              </a:rPr>
              <a:t>Huế</a:t>
            </a:r>
            <a:r>
              <a:rPr lang="en-US" sz="2800" dirty="0">
                <a:latin typeface="Times New Roman"/>
                <a:ea typeface="Times New Roman"/>
              </a:rPr>
              <a:t>  </a:t>
            </a:r>
            <a:r>
              <a:rPr lang="en-US" sz="2800" dirty="0" err="1">
                <a:latin typeface="Times New Roman"/>
                <a:ea typeface="Times New Roman"/>
              </a:rPr>
              <a:t>và</a:t>
            </a:r>
            <a:r>
              <a:rPr lang="en-US" sz="2800" dirty="0">
                <a:latin typeface="Times New Roman"/>
                <a:ea typeface="Times New Roman"/>
              </a:rPr>
              <a:t> </a:t>
            </a:r>
            <a:r>
              <a:rPr lang="en-US" sz="2800" dirty="0" err="1">
                <a:latin typeface="Times New Roman"/>
                <a:ea typeface="Times New Roman"/>
              </a:rPr>
              <a:t>là</a:t>
            </a:r>
            <a:r>
              <a:rPr lang="en-US" sz="2800" dirty="0">
                <a:latin typeface="Times New Roman"/>
                <a:ea typeface="Times New Roman"/>
              </a:rPr>
              <a:t> </a:t>
            </a:r>
            <a:r>
              <a:rPr lang="en-US" sz="2800" dirty="0" err="1">
                <a:latin typeface="Times New Roman"/>
                <a:ea typeface="Times New Roman"/>
              </a:rPr>
              <a:t>thành</a:t>
            </a:r>
            <a:r>
              <a:rPr lang="en-US" sz="2800" dirty="0">
                <a:latin typeface="Times New Roman"/>
                <a:ea typeface="Times New Roman"/>
              </a:rPr>
              <a:t> </a:t>
            </a:r>
            <a:r>
              <a:rPr lang="en-US" sz="2800" dirty="0" err="1">
                <a:latin typeface="Times New Roman"/>
                <a:ea typeface="Times New Roman"/>
              </a:rPr>
              <a:t>phố</a:t>
            </a:r>
            <a:r>
              <a:rPr lang="en-US" sz="2800" dirty="0">
                <a:latin typeface="Times New Roman"/>
                <a:ea typeface="Times New Roman"/>
              </a:rPr>
              <a:t> du </a:t>
            </a:r>
            <a:r>
              <a:rPr lang="en-US" sz="2800" dirty="0" err="1">
                <a:latin typeface="Times New Roman"/>
                <a:ea typeface="Times New Roman"/>
              </a:rPr>
              <a:t>lịch</a:t>
            </a:r>
            <a:r>
              <a:rPr lang="en-US" sz="2800" dirty="0">
                <a:latin typeface="Times New Roman"/>
                <a:ea typeface="Times New Roman"/>
              </a:rPr>
              <a:t>.</a:t>
            </a:r>
            <a:endParaRPr lang="en-US" sz="2800" dirty="0"/>
          </a:p>
        </p:txBody>
      </p:sp>
    </p:spTree>
    <p:extLst>
      <p:ext uri="{BB962C8B-B14F-4D97-AF65-F5344CB8AC3E}">
        <p14:creationId xmlns:p14="http://schemas.microsoft.com/office/powerpoint/2010/main" val="982622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3455" y="152400"/>
            <a:ext cx="8001000" cy="954107"/>
          </a:xfrm>
          <a:prstGeom prst="rect">
            <a:avLst/>
          </a:prstGeom>
          <a:noFill/>
        </p:spPr>
        <p:txBody>
          <a:bodyPr wrap="square" rtlCol="0">
            <a:spAutoFit/>
          </a:bodyPr>
          <a:lstStyle/>
          <a:p>
            <a:pPr algn="ctr"/>
            <a:r>
              <a:rPr lang="en-US" sz="2800" b="1" smtClean="0">
                <a:latin typeface="Times New Roman" pitchFamily="18" charset="0"/>
                <a:cs typeface="Times New Roman" pitchFamily="18" charset="0"/>
              </a:rPr>
              <a:t>Bài 26: Người dân và hoạt động sản xuất  ở đồng bằng duyên hải miền Trung  </a:t>
            </a:r>
            <a:endParaRPr lang="en-US" sz="2800" b="1">
              <a:latin typeface="Times New Roman" pitchFamily="18" charset="0"/>
              <a:cs typeface="Times New Roman" pitchFamily="18" charset="0"/>
            </a:endParaRPr>
          </a:p>
        </p:txBody>
      </p:sp>
      <p:sp>
        <p:nvSpPr>
          <p:cNvPr id="5" name="Rectangle 4"/>
          <p:cNvSpPr/>
          <p:nvPr/>
        </p:nvSpPr>
        <p:spPr>
          <a:xfrm>
            <a:off x="304800" y="1101767"/>
            <a:ext cx="8458200" cy="4524315"/>
          </a:xfrm>
          <a:prstGeom prst="rect">
            <a:avLst/>
          </a:prstGeom>
        </p:spPr>
        <p:txBody>
          <a:bodyPr wrap="square">
            <a:spAutoFit/>
          </a:bodyPr>
          <a:lstStyle/>
          <a:p>
            <a:r>
              <a:rPr lang="fr-FR" sz="3200" b="1">
                <a:solidFill>
                  <a:srgbClr val="0033CC"/>
                </a:solidFill>
                <a:latin typeface="Times New Roman" pitchFamily="18" charset="0"/>
                <a:cs typeface="Times New Roman" pitchFamily="18" charset="0"/>
              </a:rPr>
              <a:t>1. Du </a:t>
            </a:r>
            <a:r>
              <a:rPr lang="fr-FR" sz="3200" b="1" smtClean="0">
                <a:solidFill>
                  <a:srgbClr val="0033CC"/>
                </a:solidFill>
                <a:latin typeface="Times New Roman" pitchFamily="18" charset="0"/>
                <a:cs typeface="Times New Roman" pitchFamily="18" charset="0"/>
              </a:rPr>
              <a:t>lịch:  </a:t>
            </a:r>
            <a:r>
              <a:rPr lang="fr-FR" sz="3200" b="1">
                <a:solidFill>
                  <a:srgbClr val="0033CC"/>
                </a:solidFill>
                <a:latin typeface="Times New Roman" pitchFamily="18" charset="0"/>
                <a:cs typeface="Times New Roman" pitchFamily="18" charset="0"/>
              </a:rPr>
              <a:t>Phát triển vì:</a:t>
            </a:r>
            <a:endParaRPr lang="en-US" sz="3200" b="1">
              <a:solidFill>
                <a:srgbClr val="0033CC"/>
              </a:solidFill>
              <a:latin typeface="Times New Roman" pitchFamily="18" charset="0"/>
              <a:cs typeface="Times New Roman" pitchFamily="18" charset="0"/>
            </a:endParaRPr>
          </a:p>
          <a:p>
            <a:r>
              <a:rPr lang="fr-FR" sz="3200" b="1">
                <a:solidFill>
                  <a:srgbClr val="0033CC"/>
                </a:solidFill>
                <a:latin typeface="Times New Roman" pitchFamily="18" charset="0"/>
                <a:cs typeface="Times New Roman" pitchFamily="18" charset="0"/>
              </a:rPr>
              <a:t>+ Bãi biển đẹp</a:t>
            </a:r>
            <a:r>
              <a:rPr lang="fr-FR" sz="3200" b="1" smtClean="0">
                <a:solidFill>
                  <a:srgbClr val="0033CC"/>
                </a:solidFill>
                <a:latin typeface="Times New Roman" pitchFamily="18" charset="0"/>
                <a:cs typeface="Times New Roman" pitchFamily="18" charset="0"/>
              </a:rPr>
              <a:t>, bằng phẳng, phủ cát trắng, </a:t>
            </a:r>
            <a:r>
              <a:rPr lang="fr-FR" sz="3200" b="1">
                <a:solidFill>
                  <a:srgbClr val="0033CC"/>
                </a:solidFill>
                <a:latin typeface="Times New Roman" pitchFamily="18" charset="0"/>
                <a:cs typeface="Times New Roman" pitchFamily="18" charset="0"/>
              </a:rPr>
              <a:t>nước biển </a:t>
            </a:r>
            <a:r>
              <a:rPr lang="fr-FR" sz="3200" b="1" smtClean="0">
                <a:solidFill>
                  <a:srgbClr val="0033CC"/>
                </a:solidFill>
                <a:latin typeface="Times New Roman" pitchFamily="18" charset="0"/>
                <a:cs typeface="Times New Roman" pitchFamily="18" charset="0"/>
              </a:rPr>
              <a:t>trong. </a:t>
            </a:r>
            <a:endParaRPr lang="en-US" sz="3200" b="1">
              <a:solidFill>
                <a:srgbClr val="0033CC"/>
              </a:solidFill>
              <a:latin typeface="Times New Roman" pitchFamily="18" charset="0"/>
              <a:cs typeface="Times New Roman" pitchFamily="18" charset="0"/>
            </a:endParaRPr>
          </a:p>
          <a:p>
            <a:r>
              <a:rPr lang="fr-FR" sz="3200" b="1">
                <a:solidFill>
                  <a:srgbClr val="0033CC"/>
                </a:solidFill>
                <a:latin typeface="Times New Roman" pitchFamily="18" charset="0"/>
                <a:cs typeface="Times New Roman" pitchFamily="18" charset="0"/>
              </a:rPr>
              <a:t>+ Nhiều di sản văn hoá</a:t>
            </a:r>
            <a:endParaRPr lang="en-US" sz="3200" b="1">
              <a:solidFill>
                <a:srgbClr val="0033CC"/>
              </a:solidFill>
              <a:latin typeface="Times New Roman" pitchFamily="18" charset="0"/>
              <a:cs typeface="Times New Roman" pitchFamily="18" charset="0"/>
            </a:endParaRPr>
          </a:p>
          <a:p>
            <a:r>
              <a:rPr lang="fr-FR" sz="3200" b="1">
                <a:solidFill>
                  <a:srgbClr val="0033CC"/>
                </a:solidFill>
                <a:latin typeface="Times New Roman" pitchFamily="18" charset="0"/>
                <a:cs typeface="Times New Roman" pitchFamily="18" charset="0"/>
              </a:rPr>
              <a:t>2. Công nghiệp :</a:t>
            </a:r>
            <a:endParaRPr lang="en-US" sz="3200" b="1">
              <a:solidFill>
                <a:srgbClr val="0033CC"/>
              </a:solidFill>
              <a:latin typeface="Times New Roman" pitchFamily="18" charset="0"/>
              <a:cs typeface="Times New Roman" pitchFamily="18" charset="0"/>
            </a:endParaRPr>
          </a:p>
          <a:p>
            <a:r>
              <a:rPr lang="fr-FR" sz="3200" b="1">
                <a:solidFill>
                  <a:srgbClr val="0033CC"/>
                </a:solidFill>
                <a:latin typeface="Times New Roman" pitchFamily="18" charset="0"/>
                <a:cs typeface="Times New Roman" pitchFamily="18" charset="0"/>
              </a:rPr>
              <a:t>+ Nhiều nhà máy, khu công nghiệp</a:t>
            </a:r>
            <a:r>
              <a:rPr lang="fr-FR" sz="3200" b="1">
                <a:solidFill>
                  <a:srgbClr val="0033CC"/>
                </a:solidFill>
                <a:latin typeface="Times New Roman" pitchFamily="18" charset="0"/>
                <a:cs typeface="Times New Roman" pitchFamily="18" charset="0"/>
                <a:sym typeface="Wingdings"/>
              </a:rPr>
              <a:t></a:t>
            </a:r>
            <a:r>
              <a:rPr lang="fr-FR" sz="3200" b="1">
                <a:solidFill>
                  <a:srgbClr val="0033CC"/>
                </a:solidFill>
                <a:latin typeface="Times New Roman" pitchFamily="18" charset="0"/>
                <a:cs typeface="Times New Roman" pitchFamily="18" charset="0"/>
              </a:rPr>
              <a:t> nhiều việc làm</a:t>
            </a:r>
            <a:r>
              <a:rPr lang="fr-FR" sz="3200" b="1">
                <a:solidFill>
                  <a:srgbClr val="0033CC"/>
                </a:solidFill>
                <a:latin typeface="Times New Roman" pitchFamily="18" charset="0"/>
                <a:cs typeface="Times New Roman" pitchFamily="18" charset="0"/>
                <a:sym typeface="Wingdings"/>
              </a:rPr>
              <a:t></a:t>
            </a:r>
            <a:r>
              <a:rPr lang="fr-FR" sz="3200" b="1">
                <a:solidFill>
                  <a:srgbClr val="0033CC"/>
                </a:solidFill>
                <a:latin typeface="Times New Roman" pitchFamily="18" charset="0"/>
                <a:cs typeface="Times New Roman" pitchFamily="18" charset="0"/>
              </a:rPr>
              <a:t> tăng thu nhập.</a:t>
            </a:r>
            <a:endParaRPr lang="en-US" sz="3200" b="1">
              <a:solidFill>
                <a:srgbClr val="0033CC"/>
              </a:solidFill>
              <a:latin typeface="Times New Roman" pitchFamily="18" charset="0"/>
              <a:cs typeface="Times New Roman" pitchFamily="18" charset="0"/>
            </a:endParaRPr>
          </a:p>
          <a:p>
            <a:r>
              <a:rPr lang="en-US" sz="3200" b="1" u="sng">
                <a:solidFill>
                  <a:srgbClr val="0033CC"/>
                </a:solidFill>
                <a:latin typeface="Times New Roman" pitchFamily="18" charset="0"/>
                <a:cs typeface="Times New Roman" pitchFamily="18" charset="0"/>
              </a:rPr>
              <a:t>3</a:t>
            </a:r>
            <a:r>
              <a:rPr lang="en-US" sz="3200" b="1">
                <a:solidFill>
                  <a:srgbClr val="0033CC"/>
                </a:solidFill>
                <a:latin typeface="Times New Roman" pitchFamily="18" charset="0"/>
                <a:cs typeface="Times New Roman" pitchFamily="18" charset="0"/>
              </a:rPr>
              <a:t>. Lễ hội :</a:t>
            </a:r>
          </a:p>
          <a:p>
            <a:r>
              <a:rPr lang="en-US" sz="3200" b="1">
                <a:solidFill>
                  <a:srgbClr val="0033CC"/>
                </a:solidFill>
                <a:latin typeface="Times New Roman" pitchFamily="18" charset="0"/>
                <a:cs typeface="Times New Roman" pitchFamily="18" charset="0"/>
              </a:rPr>
              <a:t>+ Cầu may mắn, bình yên, hạnh phúc</a:t>
            </a:r>
          </a:p>
        </p:txBody>
      </p:sp>
    </p:spTree>
    <p:extLst>
      <p:ext uri="{BB962C8B-B14F-4D97-AF65-F5344CB8AC3E}">
        <p14:creationId xmlns:p14="http://schemas.microsoft.com/office/powerpoint/2010/main" val="2244662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371600" y="2197100"/>
            <a:ext cx="640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pPr>
            <a:endParaRPr lang="en-US" sz="3200">
              <a:solidFill>
                <a:srgbClr val="000000"/>
              </a:solidFill>
            </a:endParaRPr>
          </a:p>
        </p:txBody>
      </p:sp>
      <p:sp>
        <p:nvSpPr>
          <p:cNvPr id="22531" name="Rectangle 3"/>
          <p:cNvSpPr>
            <a:spLocks noChangeArrowheads="1"/>
          </p:cNvSpPr>
          <p:nvPr/>
        </p:nvSpPr>
        <p:spPr bwMode="auto">
          <a:xfrm>
            <a:off x="1371600" y="2273300"/>
            <a:ext cx="6400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fontAlgn="base">
              <a:spcBef>
                <a:spcPct val="20000"/>
              </a:spcBef>
              <a:spcAft>
                <a:spcPct val="0"/>
              </a:spcAft>
            </a:pPr>
            <a:endParaRPr lang="en-US" sz="3200">
              <a:solidFill>
                <a:srgbClr val="000000"/>
              </a:solidFill>
            </a:endParaRPr>
          </a:p>
        </p:txBody>
      </p:sp>
      <p:sp>
        <p:nvSpPr>
          <p:cNvPr id="22532" name="AutoShape 5">
            <a:hlinkClick r:id="rId2" action="ppaction://hlinksldjump" highlightClick="1"/>
          </p:cNvPr>
          <p:cNvSpPr>
            <a:spLocks noChangeArrowheads="1"/>
          </p:cNvSpPr>
          <p:nvPr/>
        </p:nvSpPr>
        <p:spPr bwMode="auto">
          <a:xfrm>
            <a:off x="8610600" y="6400800"/>
            <a:ext cx="381000" cy="2286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endParaRPr>
          </a:p>
        </p:txBody>
      </p:sp>
      <p:sp>
        <p:nvSpPr>
          <p:cNvPr id="22533" name="Text Box 11"/>
          <p:cNvSpPr txBox="1">
            <a:spLocks noChangeArrowheads="1"/>
          </p:cNvSpPr>
          <p:nvPr/>
        </p:nvSpPr>
        <p:spPr bwMode="auto">
          <a:xfrm>
            <a:off x="914400" y="2590800"/>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en-US">
              <a:solidFill>
                <a:srgbClr val="000000"/>
              </a:solidFill>
            </a:endParaRPr>
          </a:p>
        </p:txBody>
      </p:sp>
      <p:sp>
        <p:nvSpPr>
          <p:cNvPr id="22534" name="Text Box 12"/>
          <p:cNvSpPr txBox="1">
            <a:spLocks noChangeArrowheads="1"/>
          </p:cNvSpPr>
          <p:nvPr/>
        </p:nvSpPr>
        <p:spPr bwMode="auto">
          <a:xfrm>
            <a:off x="762000" y="2582863"/>
            <a:ext cx="792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endParaRPr lang="en-US">
              <a:solidFill>
                <a:srgbClr val="000000"/>
              </a:solidFill>
            </a:endParaRPr>
          </a:p>
        </p:txBody>
      </p:sp>
      <p:pic>
        <p:nvPicPr>
          <p:cNvPr id="22535" name="Picture 14"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15"/>
          <p:cNvSpPr txBox="1">
            <a:spLocks noChangeArrowheads="1"/>
          </p:cNvSpPr>
          <p:nvPr/>
        </p:nvSpPr>
        <p:spPr bwMode="auto">
          <a:xfrm>
            <a:off x="1295400" y="2743200"/>
            <a:ext cx="6400800" cy="14652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3600" dirty="0" err="1">
                <a:solidFill>
                  <a:srgbClr val="FF0000"/>
                </a:solidFill>
                <a:latin typeface="Times New Roman" pitchFamily="18" charset="0"/>
              </a:rPr>
              <a:t>Kính</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chúc</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thầy</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cô</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và</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các</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em</a:t>
            </a:r>
            <a:endParaRPr lang="en-US" sz="3600" dirty="0">
              <a:solidFill>
                <a:srgbClr val="FF0000"/>
              </a:solidFill>
              <a:latin typeface="Times New Roman" pitchFamily="18" charset="0"/>
            </a:endParaRPr>
          </a:p>
          <a:p>
            <a:pPr algn="ctr" eaLnBrk="1" fontAlgn="base" hangingPunct="1">
              <a:spcBef>
                <a:spcPct val="50000"/>
              </a:spcBef>
              <a:spcAft>
                <a:spcPct val="0"/>
              </a:spcAft>
            </a:pPr>
            <a:r>
              <a:rPr lang="en-US" sz="3600" dirty="0" err="1">
                <a:solidFill>
                  <a:srgbClr val="FF0000"/>
                </a:solidFill>
                <a:latin typeface="Times New Roman" pitchFamily="18" charset="0"/>
              </a:rPr>
              <a:t>dồi</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dào</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sức</a:t>
            </a:r>
            <a:r>
              <a:rPr lang="en-US" sz="3600" dirty="0">
                <a:solidFill>
                  <a:srgbClr val="FF0000"/>
                </a:solidFill>
                <a:latin typeface="Times New Roman" pitchFamily="18" charset="0"/>
              </a:rPr>
              <a:t> </a:t>
            </a:r>
            <a:r>
              <a:rPr lang="en-US" sz="3600" dirty="0" err="1">
                <a:solidFill>
                  <a:srgbClr val="FF0000"/>
                </a:solidFill>
                <a:latin typeface="Times New Roman" pitchFamily="18" charset="0"/>
              </a:rPr>
              <a:t>khỏe</a:t>
            </a:r>
            <a:r>
              <a:rPr lang="en-US" sz="3600" dirty="0">
                <a:solidFill>
                  <a:srgbClr val="FF0000"/>
                </a:solidFill>
                <a:latin typeface="Times New Roman" pitchFamily="18" charset="0"/>
              </a:rPr>
              <a:t>!</a:t>
            </a:r>
          </a:p>
        </p:txBody>
      </p:sp>
    </p:spTree>
    <p:extLst>
      <p:ext uri="{BB962C8B-B14F-4D97-AF65-F5344CB8AC3E}">
        <p14:creationId xmlns:p14="http://schemas.microsoft.com/office/powerpoint/2010/main" val="39024751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7" name="Rectangle 7"/>
          <p:cNvSpPr>
            <a:spLocks noChangeArrowheads="1"/>
          </p:cNvSpPr>
          <p:nvPr/>
        </p:nvSpPr>
        <p:spPr bwMode="auto">
          <a:xfrm>
            <a:off x="457200" y="1600200"/>
            <a:ext cx="3429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i="1">
                <a:solidFill>
                  <a:srgbClr val="000066"/>
                </a:solidFill>
                <a:latin typeface="Times New Roman" pitchFamily="18" charset="0"/>
              </a:rPr>
              <a:t>3. Hoạt động du lịch.</a:t>
            </a:r>
          </a:p>
        </p:txBody>
      </p:sp>
      <p:sp>
        <p:nvSpPr>
          <p:cNvPr id="4099" name="AutoShape 8">
            <a:hlinkClick r:id="rId2" action="ppaction://hlinksldjump" highlightClick="1"/>
          </p:cNvPr>
          <p:cNvSpPr>
            <a:spLocks noChangeArrowheads="1"/>
          </p:cNvSpPr>
          <p:nvPr/>
        </p:nvSpPr>
        <p:spPr bwMode="auto">
          <a:xfrm>
            <a:off x="8610600" y="6400800"/>
            <a:ext cx="381000" cy="2286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0" name="Rectangle 11"/>
          <p:cNvSpPr>
            <a:spLocks noChangeArrowheads="1"/>
          </p:cNvSpPr>
          <p:nvPr/>
        </p:nvSpPr>
        <p:spPr bwMode="auto">
          <a:xfrm>
            <a:off x="228600" y="152400"/>
            <a:ext cx="8763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u="sng"/>
              <a:t>BÀI 26:</a:t>
            </a:r>
            <a:r>
              <a:rPr lang="en-US" sz="2000"/>
              <a:t> NGƯỜI DÂN VÀ HOẠT ĐỘNG SẢN XUẤT </a:t>
            </a:r>
            <a:br>
              <a:rPr lang="en-US" sz="2000"/>
            </a:br>
            <a:r>
              <a:rPr lang="en-US" sz="2000"/>
              <a:t>Ở ĐỒNG BẰNG DUYÊN HẢI MIỀN TRUNG (tiếp theo)</a:t>
            </a:r>
            <a:br>
              <a:rPr lang="en-US" sz="2000"/>
            </a:br>
            <a:endParaRPr lang="en-US" sz="2000"/>
          </a:p>
        </p:txBody>
      </p:sp>
      <p:sp>
        <p:nvSpPr>
          <p:cNvPr id="5133" name="Rectangle 13"/>
          <p:cNvSpPr>
            <a:spLocks noChangeArrowheads="1"/>
          </p:cNvSpPr>
          <p:nvPr/>
        </p:nvSpPr>
        <p:spPr bwMode="auto">
          <a:xfrm>
            <a:off x="533400" y="2209800"/>
            <a:ext cx="3810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spcBef>
                <a:spcPct val="20000"/>
              </a:spcBef>
            </a:pPr>
            <a:endParaRPr lang="en-US" sz="2800" b="0">
              <a:latin typeface="Times New Roman" pitchFamily="18" charset="0"/>
            </a:endParaRPr>
          </a:p>
        </p:txBody>
      </p:sp>
      <p:pic>
        <p:nvPicPr>
          <p:cNvPr id="5134" name="Picture 14" descr="Picture 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42862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sp>
        <p:nvSpPr>
          <p:cNvPr id="5135" name="Text Box 15"/>
          <p:cNvSpPr txBox="1">
            <a:spLocks noChangeArrowheads="1"/>
          </p:cNvSpPr>
          <p:nvPr/>
        </p:nvSpPr>
        <p:spPr bwMode="auto">
          <a:xfrm>
            <a:off x="609600" y="2209800"/>
            <a:ext cx="4191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spcBef>
                <a:spcPct val="50000"/>
              </a:spcBef>
            </a:pPr>
            <a:r>
              <a:rPr lang="en-US" sz="2800" b="0">
                <a:latin typeface="Times New Roman" pitchFamily="18" charset="0"/>
              </a:rPr>
              <a:t> Hãy chỉ vị trí của đồng bằng duyên hải miền Trung trên lược đồ?</a:t>
            </a:r>
          </a:p>
        </p:txBody>
      </p:sp>
      <p:sp>
        <p:nvSpPr>
          <p:cNvPr id="5143" name="Freeform 23"/>
          <p:cNvSpPr>
            <a:spLocks/>
          </p:cNvSpPr>
          <p:nvPr/>
        </p:nvSpPr>
        <p:spPr bwMode="auto">
          <a:xfrm>
            <a:off x="5715000" y="1676400"/>
            <a:ext cx="2057400" cy="4724400"/>
          </a:xfrm>
          <a:custGeom>
            <a:avLst/>
            <a:gdLst>
              <a:gd name="T0" fmla="*/ 350027 w 1299"/>
              <a:gd name="T1" fmla="*/ 0 h 2937"/>
              <a:gd name="T2" fmla="*/ 171054 w 1299"/>
              <a:gd name="T3" fmla="*/ 136729 h 2937"/>
              <a:gd name="T4" fmla="*/ 96614 w 1299"/>
              <a:gd name="T5" fmla="*/ 334585 h 2937"/>
              <a:gd name="T6" fmla="*/ 36428 w 1299"/>
              <a:gd name="T7" fmla="*/ 426274 h 2937"/>
              <a:gd name="T8" fmla="*/ 52267 w 1299"/>
              <a:gd name="T9" fmla="*/ 624129 h 2937"/>
              <a:gd name="T10" fmla="*/ 126707 w 1299"/>
              <a:gd name="T11" fmla="*/ 699732 h 2937"/>
              <a:gd name="T12" fmla="*/ 201147 w 1299"/>
              <a:gd name="T13" fmla="*/ 789813 h 2937"/>
              <a:gd name="T14" fmla="*/ 291425 w 1299"/>
              <a:gd name="T15" fmla="*/ 867025 h 2937"/>
              <a:gd name="T16" fmla="*/ 440306 w 1299"/>
              <a:gd name="T17" fmla="*/ 1048794 h 2937"/>
              <a:gd name="T18" fmla="*/ 484653 w 1299"/>
              <a:gd name="T19" fmla="*/ 1093835 h 2937"/>
              <a:gd name="T20" fmla="*/ 500491 w 1299"/>
              <a:gd name="T21" fmla="*/ 1140483 h 2937"/>
              <a:gd name="T22" fmla="*/ 530584 w 1299"/>
              <a:gd name="T23" fmla="*/ 1185524 h 2937"/>
              <a:gd name="T24" fmla="*/ 605024 w 1299"/>
              <a:gd name="T25" fmla="*/ 1322253 h 2937"/>
              <a:gd name="T26" fmla="*/ 723812 w 1299"/>
              <a:gd name="T27" fmla="*/ 1444505 h 2937"/>
              <a:gd name="T28" fmla="*/ 844183 w 1299"/>
              <a:gd name="T29" fmla="*/ 1565149 h 2937"/>
              <a:gd name="T30" fmla="*/ 964555 w 1299"/>
              <a:gd name="T31" fmla="*/ 1671315 h 2937"/>
              <a:gd name="T32" fmla="*/ 1127690 w 1299"/>
              <a:gd name="T33" fmla="*/ 1824130 h 2937"/>
              <a:gd name="T34" fmla="*/ 1248061 w 1299"/>
              <a:gd name="T35" fmla="*/ 1944773 h 2937"/>
              <a:gd name="T36" fmla="*/ 1366848 w 1299"/>
              <a:gd name="T37" fmla="*/ 2020377 h 2937"/>
              <a:gd name="T38" fmla="*/ 1412780 w 1299"/>
              <a:gd name="T39" fmla="*/ 2036463 h 2937"/>
              <a:gd name="T40" fmla="*/ 1531567 w 1299"/>
              <a:gd name="T41" fmla="*/ 2173192 h 2937"/>
              <a:gd name="T42" fmla="*/ 1577498 w 1299"/>
              <a:gd name="T43" fmla="*/ 2203755 h 2937"/>
              <a:gd name="T44" fmla="*/ 1651939 w 1299"/>
              <a:gd name="T45" fmla="*/ 2293835 h 2937"/>
              <a:gd name="T46" fmla="*/ 1742217 w 1299"/>
              <a:gd name="T47" fmla="*/ 2371047 h 2937"/>
              <a:gd name="T48" fmla="*/ 1756472 w 1299"/>
              <a:gd name="T49" fmla="*/ 2477213 h 2937"/>
              <a:gd name="T50" fmla="*/ 1891097 w 1299"/>
              <a:gd name="T51" fmla="*/ 2704023 h 2937"/>
              <a:gd name="T52" fmla="*/ 1965538 w 1299"/>
              <a:gd name="T53" fmla="*/ 3114211 h 2937"/>
              <a:gd name="T54" fmla="*/ 1981376 w 1299"/>
              <a:gd name="T55" fmla="*/ 3661128 h 2937"/>
              <a:gd name="T56" fmla="*/ 1981376 w 1299"/>
              <a:gd name="T57" fmla="*/ 3904024 h 2937"/>
              <a:gd name="T58" fmla="*/ 1921190 w 1299"/>
              <a:gd name="T59" fmla="*/ 3995713 h 2937"/>
              <a:gd name="T60" fmla="*/ 1830912 w 1299"/>
              <a:gd name="T61" fmla="*/ 4056839 h 2937"/>
              <a:gd name="T62" fmla="*/ 1742217 w 1299"/>
              <a:gd name="T63" fmla="*/ 4238609 h 2937"/>
              <a:gd name="T64" fmla="*/ 1651939 w 1299"/>
              <a:gd name="T65" fmla="*/ 4314212 h 2937"/>
              <a:gd name="T66" fmla="*/ 1577498 w 1299"/>
              <a:gd name="T67" fmla="*/ 4389815 h 2937"/>
              <a:gd name="T68" fmla="*/ 1292408 w 1299"/>
              <a:gd name="T69" fmla="*/ 4495982 h 2937"/>
              <a:gd name="T70" fmla="*/ 1083342 w 1299"/>
              <a:gd name="T71" fmla="*/ 4679360 h 2937"/>
              <a:gd name="T72" fmla="*/ 1053249 w 1299"/>
              <a:gd name="T73" fmla="*/ 4724400 h 29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9" h="2937">
                <a:moveTo>
                  <a:pt x="221" y="0"/>
                </a:moveTo>
                <a:cubicBezTo>
                  <a:pt x="181" y="27"/>
                  <a:pt x="148" y="59"/>
                  <a:pt x="108" y="85"/>
                </a:cubicBezTo>
                <a:cubicBezTo>
                  <a:pt x="91" y="140"/>
                  <a:pt x="124" y="188"/>
                  <a:pt x="61" y="208"/>
                </a:cubicBezTo>
                <a:cubicBezTo>
                  <a:pt x="48" y="227"/>
                  <a:pt x="36" y="246"/>
                  <a:pt x="23" y="265"/>
                </a:cubicBezTo>
                <a:cubicBezTo>
                  <a:pt x="0" y="299"/>
                  <a:pt x="26" y="348"/>
                  <a:pt x="33" y="388"/>
                </a:cubicBezTo>
                <a:cubicBezTo>
                  <a:pt x="38" y="416"/>
                  <a:pt x="62" y="420"/>
                  <a:pt x="80" y="435"/>
                </a:cubicBezTo>
                <a:cubicBezTo>
                  <a:pt x="163" y="504"/>
                  <a:pt x="60" y="424"/>
                  <a:pt x="127" y="491"/>
                </a:cubicBezTo>
                <a:cubicBezTo>
                  <a:pt x="180" y="544"/>
                  <a:pt x="131" y="470"/>
                  <a:pt x="184" y="539"/>
                </a:cubicBezTo>
                <a:cubicBezTo>
                  <a:pt x="276" y="658"/>
                  <a:pt x="156" y="530"/>
                  <a:pt x="278" y="652"/>
                </a:cubicBezTo>
                <a:cubicBezTo>
                  <a:pt x="287" y="661"/>
                  <a:pt x="306" y="680"/>
                  <a:pt x="306" y="680"/>
                </a:cubicBezTo>
                <a:cubicBezTo>
                  <a:pt x="309" y="690"/>
                  <a:pt x="311" y="700"/>
                  <a:pt x="316" y="709"/>
                </a:cubicBezTo>
                <a:cubicBezTo>
                  <a:pt x="321" y="719"/>
                  <a:pt x="331" y="727"/>
                  <a:pt x="335" y="737"/>
                </a:cubicBezTo>
                <a:cubicBezTo>
                  <a:pt x="356" y="786"/>
                  <a:pt x="333" y="789"/>
                  <a:pt x="382" y="822"/>
                </a:cubicBezTo>
                <a:cubicBezTo>
                  <a:pt x="404" y="854"/>
                  <a:pt x="425" y="876"/>
                  <a:pt x="457" y="898"/>
                </a:cubicBezTo>
                <a:cubicBezTo>
                  <a:pt x="479" y="930"/>
                  <a:pt x="501" y="951"/>
                  <a:pt x="533" y="973"/>
                </a:cubicBezTo>
                <a:cubicBezTo>
                  <a:pt x="556" y="1006"/>
                  <a:pt x="570" y="1027"/>
                  <a:pt x="609" y="1039"/>
                </a:cubicBezTo>
                <a:cubicBezTo>
                  <a:pt x="649" y="1066"/>
                  <a:pt x="671" y="1106"/>
                  <a:pt x="712" y="1134"/>
                </a:cubicBezTo>
                <a:cubicBezTo>
                  <a:pt x="734" y="1166"/>
                  <a:pt x="756" y="1187"/>
                  <a:pt x="788" y="1209"/>
                </a:cubicBezTo>
                <a:cubicBezTo>
                  <a:pt x="818" y="1253"/>
                  <a:pt x="796" y="1233"/>
                  <a:pt x="863" y="1256"/>
                </a:cubicBezTo>
                <a:cubicBezTo>
                  <a:pt x="873" y="1259"/>
                  <a:pt x="892" y="1266"/>
                  <a:pt x="892" y="1266"/>
                </a:cubicBezTo>
                <a:cubicBezTo>
                  <a:pt x="919" y="1293"/>
                  <a:pt x="940" y="1324"/>
                  <a:pt x="967" y="1351"/>
                </a:cubicBezTo>
                <a:cubicBezTo>
                  <a:pt x="975" y="1359"/>
                  <a:pt x="987" y="1363"/>
                  <a:pt x="996" y="1370"/>
                </a:cubicBezTo>
                <a:cubicBezTo>
                  <a:pt x="1079" y="1439"/>
                  <a:pt x="976" y="1359"/>
                  <a:pt x="1043" y="1426"/>
                </a:cubicBezTo>
                <a:cubicBezTo>
                  <a:pt x="1061" y="1444"/>
                  <a:pt x="1082" y="1456"/>
                  <a:pt x="1100" y="1474"/>
                </a:cubicBezTo>
                <a:cubicBezTo>
                  <a:pt x="1103" y="1496"/>
                  <a:pt x="1104" y="1518"/>
                  <a:pt x="1109" y="1540"/>
                </a:cubicBezTo>
                <a:cubicBezTo>
                  <a:pt x="1124" y="1603"/>
                  <a:pt x="1159" y="1630"/>
                  <a:pt x="1194" y="1681"/>
                </a:cubicBezTo>
                <a:cubicBezTo>
                  <a:pt x="1201" y="1784"/>
                  <a:pt x="1212" y="1844"/>
                  <a:pt x="1241" y="1936"/>
                </a:cubicBezTo>
                <a:cubicBezTo>
                  <a:pt x="1244" y="2049"/>
                  <a:pt x="1245" y="2163"/>
                  <a:pt x="1251" y="2276"/>
                </a:cubicBezTo>
                <a:cubicBezTo>
                  <a:pt x="1256" y="2367"/>
                  <a:pt x="1299" y="2253"/>
                  <a:pt x="1251" y="2427"/>
                </a:cubicBezTo>
                <a:cubicBezTo>
                  <a:pt x="1245" y="2449"/>
                  <a:pt x="1232" y="2471"/>
                  <a:pt x="1213" y="2484"/>
                </a:cubicBezTo>
                <a:cubicBezTo>
                  <a:pt x="1194" y="2497"/>
                  <a:pt x="1156" y="2522"/>
                  <a:pt x="1156" y="2522"/>
                </a:cubicBezTo>
                <a:cubicBezTo>
                  <a:pt x="1132" y="2557"/>
                  <a:pt x="1130" y="2605"/>
                  <a:pt x="1100" y="2635"/>
                </a:cubicBezTo>
                <a:cubicBezTo>
                  <a:pt x="1020" y="2715"/>
                  <a:pt x="1125" y="2584"/>
                  <a:pt x="1043" y="2682"/>
                </a:cubicBezTo>
                <a:cubicBezTo>
                  <a:pt x="1020" y="2709"/>
                  <a:pt x="1031" y="2714"/>
                  <a:pt x="996" y="2729"/>
                </a:cubicBezTo>
                <a:cubicBezTo>
                  <a:pt x="936" y="2755"/>
                  <a:pt x="872" y="2760"/>
                  <a:pt x="816" y="2795"/>
                </a:cubicBezTo>
                <a:cubicBezTo>
                  <a:pt x="788" y="2838"/>
                  <a:pt x="728" y="2879"/>
                  <a:pt x="684" y="2909"/>
                </a:cubicBezTo>
                <a:cubicBezTo>
                  <a:pt x="678" y="2918"/>
                  <a:pt x="665" y="2937"/>
                  <a:pt x="665" y="2937"/>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83423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34"/>
                                        </p:tgtEl>
                                        <p:attrNameLst>
                                          <p:attrName>style.visibility</p:attrName>
                                        </p:attrNameLst>
                                      </p:cBhvr>
                                      <p:to>
                                        <p:strVal val="visible"/>
                                      </p:to>
                                    </p:set>
                                    <p:animEffect transition="in" filter="blinds(horizontal)">
                                      <p:cBhvr>
                                        <p:cTn id="7" dur="500"/>
                                        <p:tgtEl>
                                          <p:spTgt spid="51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135">
                                            <p:txEl>
                                              <p:pRg st="0" end="0"/>
                                            </p:txEl>
                                          </p:spTgt>
                                        </p:tgtEl>
                                        <p:attrNameLst>
                                          <p:attrName>style.visibility</p:attrName>
                                        </p:attrNameLst>
                                      </p:cBhvr>
                                      <p:to>
                                        <p:strVal val="visible"/>
                                      </p:to>
                                    </p:set>
                                    <p:animEffect transition="in" filter="blinds(horizontal)">
                                      <p:cBhvr>
                                        <p:cTn id="12" dur="500"/>
                                        <p:tgtEl>
                                          <p:spTgt spid="51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nodeType="clickEffect">
                                  <p:stCondLst>
                                    <p:cond delay="0"/>
                                  </p:stCondLst>
                                  <p:childTnLst>
                                    <p:animEffect transition="out" filter="blinds(horizontal)">
                                      <p:cBhvr>
                                        <p:cTn id="16" dur="500"/>
                                        <p:tgtEl>
                                          <p:spTgt spid="5135">
                                            <p:txEl>
                                              <p:pRg st="0" end="0"/>
                                            </p:txEl>
                                          </p:spTgt>
                                        </p:tgtEl>
                                      </p:cBhvr>
                                    </p:animEffect>
                                    <p:set>
                                      <p:cBhvr>
                                        <p:cTn id="17" dur="1" fill="hold">
                                          <p:stCondLst>
                                            <p:cond delay="499"/>
                                          </p:stCondLst>
                                        </p:cTn>
                                        <p:tgtEl>
                                          <p:spTgt spid="5135">
                                            <p:txEl>
                                              <p:pRg st="0" end="0"/>
                                            </p:txEl>
                                          </p:spTgt>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5143"/>
                                        </p:tgtEl>
                                        <p:attrNameLst>
                                          <p:attrName>style.visibility</p:attrName>
                                        </p:attrNameLst>
                                      </p:cBhvr>
                                      <p:to>
                                        <p:strVal val="visible"/>
                                      </p:to>
                                    </p:set>
                                    <p:animEffect transition="in" filter="wheel(4)">
                                      <p:cBhvr>
                                        <p:cTn id="22" dur="2000"/>
                                        <p:tgtEl>
                                          <p:spTgt spid="514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nodePh="1">
                                  <p:stCondLst>
                                    <p:cond delay="0"/>
                                  </p:stCondLst>
                                  <p:endCondLst>
                                    <p:cond evt="begin" delay="0">
                                      <p:tn val="25"/>
                                    </p:cond>
                                  </p:endCondLst>
                                  <p:childTnLst>
                                    <p:set>
                                      <p:cBhvr>
                                        <p:cTn id="26" dur="1" fill="hold">
                                          <p:stCondLst>
                                            <p:cond delay="0"/>
                                          </p:stCondLst>
                                        </p:cTn>
                                        <p:tgtEl>
                                          <p:spTgt spid="5133">
                                            <p:txEl>
                                              <p:pRg st="0" end="0"/>
                                            </p:txEl>
                                          </p:spTgt>
                                        </p:tgtEl>
                                        <p:attrNameLst>
                                          <p:attrName>style.visibility</p:attrName>
                                        </p:attrNameLst>
                                      </p:cBhvr>
                                      <p:to>
                                        <p:strVal val="visible"/>
                                      </p:to>
                                    </p:set>
                                    <p:animEffect transition="in" filter="blinds(horizontal)">
                                      <p:cBhvr>
                                        <p:cTn id="27" dur="500"/>
                                        <p:tgtEl>
                                          <p:spTgt spid="5133">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nodeType="clickEffect" nodePh="1">
                                  <p:stCondLst>
                                    <p:cond delay="0"/>
                                  </p:stCondLst>
                                  <p:endCondLst>
                                    <p:cond evt="begin" delay="0">
                                      <p:tn val="30"/>
                                    </p:cond>
                                  </p:endCondLst>
                                  <p:childTnLst>
                                    <p:animEffect transition="out" filter="blinds(horizontal)">
                                      <p:cBhvr>
                                        <p:cTn id="31" dur="500"/>
                                        <p:tgtEl>
                                          <p:spTgt spid="5133">
                                            <p:txEl>
                                              <p:pRg st="0" end="0"/>
                                            </p:txEl>
                                          </p:spTgt>
                                        </p:tgtEl>
                                      </p:cBhvr>
                                    </p:animEffect>
                                    <p:set>
                                      <p:cBhvr>
                                        <p:cTn id="32" dur="1" fill="hold">
                                          <p:stCondLst>
                                            <p:cond delay="499"/>
                                          </p:stCondLst>
                                        </p:cTn>
                                        <p:tgtEl>
                                          <p:spTgt spid="5133">
                                            <p:txEl>
                                              <p:pRg st="0" end="0"/>
                                            </p:txEl>
                                          </p:spTgt>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5127">
                                            <p:txEl>
                                              <p:pRg st="0" end="0"/>
                                            </p:txEl>
                                          </p:spTgt>
                                        </p:tgtEl>
                                        <p:attrNameLst>
                                          <p:attrName>style.visibility</p:attrName>
                                        </p:attrNameLst>
                                      </p:cBhvr>
                                      <p:to>
                                        <p:strVal val="visible"/>
                                      </p:to>
                                    </p:set>
                                    <p:animEffect transition="in" filter="box(in)">
                                      <p:cBhvr>
                                        <p:cTn id="37" dur="500"/>
                                        <p:tgtEl>
                                          <p:spTgt spid="51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457200" y="533400"/>
            <a:ext cx="34290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i="1">
                <a:solidFill>
                  <a:srgbClr val="000066"/>
                </a:solidFill>
                <a:latin typeface="Times New Roman" pitchFamily="18" charset="0"/>
                <a:cs typeface="Times New Roman" pitchFamily="18" charset="0"/>
              </a:rPr>
              <a:t>3.</a:t>
            </a:r>
            <a:r>
              <a:rPr lang="en-US" sz="2400" i="1" u="sng">
                <a:solidFill>
                  <a:srgbClr val="000066"/>
                </a:solidFill>
                <a:latin typeface="Times New Roman" pitchFamily="18" charset="0"/>
                <a:cs typeface="Times New Roman" pitchFamily="18" charset="0"/>
              </a:rPr>
              <a:t> Hoạt động du lịch.</a:t>
            </a:r>
          </a:p>
        </p:txBody>
      </p:sp>
      <p:sp>
        <p:nvSpPr>
          <p:cNvPr id="31755" name="Text Box 11"/>
          <p:cNvSpPr txBox="1">
            <a:spLocks noChangeArrowheads="1"/>
          </p:cNvSpPr>
          <p:nvPr/>
        </p:nvSpPr>
        <p:spPr bwMode="auto">
          <a:xfrm>
            <a:off x="381000" y="1382713"/>
            <a:ext cx="784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800" b="0">
                <a:latin typeface="Times New Roman" pitchFamily="18" charset="0"/>
                <a:cs typeface="Times New Roman" pitchFamily="18" charset="0"/>
              </a:rPr>
              <a:t> Đồng bằng duyên hải miền trung có thuận lợi trong việc phát triển du lịch </a:t>
            </a:r>
            <a:r>
              <a:rPr lang="en-US" sz="2400" b="0">
                <a:latin typeface="Times New Roman" pitchFamily="18" charset="0"/>
                <a:cs typeface="Times New Roman" pitchFamily="18" charset="0"/>
              </a:rPr>
              <a:t>không?</a:t>
            </a:r>
          </a:p>
        </p:txBody>
      </p:sp>
      <p:sp>
        <p:nvSpPr>
          <p:cNvPr id="31756" name="Text Box 12"/>
          <p:cNvSpPr txBox="1">
            <a:spLocks noChangeArrowheads="1"/>
          </p:cNvSpPr>
          <p:nvPr/>
        </p:nvSpPr>
        <p:spPr bwMode="auto">
          <a:xfrm>
            <a:off x="381000" y="2297113"/>
            <a:ext cx="8153400" cy="265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800" b="0">
                <a:latin typeface="Times New Roman" pitchFamily="18" charset="0"/>
                <a:cs typeface="Times New Roman" pitchFamily="18" charset="0"/>
              </a:rPr>
              <a:t>* </a:t>
            </a:r>
            <a:r>
              <a:rPr lang="en-US" sz="2400" b="0">
                <a:latin typeface="Times New Roman" pitchFamily="18" charset="0"/>
                <a:cs typeface="Times New Roman" pitchFamily="18" charset="0"/>
              </a:rPr>
              <a:t>Hoạt động nhóm đôi;</a:t>
            </a:r>
          </a:p>
          <a:p>
            <a:pPr eaLnBrk="1" hangingPunct="1">
              <a:spcBef>
                <a:spcPct val="50000"/>
              </a:spcBef>
              <a:buFontTx/>
              <a:buAutoNum type="arabicPeriod"/>
            </a:pPr>
            <a:r>
              <a:rPr lang="en-US" sz="2800" b="0">
                <a:latin typeface="Times New Roman" pitchFamily="18" charset="0"/>
                <a:cs typeface="Times New Roman" pitchFamily="18" charset="0"/>
              </a:rPr>
              <a:t>Kể tên những bãi biển nổi tiếng ở đồng bằng duyên hải miền Trung?</a:t>
            </a:r>
          </a:p>
          <a:p>
            <a:pPr eaLnBrk="1" hangingPunct="1">
              <a:spcBef>
                <a:spcPct val="50000"/>
              </a:spcBef>
            </a:pPr>
            <a:r>
              <a:rPr lang="en-US" sz="2800" b="0">
                <a:latin typeface="Times New Roman" pitchFamily="18" charset="0"/>
                <a:cs typeface="Times New Roman" pitchFamily="18" charset="0"/>
              </a:rPr>
              <a:t>2. Kể tên những di sản văn hoá ở đồng bằng duyên hải miền Trung?</a:t>
            </a:r>
          </a:p>
        </p:txBody>
      </p:sp>
    </p:spTree>
    <p:extLst>
      <p:ext uri="{BB962C8B-B14F-4D97-AF65-F5344CB8AC3E}">
        <p14:creationId xmlns:p14="http://schemas.microsoft.com/office/powerpoint/2010/main" val="3746386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55"/>
                                        </p:tgtEl>
                                        <p:attrNameLst>
                                          <p:attrName>style.visibility</p:attrName>
                                        </p:attrNameLst>
                                      </p:cBhvr>
                                      <p:to>
                                        <p:strVal val="visible"/>
                                      </p:to>
                                    </p:set>
                                    <p:animEffect transition="in" filter="blinds(horizontal)">
                                      <p:cBhvr>
                                        <p:cTn id="7" dur="500"/>
                                        <p:tgtEl>
                                          <p:spTgt spid="317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1755"/>
                                        </p:tgtEl>
                                      </p:cBhvr>
                                    </p:animEffect>
                                    <p:set>
                                      <p:cBhvr>
                                        <p:cTn id="12" dur="1" fill="hold">
                                          <p:stCondLst>
                                            <p:cond delay="499"/>
                                          </p:stCondLst>
                                        </p:cTn>
                                        <p:tgtEl>
                                          <p:spTgt spid="3175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1756"/>
                                        </p:tgtEl>
                                        <p:attrNameLst>
                                          <p:attrName>style.visibility</p:attrName>
                                        </p:attrNameLst>
                                      </p:cBhvr>
                                      <p:to>
                                        <p:strVal val="visible"/>
                                      </p:to>
                                    </p:set>
                                    <p:animEffect transition="in" filter="blinds(horizontal)">
                                      <p:cBhvr>
                                        <p:cTn id="17" dur="500"/>
                                        <p:tgtEl>
                                          <p:spTgt spid="31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5" grpId="0"/>
      <p:bldP spid="31755" grpId="1"/>
      <p:bldP spid="3175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15" descr="Picture 1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6482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4" name="AutoShape 16"/>
          <p:cNvSpPr>
            <a:spLocks noChangeArrowheads="1"/>
          </p:cNvSpPr>
          <p:nvPr/>
        </p:nvSpPr>
        <p:spPr bwMode="auto">
          <a:xfrm>
            <a:off x="1371600" y="838200"/>
            <a:ext cx="152400" cy="152400"/>
          </a:xfrm>
          <a:prstGeom prst="irregularSeal2">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a:solidFill>
                <a:schemeClr val="hlink"/>
              </a:solidFill>
            </a:endParaRPr>
          </a:p>
        </p:txBody>
      </p:sp>
      <p:sp>
        <p:nvSpPr>
          <p:cNvPr id="32785" name="AutoShape 17"/>
          <p:cNvSpPr>
            <a:spLocks noChangeArrowheads="1"/>
          </p:cNvSpPr>
          <p:nvPr/>
        </p:nvSpPr>
        <p:spPr bwMode="auto">
          <a:xfrm>
            <a:off x="1295400" y="1219200"/>
            <a:ext cx="152400" cy="152400"/>
          </a:xfrm>
          <a:prstGeom prst="irregularSeal2">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a:solidFill>
                <a:schemeClr val="hlink"/>
              </a:solidFill>
            </a:endParaRPr>
          </a:p>
        </p:txBody>
      </p:sp>
      <p:sp>
        <p:nvSpPr>
          <p:cNvPr id="32786" name="AutoShape 18"/>
          <p:cNvSpPr>
            <a:spLocks noChangeArrowheads="1"/>
          </p:cNvSpPr>
          <p:nvPr/>
        </p:nvSpPr>
        <p:spPr bwMode="auto">
          <a:xfrm>
            <a:off x="1524000" y="1600200"/>
            <a:ext cx="152400" cy="152400"/>
          </a:xfrm>
          <a:prstGeom prst="irregularSeal2">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a:solidFill>
                <a:schemeClr val="hlink"/>
              </a:solidFill>
            </a:endParaRPr>
          </a:p>
        </p:txBody>
      </p:sp>
      <p:sp>
        <p:nvSpPr>
          <p:cNvPr id="32787" name="AutoShape 19"/>
          <p:cNvSpPr>
            <a:spLocks noChangeArrowheads="1"/>
          </p:cNvSpPr>
          <p:nvPr/>
        </p:nvSpPr>
        <p:spPr bwMode="auto">
          <a:xfrm>
            <a:off x="2667000" y="2819400"/>
            <a:ext cx="152400" cy="152400"/>
          </a:xfrm>
          <a:prstGeom prst="irregularSeal2">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a:solidFill>
                <a:schemeClr val="hlink"/>
              </a:solidFill>
            </a:endParaRPr>
          </a:p>
        </p:txBody>
      </p:sp>
      <p:sp>
        <p:nvSpPr>
          <p:cNvPr id="32789" name="AutoShape 21"/>
          <p:cNvSpPr>
            <a:spLocks noChangeArrowheads="1"/>
          </p:cNvSpPr>
          <p:nvPr/>
        </p:nvSpPr>
        <p:spPr bwMode="auto">
          <a:xfrm>
            <a:off x="2819400" y="2971800"/>
            <a:ext cx="152400" cy="152400"/>
          </a:xfrm>
          <a:prstGeom prst="irregularSeal2">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a:solidFill>
                <a:schemeClr val="hlink"/>
              </a:solidFill>
            </a:endParaRPr>
          </a:p>
        </p:txBody>
      </p:sp>
      <p:sp>
        <p:nvSpPr>
          <p:cNvPr id="32790" name="AutoShape 22"/>
          <p:cNvSpPr>
            <a:spLocks noChangeArrowheads="1"/>
          </p:cNvSpPr>
          <p:nvPr/>
        </p:nvSpPr>
        <p:spPr bwMode="auto">
          <a:xfrm>
            <a:off x="3429000" y="5257800"/>
            <a:ext cx="152400" cy="152400"/>
          </a:xfrm>
          <a:prstGeom prst="irregularSeal2">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a:solidFill>
                <a:schemeClr val="hlink"/>
              </a:solidFill>
            </a:endParaRPr>
          </a:p>
        </p:txBody>
      </p:sp>
      <p:sp>
        <p:nvSpPr>
          <p:cNvPr id="32791" name="AutoShape 23"/>
          <p:cNvSpPr>
            <a:spLocks noChangeArrowheads="1"/>
          </p:cNvSpPr>
          <p:nvPr/>
        </p:nvSpPr>
        <p:spPr bwMode="auto">
          <a:xfrm>
            <a:off x="2819400" y="5943600"/>
            <a:ext cx="152400" cy="152400"/>
          </a:xfrm>
          <a:prstGeom prst="irregularSeal2">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b="0">
              <a:solidFill>
                <a:schemeClr val="hlink"/>
              </a:solidFill>
            </a:endParaRPr>
          </a:p>
        </p:txBody>
      </p:sp>
      <p:grpSp>
        <p:nvGrpSpPr>
          <p:cNvPr id="32817" name="Group 49"/>
          <p:cNvGrpSpPr>
            <a:grpSpLocks/>
          </p:cNvGrpSpPr>
          <p:nvPr/>
        </p:nvGrpSpPr>
        <p:grpSpPr bwMode="auto">
          <a:xfrm>
            <a:off x="1524000" y="762000"/>
            <a:ext cx="3352800" cy="396875"/>
            <a:chOff x="3216" y="768"/>
            <a:chExt cx="2112" cy="250"/>
          </a:xfrm>
        </p:grpSpPr>
        <p:sp>
          <p:nvSpPr>
            <p:cNvPr id="6174" name="AutoShape 27"/>
            <p:cNvSpPr>
              <a:spLocks noChangeArrowheads="1"/>
            </p:cNvSpPr>
            <p:nvPr/>
          </p:nvSpPr>
          <p:spPr bwMode="auto">
            <a:xfrm>
              <a:off x="3216" y="864"/>
              <a:ext cx="384" cy="48"/>
            </a:xfrm>
            <a:prstGeom prst="leftArrow">
              <a:avLst>
                <a:gd name="adj1" fmla="val 50000"/>
                <a:gd name="adj2" fmla="val 2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Text Box 28"/>
            <p:cNvSpPr txBox="1">
              <a:spLocks noChangeArrowheads="1"/>
            </p:cNvSpPr>
            <p:nvPr/>
          </p:nvSpPr>
          <p:spPr bwMode="auto">
            <a:xfrm>
              <a:off x="3504" y="768"/>
              <a:ext cx="1824" cy="2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000">
                  <a:latin typeface="Times New Roman" pitchFamily="18" charset="0"/>
                </a:rPr>
                <a:t>Sầm Sơn (Thanh Hóa)</a:t>
              </a:r>
            </a:p>
          </p:txBody>
        </p:sp>
      </p:grpSp>
      <p:grpSp>
        <p:nvGrpSpPr>
          <p:cNvPr id="32819" name="Group 51"/>
          <p:cNvGrpSpPr>
            <a:grpSpLocks/>
          </p:cNvGrpSpPr>
          <p:nvPr/>
        </p:nvGrpSpPr>
        <p:grpSpPr bwMode="auto">
          <a:xfrm>
            <a:off x="1447800" y="1219200"/>
            <a:ext cx="3505200" cy="396875"/>
            <a:chOff x="3456" y="1440"/>
            <a:chExt cx="2208" cy="250"/>
          </a:xfrm>
        </p:grpSpPr>
        <p:sp>
          <p:nvSpPr>
            <p:cNvPr id="6172" name="Text Box 29"/>
            <p:cNvSpPr txBox="1">
              <a:spLocks noChangeArrowheads="1"/>
            </p:cNvSpPr>
            <p:nvPr/>
          </p:nvSpPr>
          <p:spPr bwMode="auto">
            <a:xfrm>
              <a:off x="3840" y="1440"/>
              <a:ext cx="1824" cy="2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000">
                  <a:latin typeface="Times New Roman" pitchFamily="18" charset="0"/>
                </a:rPr>
                <a:t>Cửa Lò (Nghệ An)</a:t>
              </a:r>
            </a:p>
          </p:txBody>
        </p:sp>
        <p:sp>
          <p:nvSpPr>
            <p:cNvPr id="6173" name="AutoShape 42"/>
            <p:cNvSpPr>
              <a:spLocks noChangeArrowheads="1"/>
            </p:cNvSpPr>
            <p:nvPr/>
          </p:nvSpPr>
          <p:spPr bwMode="auto">
            <a:xfrm rot="567740">
              <a:off x="3456" y="1536"/>
              <a:ext cx="384" cy="48"/>
            </a:xfrm>
            <a:prstGeom prst="leftArrow">
              <a:avLst>
                <a:gd name="adj1" fmla="val 50000"/>
                <a:gd name="adj2" fmla="val 2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21" name="Group 53"/>
          <p:cNvGrpSpPr>
            <a:grpSpLocks/>
          </p:cNvGrpSpPr>
          <p:nvPr/>
        </p:nvGrpSpPr>
        <p:grpSpPr bwMode="auto">
          <a:xfrm>
            <a:off x="2971800" y="2438400"/>
            <a:ext cx="3429000" cy="366713"/>
            <a:chOff x="3600" y="1392"/>
            <a:chExt cx="2160" cy="231"/>
          </a:xfrm>
        </p:grpSpPr>
        <p:sp>
          <p:nvSpPr>
            <p:cNvPr id="6170" name="Text Box 31"/>
            <p:cNvSpPr txBox="1">
              <a:spLocks noChangeArrowheads="1"/>
            </p:cNvSpPr>
            <p:nvPr/>
          </p:nvSpPr>
          <p:spPr bwMode="auto">
            <a:xfrm>
              <a:off x="3936" y="1392"/>
              <a:ext cx="1824" cy="231"/>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a:latin typeface="Times New Roman" pitchFamily="18" charset="0"/>
                </a:rPr>
                <a:t>Lăng Cô (Thừa Thiên Huế)</a:t>
              </a:r>
            </a:p>
          </p:txBody>
        </p:sp>
        <p:sp>
          <p:nvSpPr>
            <p:cNvPr id="6171" name="AutoShape 43"/>
            <p:cNvSpPr>
              <a:spLocks noChangeArrowheads="1"/>
            </p:cNvSpPr>
            <p:nvPr/>
          </p:nvSpPr>
          <p:spPr bwMode="auto">
            <a:xfrm rot="-1150740">
              <a:off x="3600" y="1536"/>
              <a:ext cx="384" cy="48"/>
            </a:xfrm>
            <a:prstGeom prst="leftArrow">
              <a:avLst>
                <a:gd name="adj1" fmla="val 50000"/>
                <a:gd name="adj2" fmla="val 2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20" name="Group 52"/>
          <p:cNvGrpSpPr>
            <a:grpSpLocks/>
          </p:cNvGrpSpPr>
          <p:nvPr/>
        </p:nvGrpSpPr>
        <p:grpSpPr bwMode="auto">
          <a:xfrm>
            <a:off x="1600200" y="1676400"/>
            <a:ext cx="3581400" cy="396875"/>
            <a:chOff x="3552" y="1920"/>
            <a:chExt cx="2208" cy="495"/>
          </a:xfrm>
        </p:grpSpPr>
        <p:sp>
          <p:nvSpPr>
            <p:cNvPr id="6168" name="Text Box 30"/>
            <p:cNvSpPr txBox="1">
              <a:spLocks noChangeArrowheads="1"/>
            </p:cNvSpPr>
            <p:nvPr/>
          </p:nvSpPr>
          <p:spPr bwMode="auto">
            <a:xfrm>
              <a:off x="3936" y="1920"/>
              <a:ext cx="1824" cy="495"/>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000">
                  <a:latin typeface="Times New Roman" pitchFamily="18" charset="0"/>
                </a:rPr>
                <a:t>Thiên Cầm (Hà Tĩnh)</a:t>
              </a:r>
            </a:p>
          </p:txBody>
        </p:sp>
        <p:sp>
          <p:nvSpPr>
            <p:cNvPr id="6169" name="AutoShape 44"/>
            <p:cNvSpPr>
              <a:spLocks noChangeArrowheads="1"/>
            </p:cNvSpPr>
            <p:nvPr/>
          </p:nvSpPr>
          <p:spPr bwMode="auto">
            <a:xfrm>
              <a:off x="3552" y="2016"/>
              <a:ext cx="384" cy="48"/>
            </a:xfrm>
            <a:prstGeom prst="leftArrow">
              <a:avLst>
                <a:gd name="adj1" fmla="val 50000"/>
                <a:gd name="adj2" fmla="val 2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22" name="Group 54"/>
          <p:cNvGrpSpPr>
            <a:grpSpLocks/>
          </p:cNvGrpSpPr>
          <p:nvPr/>
        </p:nvGrpSpPr>
        <p:grpSpPr bwMode="auto">
          <a:xfrm>
            <a:off x="2971800" y="3124200"/>
            <a:ext cx="3429000" cy="396875"/>
            <a:chOff x="3600" y="2640"/>
            <a:chExt cx="2160" cy="250"/>
          </a:xfrm>
        </p:grpSpPr>
        <p:sp>
          <p:nvSpPr>
            <p:cNvPr id="6166" name="Text Box 32"/>
            <p:cNvSpPr txBox="1">
              <a:spLocks noChangeArrowheads="1"/>
            </p:cNvSpPr>
            <p:nvPr/>
          </p:nvSpPr>
          <p:spPr bwMode="auto">
            <a:xfrm>
              <a:off x="3936" y="2640"/>
              <a:ext cx="1824" cy="2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000">
                  <a:latin typeface="Times New Roman" pitchFamily="18" charset="0"/>
                </a:rPr>
                <a:t>Non Nước (Đà Nẵng)</a:t>
              </a:r>
            </a:p>
          </p:txBody>
        </p:sp>
        <p:sp>
          <p:nvSpPr>
            <p:cNvPr id="6167" name="AutoShape 45"/>
            <p:cNvSpPr>
              <a:spLocks noChangeArrowheads="1"/>
            </p:cNvSpPr>
            <p:nvPr/>
          </p:nvSpPr>
          <p:spPr bwMode="auto">
            <a:xfrm rot="1443151">
              <a:off x="3600" y="2688"/>
              <a:ext cx="384" cy="48"/>
            </a:xfrm>
            <a:prstGeom prst="leftArrow">
              <a:avLst>
                <a:gd name="adj1" fmla="val 50000"/>
                <a:gd name="adj2" fmla="val 2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23" name="Group 55"/>
          <p:cNvGrpSpPr>
            <a:grpSpLocks/>
          </p:cNvGrpSpPr>
          <p:nvPr/>
        </p:nvGrpSpPr>
        <p:grpSpPr bwMode="auto">
          <a:xfrm>
            <a:off x="3581400" y="5105400"/>
            <a:ext cx="3505200" cy="396875"/>
            <a:chOff x="3552" y="2928"/>
            <a:chExt cx="2208" cy="250"/>
          </a:xfrm>
        </p:grpSpPr>
        <p:sp>
          <p:nvSpPr>
            <p:cNvPr id="6164" name="Text Box 33"/>
            <p:cNvSpPr txBox="1">
              <a:spLocks noChangeArrowheads="1"/>
            </p:cNvSpPr>
            <p:nvPr/>
          </p:nvSpPr>
          <p:spPr bwMode="auto">
            <a:xfrm>
              <a:off x="3936" y="2928"/>
              <a:ext cx="1824" cy="2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000">
                  <a:latin typeface="Times New Roman" pitchFamily="18" charset="0"/>
                </a:rPr>
                <a:t>Nha Trang (Khánh Hòa)</a:t>
              </a:r>
            </a:p>
          </p:txBody>
        </p:sp>
        <p:sp>
          <p:nvSpPr>
            <p:cNvPr id="6165" name="AutoShape 46"/>
            <p:cNvSpPr>
              <a:spLocks noChangeArrowheads="1"/>
            </p:cNvSpPr>
            <p:nvPr/>
          </p:nvSpPr>
          <p:spPr bwMode="auto">
            <a:xfrm>
              <a:off x="3552" y="3024"/>
              <a:ext cx="384" cy="48"/>
            </a:xfrm>
            <a:prstGeom prst="leftArrow">
              <a:avLst>
                <a:gd name="adj1" fmla="val 50000"/>
                <a:gd name="adj2" fmla="val 2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824" name="Group 56"/>
          <p:cNvGrpSpPr>
            <a:grpSpLocks/>
          </p:cNvGrpSpPr>
          <p:nvPr/>
        </p:nvGrpSpPr>
        <p:grpSpPr bwMode="auto">
          <a:xfrm>
            <a:off x="2971800" y="5867400"/>
            <a:ext cx="3505200" cy="396875"/>
            <a:chOff x="3792" y="2544"/>
            <a:chExt cx="2208" cy="250"/>
          </a:xfrm>
        </p:grpSpPr>
        <p:sp>
          <p:nvSpPr>
            <p:cNvPr id="6162" name="Text Box 34"/>
            <p:cNvSpPr txBox="1">
              <a:spLocks noChangeArrowheads="1"/>
            </p:cNvSpPr>
            <p:nvPr/>
          </p:nvSpPr>
          <p:spPr bwMode="auto">
            <a:xfrm>
              <a:off x="4176" y="2544"/>
              <a:ext cx="1824" cy="25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000">
                  <a:latin typeface="Times New Roman" pitchFamily="18" charset="0"/>
                </a:rPr>
                <a:t>Mũi Né (Bình Thuận)</a:t>
              </a:r>
            </a:p>
          </p:txBody>
        </p:sp>
        <p:sp>
          <p:nvSpPr>
            <p:cNvPr id="6163" name="AutoShape 47"/>
            <p:cNvSpPr>
              <a:spLocks noChangeArrowheads="1"/>
            </p:cNvSpPr>
            <p:nvPr/>
          </p:nvSpPr>
          <p:spPr bwMode="auto">
            <a:xfrm>
              <a:off x="3792" y="2640"/>
              <a:ext cx="384" cy="48"/>
            </a:xfrm>
            <a:prstGeom prst="leftArrow">
              <a:avLst>
                <a:gd name="adj1" fmla="val 50000"/>
                <a:gd name="adj2" fmla="val 20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61" name="Text Box 57"/>
          <p:cNvSpPr txBox="1">
            <a:spLocks noChangeArrowheads="1"/>
          </p:cNvSpPr>
          <p:nvPr/>
        </p:nvSpPr>
        <p:spPr bwMode="auto">
          <a:xfrm>
            <a:off x="5486400" y="685800"/>
            <a:ext cx="3352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2400">
                <a:latin typeface="Times New Roman" pitchFamily="18" charset="0"/>
              </a:rPr>
              <a:t>Các bãi biển nổi tiếng ở miền Trung </a:t>
            </a:r>
          </a:p>
        </p:txBody>
      </p:sp>
    </p:spTree>
    <p:extLst>
      <p:ext uri="{BB962C8B-B14F-4D97-AF65-F5344CB8AC3E}">
        <p14:creationId xmlns:p14="http://schemas.microsoft.com/office/powerpoint/2010/main" val="2576816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2784"/>
                                        </p:tgtEl>
                                        <p:attrNameLst>
                                          <p:attrName>style.visibility</p:attrName>
                                        </p:attrNameLst>
                                      </p:cBhvr>
                                      <p:to>
                                        <p:strVal val="visible"/>
                                      </p:to>
                                    </p:set>
                                    <p:animEffect transition="in" filter="fade">
                                      <p:cBhvr>
                                        <p:cTn id="7" dur="2000"/>
                                        <p:tgtEl>
                                          <p:spTgt spid="32784"/>
                                        </p:tgtEl>
                                      </p:cBhvr>
                                    </p:animEffect>
                                    <p:anim calcmode="lin" valueType="num">
                                      <p:cBhvr>
                                        <p:cTn id="8" dur="2000" fill="hold"/>
                                        <p:tgtEl>
                                          <p:spTgt spid="32784"/>
                                        </p:tgtEl>
                                        <p:attrNameLst>
                                          <p:attrName>style.rotation</p:attrName>
                                        </p:attrNameLst>
                                      </p:cBhvr>
                                      <p:tavLst>
                                        <p:tav tm="0">
                                          <p:val>
                                            <p:fltVal val="720"/>
                                          </p:val>
                                        </p:tav>
                                        <p:tav tm="100000">
                                          <p:val>
                                            <p:fltVal val="0"/>
                                          </p:val>
                                        </p:tav>
                                      </p:tavLst>
                                    </p:anim>
                                    <p:anim calcmode="lin" valueType="num">
                                      <p:cBhvr>
                                        <p:cTn id="9" dur="2000" fill="hold"/>
                                        <p:tgtEl>
                                          <p:spTgt spid="32784"/>
                                        </p:tgtEl>
                                        <p:attrNameLst>
                                          <p:attrName>ppt_h</p:attrName>
                                        </p:attrNameLst>
                                      </p:cBhvr>
                                      <p:tavLst>
                                        <p:tav tm="0">
                                          <p:val>
                                            <p:fltVal val="0"/>
                                          </p:val>
                                        </p:tav>
                                        <p:tav tm="100000">
                                          <p:val>
                                            <p:strVal val="#ppt_h"/>
                                          </p:val>
                                        </p:tav>
                                      </p:tavLst>
                                    </p:anim>
                                    <p:anim calcmode="lin" valueType="num">
                                      <p:cBhvr>
                                        <p:cTn id="10" dur="2000" fill="hold"/>
                                        <p:tgtEl>
                                          <p:spTgt spid="32784"/>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2817"/>
                                        </p:tgtEl>
                                        <p:attrNameLst>
                                          <p:attrName>style.visibility</p:attrName>
                                        </p:attrNameLst>
                                      </p:cBhvr>
                                      <p:to>
                                        <p:strVal val="visible"/>
                                      </p:to>
                                    </p:set>
                                    <p:animEffect transition="in" filter="blinds(horizontal)">
                                      <p:cBhvr>
                                        <p:cTn id="15" dur="500"/>
                                        <p:tgtEl>
                                          <p:spTgt spid="3281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32785"/>
                                        </p:tgtEl>
                                        <p:attrNameLst>
                                          <p:attrName>style.visibility</p:attrName>
                                        </p:attrNameLst>
                                      </p:cBhvr>
                                      <p:to>
                                        <p:strVal val="visible"/>
                                      </p:to>
                                    </p:set>
                                    <p:animEffect transition="in" filter="fade">
                                      <p:cBhvr>
                                        <p:cTn id="20" dur="2000"/>
                                        <p:tgtEl>
                                          <p:spTgt spid="32785"/>
                                        </p:tgtEl>
                                      </p:cBhvr>
                                    </p:animEffect>
                                    <p:anim calcmode="lin" valueType="num">
                                      <p:cBhvr>
                                        <p:cTn id="21" dur="2000" fill="hold"/>
                                        <p:tgtEl>
                                          <p:spTgt spid="32785"/>
                                        </p:tgtEl>
                                        <p:attrNameLst>
                                          <p:attrName>style.rotation</p:attrName>
                                        </p:attrNameLst>
                                      </p:cBhvr>
                                      <p:tavLst>
                                        <p:tav tm="0">
                                          <p:val>
                                            <p:fltVal val="720"/>
                                          </p:val>
                                        </p:tav>
                                        <p:tav tm="100000">
                                          <p:val>
                                            <p:fltVal val="0"/>
                                          </p:val>
                                        </p:tav>
                                      </p:tavLst>
                                    </p:anim>
                                    <p:anim calcmode="lin" valueType="num">
                                      <p:cBhvr>
                                        <p:cTn id="22" dur="2000" fill="hold"/>
                                        <p:tgtEl>
                                          <p:spTgt spid="32785"/>
                                        </p:tgtEl>
                                        <p:attrNameLst>
                                          <p:attrName>ppt_h</p:attrName>
                                        </p:attrNameLst>
                                      </p:cBhvr>
                                      <p:tavLst>
                                        <p:tav tm="0">
                                          <p:val>
                                            <p:fltVal val="0"/>
                                          </p:val>
                                        </p:tav>
                                        <p:tav tm="100000">
                                          <p:val>
                                            <p:strVal val="#ppt_h"/>
                                          </p:val>
                                        </p:tav>
                                      </p:tavLst>
                                    </p:anim>
                                    <p:anim calcmode="lin" valueType="num">
                                      <p:cBhvr>
                                        <p:cTn id="23" dur="2000" fill="hold"/>
                                        <p:tgtEl>
                                          <p:spTgt spid="32785"/>
                                        </p:tgtEl>
                                        <p:attrNameLst>
                                          <p:attrName>ppt_w</p:attrName>
                                        </p:attrNameLst>
                                      </p:cBhvr>
                                      <p:tavLst>
                                        <p:tav tm="0">
                                          <p:val>
                                            <p:fltVal val="0"/>
                                          </p:val>
                                        </p:tav>
                                        <p:tav tm="100000">
                                          <p:val>
                                            <p:strVal val="#ppt_w"/>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32819"/>
                                        </p:tgtEl>
                                        <p:attrNameLst>
                                          <p:attrName>style.visibility</p:attrName>
                                        </p:attrNameLst>
                                      </p:cBhvr>
                                      <p:to>
                                        <p:strVal val="visible"/>
                                      </p:to>
                                    </p:set>
                                    <p:animEffect transition="in" filter="box(in)">
                                      <p:cBhvr>
                                        <p:cTn id="28" dur="500"/>
                                        <p:tgtEl>
                                          <p:spTgt spid="328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32786"/>
                                        </p:tgtEl>
                                        <p:attrNameLst>
                                          <p:attrName>style.visibility</p:attrName>
                                        </p:attrNameLst>
                                      </p:cBhvr>
                                      <p:to>
                                        <p:strVal val="visible"/>
                                      </p:to>
                                    </p:set>
                                    <p:animEffect transition="in" filter="fade">
                                      <p:cBhvr>
                                        <p:cTn id="33" dur="2000"/>
                                        <p:tgtEl>
                                          <p:spTgt spid="32786"/>
                                        </p:tgtEl>
                                      </p:cBhvr>
                                    </p:animEffect>
                                    <p:anim calcmode="lin" valueType="num">
                                      <p:cBhvr>
                                        <p:cTn id="34" dur="2000" fill="hold"/>
                                        <p:tgtEl>
                                          <p:spTgt spid="32786"/>
                                        </p:tgtEl>
                                        <p:attrNameLst>
                                          <p:attrName>style.rotation</p:attrName>
                                        </p:attrNameLst>
                                      </p:cBhvr>
                                      <p:tavLst>
                                        <p:tav tm="0">
                                          <p:val>
                                            <p:fltVal val="720"/>
                                          </p:val>
                                        </p:tav>
                                        <p:tav tm="100000">
                                          <p:val>
                                            <p:fltVal val="0"/>
                                          </p:val>
                                        </p:tav>
                                      </p:tavLst>
                                    </p:anim>
                                    <p:anim calcmode="lin" valueType="num">
                                      <p:cBhvr>
                                        <p:cTn id="35" dur="2000" fill="hold"/>
                                        <p:tgtEl>
                                          <p:spTgt spid="32786"/>
                                        </p:tgtEl>
                                        <p:attrNameLst>
                                          <p:attrName>ppt_h</p:attrName>
                                        </p:attrNameLst>
                                      </p:cBhvr>
                                      <p:tavLst>
                                        <p:tav tm="0">
                                          <p:val>
                                            <p:fltVal val="0"/>
                                          </p:val>
                                        </p:tav>
                                        <p:tav tm="100000">
                                          <p:val>
                                            <p:strVal val="#ppt_h"/>
                                          </p:val>
                                        </p:tav>
                                      </p:tavLst>
                                    </p:anim>
                                    <p:anim calcmode="lin" valueType="num">
                                      <p:cBhvr>
                                        <p:cTn id="36" dur="2000" fill="hold"/>
                                        <p:tgtEl>
                                          <p:spTgt spid="32786"/>
                                        </p:tgtEl>
                                        <p:attrNameLst>
                                          <p:attrName>ppt_w</p:attrName>
                                        </p:attrNameLst>
                                      </p:cBhvr>
                                      <p:tavLst>
                                        <p:tav tm="0">
                                          <p:val>
                                            <p:fltVal val="0"/>
                                          </p:val>
                                        </p:tav>
                                        <p:tav tm="100000">
                                          <p:val>
                                            <p:strVal val="#ppt_w"/>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nodeType="clickEffect">
                                  <p:stCondLst>
                                    <p:cond delay="0"/>
                                  </p:stCondLst>
                                  <p:childTnLst>
                                    <p:set>
                                      <p:cBhvr>
                                        <p:cTn id="40" dur="1" fill="hold">
                                          <p:stCondLst>
                                            <p:cond delay="0"/>
                                          </p:stCondLst>
                                        </p:cTn>
                                        <p:tgtEl>
                                          <p:spTgt spid="32820"/>
                                        </p:tgtEl>
                                        <p:attrNameLst>
                                          <p:attrName>style.visibility</p:attrName>
                                        </p:attrNameLst>
                                      </p:cBhvr>
                                      <p:to>
                                        <p:strVal val="visible"/>
                                      </p:to>
                                    </p:set>
                                    <p:animEffect transition="in" filter="checkerboard(across)">
                                      <p:cBhvr>
                                        <p:cTn id="41" dur="500"/>
                                        <p:tgtEl>
                                          <p:spTgt spid="3282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5" presetClass="entr" presetSubtype="0" fill="hold" grpId="0" nodeType="clickEffect">
                                  <p:stCondLst>
                                    <p:cond delay="0"/>
                                  </p:stCondLst>
                                  <p:childTnLst>
                                    <p:set>
                                      <p:cBhvr>
                                        <p:cTn id="45" dur="1" fill="hold">
                                          <p:stCondLst>
                                            <p:cond delay="0"/>
                                          </p:stCondLst>
                                        </p:cTn>
                                        <p:tgtEl>
                                          <p:spTgt spid="32787"/>
                                        </p:tgtEl>
                                        <p:attrNameLst>
                                          <p:attrName>style.visibility</p:attrName>
                                        </p:attrNameLst>
                                      </p:cBhvr>
                                      <p:to>
                                        <p:strVal val="visible"/>
                                      </p:to>
                                    </p:set>
                                    <p:animEffect transition="in" filter="fade">
                                      <p:cBhvr>
                                        <p:cTn id="46" dur="2000"/>
                                        <p:tgtEl>
                                          <p:spTgt spid="32787"/>
                                        </p:tgtEl>
                                      </p:cBhvr>
                                    </p:animEffect>
                                    <p:anim calcmode="lin" valueType="num">
                                      <p:cBhvr>
                                        <p:cTn id="47" dur="2000" fill="hold"/>
                                        <p:tgtEl>
                                          <p:spTgt spid="32787"/>
                                        </p:tgtEl>
                                        <p:attrNameLst>
                                          <p:attrName>style.rotation</p:attrName>
                                        </p:attrNameLst>
                                      </p:cBhvr>
                                      <p:tavLst>
                                        <p:tav tm="0">
                                          <p:val>
                                            <p:fltVal val="720"/>
                                          </p:val>
                                        </p:tav>
                                        <p:tav tm="100000">
                                          <p:val>
                                            <p:fltVal val="0"/>
                                          </p:val>
                                        </p:tav>
                                      </p:tavLst>
                                    </p:anim>
                                    <p:anim calcmode="lin" valueType="num">
                                      <p:cBhvr>
                                        <p:cTn id="48" dur="2000" fill="hold"/>
                                        <p:tgtEl>
                                          <p:spTgt spid="32787"/>
                                        </p:tgtEl>
                                        <p:attrNameLst>
                                          <p:attrName>ppt_h</p:attrName>
                                        </p:attrNameLst>
                                      </p:cBhvr>
                                      <p:tavLst>
                                        <p:tav tm="0">
                                          <p:val>
                                            <p:fltVal val="0"/>
                                          </p:val>
                                        </p:tav>
                                        <p:tav tm="100000">
                                          <p:val>
                                            <p:strVal val="#ppt_h"/>
                                          </p:val>
                                        </p:tav>
                                      </p:tavLst>
                                    </p:anim>
                                    <p:anim calcmode="lin" valueType="num">
                                      <p:cBhvr>
                                        <p:cTn id="49" dur="2000" fill="hold"/>
                                        <p:tgtEl>
                                          <p:spTgt spid="32787"/>
                                        </p:tgtEl>
                                        <p:attrNameLst>
                                          <p:attrName>ppt_w</p:attrName>
                                        </p:attrNameLst>
                                      </p:cBhvr>
                                      <p:tavLst>
                                        <p:tav tm="0">
                                          <p:val>
                                            <p:fltVal val="0"/>
                                          </p:val>
                                        </p:tav>
                                        <p:tav tm="100000">
                                          <p:val>
                                            <p:strVal val="#ppt_w"/>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10" fill="hold" nodeType="clickEffect">
                                  <p:stCondLst>
                                    <p:cond delay="0"/>
                                  </p:stCondLst>
                                  <p:childTnLst>
                                    <p:set>
                                      <p:cBhvr>
                                        <p:cTn id="53" dur="1" fill="hold">
                                          <p:stCondLst>
                                            <p:cond delay="0"/>
                                          </p:stCondLst>
                                        </p:cTn>
                                        <p:tgtEl>
                                          <p:spTgt spid="32821"/>
                                        </p:tgtEl>
                                        <p:attrNameLst>
                                          <p:attrName>style.visibility</p:attrName>
                                        </p:attrNameLst>
                                      </p:cBhvr>
                                      <p:to>
                                        <p:strVal val="visible"/>
                                      </p:to>
                                    </p:set>
                                    <p:animEffect transition="in" filter="checkerboard(across)">
                                      <p:cBhvr>
                                        <p:cTn id="54" dur="500"/>
                                        <p:tgtEl>
                                          <p:spTgt spid="3282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35" presetClass="entr" presetSubtype="0" fill="hold" grpId="0" nodeType="clickEffect">
                                  <p:stCondLst>
                                    <p:cond delay="0"/>
                                  </p:stCondLst>
                                  <p:childTnLst>
                                    <p:set>
                                      <p:cBhvr>
                                        <p:cTn id="58" dur="1" fill="hold">
                                          <p:stCondLst>
                                            <p:cond delay="0"/>
                                          </p:stCondLst>
                                        </p:cTn>
                                        <p:tgtEl>
                                          <p:spTgt spid="32789"/>
                                        </p:tgtEl>
                                        <p:attrNameLst>
                                          <p:attrName>style.visibility</p:attrName>
                                        </p:attrNameLst>
                                      </p:cBhvr>
                                      <p:to>
                                        <p:strVal val="visible"/>
                                      </p:to>
                                    </p:set>
                                    <p:animEffect transition="in" filter="fade">
                                      <p:cBhvr>
                                        <p:cTn id="59" dur="2000"/>
                                        <p:tgtEl>
                                          <p:spTgt spid="32789"/>
                                        </p:tgtEl>
                                      </p:cBhvr>
                                    </p:animEffect>
                                    <p:anim calcmode="lin" valueType="num">
                                      <p:cBhvr>
                                        <p:cTn id="60" dur="2000" fill="hold"/>
                                        <p:tgtEl>
                                          <p:spTgt spid="32789"/>
                                        </p:tgtEl>
                                        <p:attrNameLst>
                                          <p:attrName>style.rotation</p:attrName>
                                        </p:attrNameLst>
                                      </p:cBhvr>
                                      <p:tavLst>
                                        <p:tav tm="0">
                                          <p:val>
                                            <p:fltVal val="720"/>
                                          </p:val>
                                        </p:tav>
                                        <p:tav tm="100000">
                                          <p:val>
                                            <p:fltVal val="0"/>
                                          </p:val>
                                        </p:tav>
                                      </p:tavLst>
                                    </p:anim>
                                    <p:anim calcmode="lin" valueType="num">
                                      <p:cBhvr>
                                        <p:cTn id="61" dur="2000" fill="hold"/>
                                        <p:tgtEl>
                                          <p:spTgt spid="32789"/>
                                        </p:tgtEl>
                                        <p:attrNameLst>
                                          <p:attrName>ppt_h</p:attrName>
                                        </p:attrNameLst>
                                      </p:cBhvr>
                                      <p:tavLst>
                                        <p:tav tm="0">
                                          <p:val>
                                            <p:fltVal val="0"/>
                                          </p:val>
                                        </p:tav>
                                        <p:tav tm="100000">
                                          <p:val>
                                            <p:strVal val="#ppt_h"/>
                                          </p:val>
                                        </p:tav>
                                      </p:tavLst>
                                    </p:anim>
                                    <p:anim calcmode="lin" valueType="num">
                                      <p:cBhvr>
                                        <p:cTn id="62" dur="2000" fill="hold"/>
                                        <p:tgtEl>
                                          <p:spTgt spid="32789"/>
                                        </p:tgtEl>
                                        <p:attrNameLst>
                                          <p:attrName>ppt_w</p:attrName>
                                        </p:attrNameLst>
                                      </p:cBhvr>
                                      <p:tavLst>
                                        <p:tav tm="0">
                                          <p:val>
                                            <p:fltVal val="0"/>
                                          </p:val>
                                        </p:tav>
                                        <p:tav tm="100000">
                                          <p:val>
                                            <p:strVal val="#ppt_w"/>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nodeType="clickEffect">
                                  <p:stCondLst>
                                    <p:cond delay="0"/>
                                  </p:stCondLst>
                                  <p:childTnLst>
                                    <p:set>
                                      <p:cBhvr>
                                        <p:cTn id="66" dur="1" fill="hold">
                                          <p:stCondLst>
                                            <p:cond delay="0"/>
                                          </p:stCondLst>
                                        </p:cTn>
                                        <p:tgtEl>
                                          <p:spTgt spid="32822"/>
                                        </p:tgtEl>
                                        <p:attrNameLst>
                                          <p:attrName>style.visibility</p:attrName>
                                        </p:attrNameLst>
                                      </p:cBhvr>
                                      <p:to>
                                        <p:strVal val="visible"/>
                                      </p:to>
                                    </p:set>
                                    <p:animEffect transition="in" filter="box(in)">
                                      <p:cBhvr>
                                        <p:cTn id="67" dur="500"/>
                                        <p:tgtEl>
                                          <p:spTgt spid="3282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5" presetClass="entr" presetSubtype="0" fill="hold" grpId="0" nodeType="clickEffect">
                                  <p:stCondLst>
                                    <p:cond delay="0"/>
                                  </p:stCondLst>
                                  <p:childTnLst>
                                    <p:set>
                                      <p:cBhvr>
                                        <p:cTn id="71" dur="1" fill="hold">
                                          <p:stCondLst>
                                            <p:cond delay="0"/>
                                          </p:stCondLst>
                                        </p:cTn>
                                        <p:tgtEl>
                                          <p:spTgt spid="32790"/>
                                        </p:tgtEl>
                                        <p:attrNameLst>
                                          <p:attrName>style.visibility</p:attrName>
                                        </p:attrNameLst>
                                      </p:cBhvr>
                                      <p:to>
                                        <p:strVal val="visible"/>
                                      </p:to>
                                    </p:set>
                                    <p:animEffect transition="in" filter="fade">
                                      <p:cBhvr>
                                        <p:cTn id="72" dur="2000"/>
                                        <p:tgtEl>
                                          <p:spTgt spid="32790"/>
                                        </p:tgtEl>
                                      </p:cBhvr>
                                    </p:animEffect>
                                    <p:anim calcmode="lin" valueType="num">
                                      <p:cBhvr>
                                        <p:cTn id="73" dur="2000" fill="hold"/>
                                        <p:tgtEl>
                                          <p:spTgt spid="32790"/>
                                        </p:tgtEl>
                                        <p:attrNameLst>
                                          <p:attrName>style.rotation</p:attrName>
                                        </p:attrNameLst>
                                      </p:cBhvr>
                                      <p:tavLst>
                                        <p:tav tm="0">
                                          <p:val>
                                            <p:fltVal val="720"/>
                                          </p:val>
                                        </p:tav>
                                        <p:tav tm="100000">
                                          <p:val>
                                            <p:fltVal val="0"/>
                                          </p:val>
                                        </p:tav>
                                      </p:tavLst>
                                    </p:anim>
                                    <p:anim calcmode="lin" valueType="num">
                                      <p:cBhvr>
                                        <p:cTn id="74" dur="2000" fill="hold"/>
                                        <p:tgtEl>
                                          <p:spTgt spid="32790"/>
                                        </p:tgtEl>
                                        <p:attrNameLst>
                                          <p:attrName>ppt_h</p:attrName>
                                        </p:attrNameLst>
                                      </p:cBhvr>
                                      <p:tavLst>
                                        <p:tav tm="0">
                                          <p:val>
                                            <p:fltVal val="0"/>
                                          </p:val>
                                        </p:tav>
                                        <p:tav tm="100000">
                                          <p:val>
                                            <p:strVal val="#ppt_h"/>
                                          </p:val>
                                        </p:tav>
                                      </p:tavLst>
                                    </p:anim>
                                    <p:anim calcmode="lin" valueType="num">
                                      <p:cBhvr>
                                        <p:cTn id="75" dur="2000" fill="hold"/>
                                        <p:tgtEl>
                                          <p:spTgt spid="32790"/>
                                        </p:tgtEl>
                                        <p:attrNameLst>
                                          <p:attrName>ppt_w</p:attrName>
                                        </p:attrNameLst>
                                      </p:cBhvr>
                                      <p:tavLst>
                                        <p:tav tm="0">
                                          <p:val>
                                            <p:fltVal val="0"/>
                                          </p:val>
                                        </p:tav>
                                        <p:tav tm="100000">
                                          <p:val>
                                            <p:strVal val="#ppt_w"/>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5" presetClass="entr" presetSubtype="10" fill="hold" nodeType="clickEffect">
                                  <p:stCondLst>
                                    <p:cond delay="0"/>
                                  </p:stCondLst>
                                  <p:childTnLst>
                                    <p:set>
                                      <p:cBhvr>
                                        <p:cTn id="79" dur="1" fill="hold">
                                          <p:stCondLst>
                                            <p:cond delay="0"/>
                                          </p:stCondLst>
                                        </p:cTn>
                                        <p:tgtEl>
                                          <p:spTgt spid="32823"/>
                                        </p:tgtEl>
                                        <p:attrNameLst>
                                          <p:attrName>style.visibility</p:attrName>
                                        </p:attrNameLst>
                                      </p:cBhvr>
                                      <p:to>
                                        <p:strVal val="visible"/>
                                      </p:to>
                                    </p:set>
                                    <p:animEffect transition="in" filter="checkerboard(across)">
                                      <p:cBhvr>
                                        <p:cTn id="80" dur="500"/>
                                        <p:tgtEl>
                                          <p:spTgt spid="3282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5" presetClass="entr" presetSubtype="0" fill="hold" grpId="0" nodeType="clickEffect">
                                  <p:stCondLst>
                                    <p:cond delay="0"/>
                                  </p:stCondLst>
                                  <p:childTnLst>
                                    <p:set>
                                      <p:cBhvr>
                                        <p:cTn id="84" dur="1" fill="hold">
                                          <p:stCondLst>
                                            <p:cond delay="0"/>
                                          </p:stCondLst>
                                        </p:cTn>
                                        <p:tgtEl>
                                          <p:spTgt spid="32791"/>
                                        </p:tgtEl>
                                        <p:attrNameLst>
                                          <p:attrName>style.visibility</p:attrName>
                                        </p:attrNameLst>
                                      </p:cBhvr>
                                      <p:to>
                                        <p:strVal val="visible"/>
                                      </p:to>
                                    </p:set>
                                    <p:animEffect transition="in" filter="fade">
                                      <p:cBhvr>
                                        <p:cTn id="85" dur="2000"/>
                                        <p:tgtEl>
                                          <p:spTgt spid="32791"/>
                                        </p:tgtEl>
                                      </p:cBhvr>
                                    </p:animEffect>
                                    <p:anim calcmode="lin" valueType="num">
                                      <p:cBhvr>
                                        <p:cTn id="86" dur="2000" fill="hold"/>
                                        <p:tgtEl>
                                          <p:spTgt spid="32791"/>
                                        </p:tgtEl>
                                        <p:attrNameLst>
                                          <p:attrName>style.rotation</p:attrName>
                                        </p:attrNameLst>
                                      </p:cBhvr>
                                      <p:tavLst>
                                        <p:tav tm="0">
                                          <p:val>
                                            <p:fltVal val="720"/>
                                          </p:val>
                                        </p:tav>
                                        <p:tav tm="100000">
                                          <p:val>
                                            <p:fltVal val="0"/>
                                          </p:val>
                                        </p:tav>
                                      </p:tavLst>
                                    </p:anim>
                                    <p:anim calcmode="lin" valueType="num">
                                      <p:cBhvr>
                                        <p:cTn id="87" dur="2000" fill="hold"/>
                                        <p:tgtEl>
                                          <p:spTgt spid="32791"/>
                                        </p:tgtEl>
                                        <p:attrNameLst>
                                          <p:attrName>ppt_h</p:attrName>
                                        </p:attrNameLst>
                                      </p:cBhvr>
                                      <p:tavLst>
                                        <p:tav tm="0">
                                          <p:val>
                                            <p:fltVal val="0"/>
                                          </p:val>
                                        </p:tav>
                                        <p:tav tm="100000">
                                          <p:val>
                                            <p:strVal val="#ppt_h"/>
                                          </p:val>
                                        </p:tav>
                                      </p:tavLst>
                                    </p:anim>
                                    <p:anim calcmode="lin" valueType="num">
                                      <p:cBhvr>
                                        <p:cTn id="88" dur="2000" fill="hold"/>
                                        <p:tgtEl>
                                          <p:spTgt spid="32791"/>
                                        </p:tgtEl>
                                        <p:attrNameLst>
                                          <p:attrName>ppt_w</p:attrName>
                                        </p:attrNameLst>
                                      </p:cBhvr>
                                      <p:tavLst>
                                        <p:tav tm="0">
                                          <p:val>
                                            <p:fltVal val="0"/>
                                          </p:val>
                                        </p:tav>
                                        <p:tav tm="100000">
                                          <p:val>
                                            <p:strVal val="#ppt_w"/>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4" presetClass="entr" presetSubtype="16" fill="hold" nodeType="clickEffect">
                                  <p:stCondLst>
                                    <p:cond delay="0"/>
                                  </p:stCondLst>
                                  <p:childTnLst>
                                    <p:set>
                                      <p:cBhvr>
                                        <p:cTn id="92" dur="1" fill="hold">
                                          <p:stCondLst>
                                            <p:cond delay="0"/>
                                          </p:stCondLst>
                                        </p:cTn>
                                        <p:tgtEl>
                                          <p:spTgt spid="32824"/>
                                        </p:tgtEl>
                                        <p:attrNameLst>
                                          <p:attrName>style.visibility</p:attrName>
                                        </p:attrNameLst>
                                      </p:cBhvr>
                                      <p:to>
                                        <p:strVal val="visible"/>
                                      </p:to>
                                    </p:set>
                                    <p:animEffect transition="in" filter="box(in)">
                                      <p:cBhvr>
                                        <p:cTn id="93" dur="500"/>
                                        <p:tgtEl>
                                          <p:spTgt spid="32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4" grpId="0" animBg="1"/>
      <p:bldP spid="32785" grpId="0" animBg="1"/>
      <p:bldP spid="32786" grpId="0" animBg="1"/>
      <p:bldP spid="32787" grpId="0" animBg="1"/>
      <p:bldP spid="32789" grpId="0" animBg="1"/>
      <p:bldP spid="32790" grpId="0" animBg="1"/>
      <p:bldP spid="327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Bãi biển Nha Tr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4582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435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loigiaihay.com/picture/2017/0206/hinh-1-tr135sgkdl4_1.png"/>
          <p:cNvPicPr>
            <a:picLocks noChangeAspect="1" noChangeArrowheads="1"/>
          </p:cNvPicPr>
          <p:nvPr/>
        </p:nvPicPr>
        <p:blipFill rotWithShape="1">
          <a:blip r:embed="rId2">
            <a:extLst>
              <a:ext uri="{28A0092B-C50C-407E-A947-70E740481C1C}">
                <a14:useLocalDpi xmlns:a14="http://schemas.microsoft.com/office/drawing/2010/main" val="0"/>
              </a:ext>
            </a:extLst>
          </a:blip>
          <a:srcRect t="1985" r="2330"/>
          <a:stretch/>
        </p:blipFill>
        <p:spPr bwMode="auto">
          <a:xfrm>
            <a:off x="152400" y="348641"/>
            <a:ext cx="8839200" cy="60310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271463"/>
            <a:ext cx="8461375" cy="632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74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out)">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4" name="Group 8"/>
          <p:cNvGrpSpPr>
            <a:grpSpLocks/>
          </p:cNvGrpSpPr>
          <p:nvPr/>
        </p:nvGrpSpPr>
        <p:grpSpPr bwMode="auto">
          <a:xfrm>
            <a:off x="0" y="228600"/>
            <a:ext cx="4343400" cy="3568700"/>
            <a:chOff x="1584" y="2077"/>
            <a:chExt cx="2736" cy="2022"/>
          </a:xfrm>
        </p:grpSpPr>
        <p:pic>
          <p:nvPicPr>
            <p:cNvPr id="7181" name="Picture 4" descr="chieu non nuoc"/>
            <p:cNvPicPr>
              <a:picLocks noChangeAspect="1" noChangeArrowheads="1"/>
            </p:cNvPicPr>
            <p:nvPr/>
          </p:nvPicPr>
          <p:blipFill>
            <a:blip r:embed="rId2">
              <a:extLst>
                <a:ext uri="{28A0092B-C50C-407E-A947-70E740481C1C}">
                  <a14:useLocalDpi xmlns:a14="http://schemas.microsoft.com/office/drawing/2010/main" val="0"/>
                </a:ext>
              </a:extLst>
            </a:blip>
            <a:srcRect t="3568"/>
            <a:stretch>
              <a:fillRect/>
            </a:stretch>
          </p:blipFill>
          <p:spPr bwMode="auto">
            <a:xfrm>
              <a:off x="1728" y="2077"/>
              <a:ext cx="2544" cy="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Rectangle 7"/>
            <p:cNvSpPr>
              <a:spLocks noChangeArrowheads="1"/>
            </p:cNvSpPr>
            <p:nvPr/>
          </p:nvSpPr>
          <p:spPr bwMode="auto">
            <a:xfrm>
              <a:off x="1584" y="3600"/>
              <a:ext cx="2736"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i="1">
                  <a:solidFill>
                    <a:schemeClr val="accent2"/>
                  </a:solidFill>
                  <a:latin typeface="Times New Roman" pitchFamily="18" charset="0"/>
                  <a:cs typeface="Times New Roman" pitchFamily="18" charset="0"/>
                </a:rPr>
                <a:t>Chiều trên biển Non Nước</a:t>
              </a:r>
              <a:r>
                <a:rPr lang="en-US" sz="2000" b="0" i="1">
                  <a:solidFill>
                    <a:schemeClr val="accent2"/>
                  </a:solidFill>
                  <a:latin typeface="Times New Roman" pitchFamily="18" charset="0"/>
                  <a:cs typeface="Times New Roman" pitchFamily="18" charset="0"/>
                </a:rPr>
                <a:t> </a:t>
              </a:r>
            </a:p>
          </p:txBody>
        </p:sp>
      </p:grpSp>
      <p:grpSp>
        <p:nvGrpSpPr>
          <p:cNvPr id="9225" name="Group 9"/>
          <p:cNvGrpSpPr>
            <a:grpSpLocks/>
          </p:cNvGrpSpPr>
          <p:nvPr/>
        </p:nvGrpSpPr>
        <p:grpSpPr bwMode="auto">
          <a:xfrm>
            <a:off x="4724400" y="198438"/>
            <a:ext cx="4038600" cy="3535362"/>
            <a:chOff x="2064" y="864"/>
            <a:chExt cx="2544" cy="2227"/>
          </a:xfrm>
        </p:grpSpPr>
        <p:pic>
          <p:nvPicPr>
            <p:cNvPr id="7179" name="Picture 10" descr="lang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4" y="864"/>
              <a:ext cx="2544" cy="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Rectangle 11"/>
            <p:cNvSpPr>
              <a:spLocks noChangeArrowheads="1"/>
            </p:cNvSpPr>
            <p:nvPr/>
          </p:nvSpPr>
          <p:spPr bwMode="auto">
            <a:xfrm>
              <a:off x="2208" y="2592"/>
              <a:ext cx="2120"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i="1">
                  <a:solidFill>
                    <a:schemeClr val="accent2"/>
                  </a:solidFill>
                  <a:latin typeface="Times New Roman" pitchFamily="18" charset="0"/>
                  <a:cs typeface="Times New Roman" pitchFamily="18" charset="0"/>
                </a:rPr>
                <a:t>Bãi biển Lăng Cô</a:t>
              </a:r>
              <a:r>
                <a:rPr lang="en-US" sz="2400" b="0">
                  <a:solidFill>
                    <a:schemeClr val="accent2"/>
                  </a:solidFill>
                  <a:latin typeface="Times New Roman" pitchFamily="18" charset="0"/>
                  <a:cs typeface="Times New Roman" pitchFamily="18" charset="0"/>
                </a:rPr>
                <a:t> </a:t>
              </a:r>
            </a:p>
          </p:txBody>
        </p:sp>
      </p:grpSp>
      <p:grpSp>
        <p:nvGrpSpPr>
          <p:cNvPr id="9228" name="Group 12"/>
          <p:cNvGrpSpPr>
            <a:grpSpLocks/>
          </p:cNvGrpSpPr>
          <p:nvPr/>
        </p:nvGrpSpPr>
        <p:grpSpPr bwMode="auto">
          <a:xfrm>
            <a:off x="228600" y="3581400"/>
            <a:ext cx="4114800" cy="3352800"/>
            <a:chOff x="1776" y="336"/>
            <a:chExt cx="2736" cy="2371"/>
          </a:xfrm>
        </p:grpSpPr>
        <p:pic>
          <p:nvPicPr>
            <p:cNvPr id="7177" name="Picture 13" descr="470dadda_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336"/>
              <a:ext cx="2736" cy="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Rectangle 14"/>
            <p:cNvSpPr>
              <a:spLocks noChangeArrowheads="1"/>
            </p:cNvSpPr>
            <p:nvPr/>
          </p:nvSpPr>
          <p:spPr bwMode="auto">
            <a:xfrm>
              <a:off x="2208" y="2208"/>
              <a:ext cx="1776" cy="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i="1">
                  <a:solidFill>
                    <a:schemeClr val="accent2"/>
                  </a:solidFill>
                  <a:latin typeface="Times New Roman" pitchFamily="18" charset="0"/>
                  <a:cs typeface="Times New Roman" pitchFamily="18" charset="0"/>
                </a:rPr>
                <a:t>Bãi biển Sầm Sơn</a:t>
              </a:r>
              <a:r>
                <a:rPr lang="en-US" sz="2000" b="0" i="1">
                  <a:solidFill>
                    <a:schemeClr val="accent2"/>
                  </a:solidFill>
                  <a:latin typeface="Times New Roman" pitchFamily="18" charset="0"/>
                  <a:cs typeface="Times New Roman" pitchFamily="18" charset="0"/>
                </a:rPr>
                <a:t> </a:t>
              </a:r>
            </a:p>
          </p:txBody>
        </p:sp>
      </p:grpSp>
      <p:grpSp>
        <p:nvGrpSpPr>
          <p:cNvPr id="9231" name="Group 15"/>
          <p:cNvGrpSpPr>
            <a:grpSpLocks/>
          </p:cNvGrpSpPr>
          <p:nvPr/>
        </p:nvGrpSpPr>
        <p:grpSpPr bwMode="auto">
          <a:xfrm>
            <a:off x="4724400" y="3581400"/>
            <a:ext cx="4114800" cy="3429000"/>
            <a:chOff x="1584" y="1392"/>
            <a:chExt cx="2688" cy="2160"/>
          </a:xfrm>
        </p:grpSpPr>
        <p:pic>
          <p:nvPicPr>
            <p:cNvPr id="7175" name="Picture 16" descr="bien%20thian%20cam"/>
            <p:cNvPicPr>
              <a:picLocks noChangeAspect="1" noChangeArrowheads="1"/>
            </p:cNvPicPr>
            <p:nvPr/>
          </p:nvPicPr>
          <p:blipFill>
            <a:blip r:embed="rId5">
              <a:extLst>
                <a:ext uri="{28A0092B-C50C-407E-A947-70E740481C1C}">
                  <a14:useLocalDpi xmlns:a14="http://schemas.microsoft.com/office/drawing/2010/main" val="0"/>
                </a:ext>
              </a:extLst>
            </a:blip>
            <a:srcRect l="4546" r="4546"/>
            <a:stretch>
              <a:fillRect/>
            </a:stretch>
          </p:blipFill>
          <p:spPr bwMode="auto">
            <a:xfrm>
              <a:off x="1584" y="1392"/>
              <a:ext cx="2688" cy="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17"/>
            <p:cNvSpPr>
              <a:spLocks noChangeArrowheads="1"/>
            </p:cNvSpPr>
            <p:nvPr/>
          </p:nvSpPr>
          <p:spPr bwMode="auto">
            <a:xfrm>
              <a:off x="2016" y="3024"/>
              <a:ext cx="1920" cy="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000" i="1">
                  <a:solidFill>
                    <a:schemeClr val="accent2"/>
                  </a:solidFill>
                  <a:latin typeface="Times New Roman" pitchFamily="18" charset="0"/>
                  <a:cs typeface="Times New Roman" pitchFamily="18" charset="0"/>
                </a:rPr>
                <a:t>Bãi biển Thiên Cầm</a:t>
              </a:r>
            </a:p>
          </p:txBody>
        </p:sp>
      </p:grpSp>
      <p:sp>
        <p:nvSpPr>
          <p:cNvPr id="7174" name="AutoShape 18">
            <a:hlinkClick r:id="rId6" action="ppaction://hlinksldjump" highlightClick="1"/>
          </p:cNvPr>
          <p:cNvSpPr>
            <a:spLocks noChangeArrowheads="1"/>
          </p:cNvSpPr>
          <p:nvPr/>
        </p:nvSpPr>
        <p:spPr bwMode="auto">
          <a:xfrm>
            <a:off x="8636000" y="6502400"/>
            <a:ext cx="381000" cy="2286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052397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wheel(4)">
                                      <p:cBhvr>
                                        <p:cTn id="7" dur="1000"/>
                                        <p:tgtEl>
                                          <p:spTgt spid="92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9225"/>
                                        </p:tgtEl>
                                        <p:attrNameLst>
                                          <p:attrName>style.visibility</p:attrName>
                                        </p:attrNameLst>
                                      </p:cBhvr>
                                      <p:to>
                                        <p:strVal val="visible"/>
                                      </p:to>
                                    </p:set>
                                    <p:animEffect transition="in" filter="wheel(4)">
                                      <p:cBhvr>
                                        <p:cTn id="12" dur="1000"/>
                                        <p:tgtEl>
                                          <p:spTgt spid="92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9228"/>
                                        </p:tgtEl>
                                        <p:attrNameLst>
                                          <p:attrName>style.visibility</p:attrName>
                                        </p:attrNameLst>
                                      </p:cBhvr>
                                      <p:to>
                                        <p:strVal val="visible"/>
                                      </p:to>
                                    </p:set>
                                    <p:animEffect transition="in" filter="wheel(4)">
                                      <p:cBhvr>
                                        <p:cTn id="17" dur="1000"/>
                                        <p:tgtEl>
                                          <p:spTgt spid="92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nodeType="clickEffect">
                                  <p:stCondLst>
                                    <p:cond delay="0"/>
                                  </p:stCondLst>
                                  <p:childTnLst>
                                    <p:set>
                                      <p:cBhvr>
                                        <p:cTn id="21" dur="1" fill="hold">
                                          <p:stCondLst>
                                            <p:cond delay="0"/>
                                          </p:stCondLst>
                                        </p:cTn>
                                        <p:tgtEl>
                                          <p:spTgt spid="9231"/>
                                        </p:tgtEl>
                                        <p:attrNameLst>
                                          <p:attrName>style.visibility</p:attrName>
                                        </p:attrNameLst>
                                      </p:cBhvr>
                                      <p:to>
                                        <p:strVal val="visible"/>
                                      </p:to>
                                    </p:set>
                                    <p:animEffect transition="in" filter="wheel(4)">
                                      <p:cBhvr>
                                        <p:cTn id="22" dur="1000"/>
                                        <p:tgtEl>
                                          <p:spTgt spid="9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381000"/>
            <a:ext cx="8485187"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ext Box 15"/>
          <p:cNvSpPr txBox="1">
            <a:spLocks noChangeArrowheads="1"/>
          </p:cNvSpPr>
          <p:nvPr/>
        </p:nvSpPr>
        <p:spPr bwMode="auto">
          <a:xfrm>
            <a:off x="3657600" y="5638800"/>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400" b="0">
                <a:latin typeface="Times New Roman" pitchFamily="18" charset="0"/>
              </a:rPr>
              <a:t>Bãi biển Cửa Lò</a:t>
            </a:r>
          </a:p>
        </p:txBody>
      </p:sp>
    </p:spTree>
    <p:extLst>
      <p:ext uri="{BB962C8B-B14F-4D97-AF65-F5344CB8AC3E}">
        <p14:creationId xmlns:p14="http://schemas.microsoft.com/office/powerpoint/2010/main" val="1174492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80&quot;/&gt;&lt;/object&gt;&lt;object type=&quot;3&quot; unique_id=&quot;10004&quot;&gt;&lt;property id=&quot;20148&quot; value=&quot;5&quot;/&gt;&lt;property id=&quot;20300&quot; value=&quot;Slide 2&quot;/&gt;&lt;property id=&quot;20307&quot; value=&quot;283&quot;/&gt;&lt;/object&gt;&lt;object type=&quot;3&quot; unique_id=&quot;10014&quot;&gt;&lt;property id=&quot;20148&quot; value=&quot;5&quot;/&gt;&lt;property id=&quot;20300&quot; value=&quot;Slide 19&quot;/&gt;&lt;property id=&quot;20307&quot; value=&quot;319&quot;/&gt;&lt;/object&gt;&lt;object type=&quot;3&quot; unique_id=&quot;10015&quot;&gt;&lt;property id=&quot;20148&quot; value=&quot;5&quot;/&gt;&lt;property id=&quot;20300&quot; value=&quot;Slide 20&quot;/&gt;&lt;property id=&quot;20307&quot; value=&quot;318&quot;/&gt;&lt;/object&gt;&lt;object type=&quot;3&quot; unique_id=&quot;10016&quot;&gt;&lt;property id=&quot;20148&quot; value=&quot;5&quot;/&gt;&lt;property id=&quot;20300&quot; value=&quot;Slide 21&quot;/&gt;&lt;property id=&quot;20307&quot; value=&quot;322&quot;/&gt;&lt;/object&gt;&lt;object type=&quot;3&quot; unique_id=&quot;10017&quot;&gt;&lt;property id=&quot;20148&quot; value=&quot;5&quot;/&gt;&lt;property id=&quot;20300&quot; value=&quot;Slide 23&quot;/&gt;&lt;property id=&quot;20307&quot; value=&quot;323&quot;/&gt;&lt;/object&gt;&lt;object type=&quot;3&quot; unique_id=&quot;10294&quot;&gt;&lt;property id=&quot;20148&quot; value=&quot;5&quot;/&gt;&lt;property id=&quot;20300&quot; value=&quot;Slide 3&quot;/&gt;&lt;property id=&quot;20307&quot; value=&quot;328&quot;/&gt;&lt;/object&gt;&lt;object type=&quot;3&quot; unique_id=&quot;10295&quot;&gt;&lt;property id=&quot;20148&quot; value=&quot;5&quot;/&gt;&lt;property id=&quot;20300&quot; value=&quot;Slide 4&quot;/&gt;&lt;property id=&quot;20307&quot; value=&quot;329&quot;/&gt;&lt;/object&gt;&lt;object type=&quot;3&quot; unique_id=&quot;10296&quot;&gt;&lt;property id=&quot;20148&quot; value=&quot;5&quot;/&gt;&lt;property id=&quot;20300&quot; value=&quot;Slide 5&quot;/&gt;&lt;property id=&quot;20307&quot; value=&quot;330&quot;/&gt;&lt;/object&gt;&lt;object type=&quot;3&quot; unique_id=&quot;10297&quot;&gt;&lt;property id=&quot;20148&quot; value=&quot;5&quot;/&gt;&lt;property id=&quot;20300&quot; value=&quot;Slide 6&quot;/&gt;&lt;property id=&quot;20307&quot; value=&quot;341&quot;/&gt;&lt;/object&gt;&lt;object type=&quot;3&quot; unique_id=&quot;10298&quot;&gt;&lt;property id=&quot;20148&quot; value=&quot;5&quot;/&gt;&lt;property id=&quot;20300&quot; value=&quot;Slide 7&quot;/&gt;&lt;property id=&quot;20307&quot; value=&quot;342&quot;/&gt;&lt;/object&gt;&lt;object type=&quot;3&quot; unique_id=&quot;10299&quot;&gt;&lt;property id=&quot;20148&quot; value=&quot;5&quot;/&gt;&lt;property id=&quot;20300&quot; value=&quot;Slide 8&quot;/&gt;&lt;property id=&quot;20307&quot; value=&quot;331&quot;/&gt;&lt;/object&gt;&lt;object type=&quot;3&quot; unique_id=&quot;10300&quot;&gt;&lt;property id=&quot;20148&quot; value=&quot;5&quot;/&gt;&lt;property id=&quot;20300&quot; value=&quot;Slide 9&quot;/&gt;&lt;property id=&quot;20307&quot; value=&quot;332&quot;/&gt;&lt;/object&gt;&lt;object type=&quot;3&quot; unique_id=&quot;10301&quot;&gt;&lt;property id=&quot;20148&quot; value=&quot;5&quot;/&gt;&lt;property id=&quot;20300&quot; value=&quot;Slide 10&quot;/&gt;&lt;property id=&quot;20307&quot; value=&quot;333&quot;/&gt;&lt;/object&gt;&lt;object type=&quot;3&quot; unique_id=&quot;10302&quot;&gt;&lt;property id=&quot;20148&quot; value=&quot;5&quot;/&gt;&lt;property id=&quot;20300&quot; value=&quot;Slide 11&quot;/&gt;&lt;property id=&quot;20307&quot; value=&quot;334&quot;/&gt;&lt;/object&gt;&lt;object type=&quot;3&quot; unique_id=&quot;10303&quot;&gt;&lt;property id=&quot;20148&quot; value=&quot;5&quot;/&gt;&lt;property id=&quot;20300&quot; value=&quot;Slide 12&quot;/&gt;&lt;property id=&quot;20307&quot; value=&quot;335&quot;/&gt;&lt;/object&gt;&lt;object type=&quot;3&quot; unique_id=&quot;10304&quot;&gt;&lt;property id=&quot;20148&quot; value=&quot;5&quot;/&gt;&lt;property id=&quot;20300&quot; value=&quot;Slide 13&quot;/&gt;&lt;property id=&quot;20307&quot; value=&quot;336&quot;/&gt;&lt;/object&gt;&lt;object type=&quot;3&quot; unique_id=&quot;10305&quot;&gt;&lt;property id=&quot;20148&quot; value=&quot;5&quot;/&gt;&lt;property id=&quot;20300&quot; value=&quot;Slide 14&quot;/&gt;&lt;property id=&quot;20307&quot; value=&quot;343&quot;/&gt;&lt;/object&gt;&lt;object type=&quot;3&quot; unique_id=&quot;10306&quot;&gt;&lt;property id=&quot;20148&quot; value=&quot;5&quot;/&gt;&lt;property id=&quot;20300&quot; value=&quot;Slide 15&quot;/&gt;&lt;property id=&quot;20307&quot; value=&quot;344&quot;/&gt;&lt;/object&gt;&lt;object type=&quot;3&quot; unique_id=&quot;10307&quot;&gt;&lt;property id=&quot;20148&quot; value=&quot;5&quot;/&gt;&lt;property id=&quot;20300&quot; value=&quot;Slide 16&quot;/&gt;&lt;property id=&quot;20307&quot; value=&quot;338&quot;/&gt;&lt;/object&gt;&lt;object type=&quot;3&quot; unique_id=&quot;10308&quot;&gt;&lt;property id=&quot;20148&quot; value=&quot;5&quot;/&gt;&lt;property id=&quot;20300&quot; value=&quot;Slide 17&quot;/&gt;&lt;property id=&quot;20307&quot; value=&quot;339&quot;/&gt;&lt;/object&gt;&lt;object type=&quot;3&quot; unique_id=&quot;10309&quot;&gt;&lt;property id=&quot;20148&quot; value=&quot;5&quot;/&gt;&lt;property id=&quot;20300&quot; value=&quot;Slide 18&quot;/&gt;&lt;property id=&quot;20307&quot; value=&quot;340&quot;/&gt;&lt;/object&gt;&lt;object type=&quot;3&quot; unique_id=&quot;10424&quot;&gt;&lt;property id=&quot;20148&quot; value=&quot;5&quot;/&gt;&lt;property id=&quot;20300&quot; value=&quot;Slide 22&quot;/&gt;&lt;property id=&quot;20307&quot; value=&quot;345&quot;/&gt;&lt;/object&gt;&lt;/object&gt;&lt;object type=&quot;8&quot; unique_id=&quot;10034&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TotalTime>
  <Words>742</Words>
  <Application>Microsoft Office PowerPoint</Application>
  <PresentationFormat>On-screen Show (4:3)</PresentationFormat>
  <Paragraphs>89</Paragraphs>
  <Slides>23</Slides>
  <Notes>0</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AutoBVT</dc:creator>
  <cp:lastModifiedBy>A</cp:lastModifiedBy>
  <cp:revision>94</cp:revision>
  <dcterms:created xsi:type="dcterms:W3CDTF">2017-07-12T16:32:06Z</dcterms:created>
  <dcterms:modified xsi:type="dcterms:W3CDTF">2021-03-31T06:53:48Z</dcterms:modified>
</cp:coreProperties>
</file>