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86" r:id="rId2"/>
  </p:sldMasterIdLst>
  <p:notesMasterIdLst>
    <p:notesMasterId r:id="rId15"/>
  </p:notesMasterIdLst>
  <p:handoutMasterIdLst>
    <p:handoutMasterId r:id="rId16"/>
  </p:handoutMasterIdLst>
  <p:sldIdLst>
    <p:sldId id="343" r:id="rId3"/>
    <p:sldId id="327" r:id="rId4"/>
    <p:sldId id="348" r:id="rId5"/>
    <p:sldId id="349" r:id="rId6"/>
    <p:sldId id="321" r:id="rId7"/>
    <p:sldId id="322" r:id="rId8"/>
    <p:sldId id="323" r:id="rId9"/>
    <p:sldId id="324" r:id="rId10"/>
    <p:sldId id="325" r:id="rId11"/>
    <p:sldId id="326" r:id="rId12"/>
    <p:sldId id="350" r:id="rId13"/>
    <p:sldId id="285" r:id="rId14"/>
  </p:sldIdLst>
  <p:sldSz cx="9144000" cy="5143500" type="screen16x9"/>
  <p:notesSz cx="9926638" cy="6797675"/>
  <p:custDataLst>
    <p:tags r:id="rId17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445"/>
    <a:srgbClr val="FF7C80"/>
    <a:srgbClr val="FF5050"/>
    <a:srgbClr val="0000FF"/>
    <a:srgbClr val="FFFFFF"/>
    <a:srgbClr val="E94744"/>
    <a:srgbClr val="EF9322"/>
    <a:srgbClr val="FDE03B"/>
    <a:srgbClr val="4AC0DC"/>
    <a:srgbClr val="009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2220" autoAdjust="0"/>
  </p:normalViewPr>
  <p:slideViewPr>
    <p:cSldViewPr snapToGrid="0">
      <p:cViewPr>
        <p:scale>
          <a:sx n="66" d="100"/>
          <a:sy n="66" d="100"/>
        </p:scale>
        <p:origin x="1290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69BC-0303-4CF2-ABED-083EFD319AA9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5EE9-C58F-4BD0-B483-92D3CCACA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B356-44B7-4C91-9F05-1F5067729FA3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BF2FF-AB26-42B1-B18B-19F5B70C60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5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64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C0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1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3664" cy="1218814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219288" y="209612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" y="732832"/>
            <a:ext cx="9143999" cy="419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2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0"/>
            <a:ext cx="533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1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83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457200"/>
            <a:ext cx="533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18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9935" y="-63382"/>
            <a:ext cx="7886700" cy="994172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53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485900"/>
            <a:ext cx="2819400" cy="30861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116806"/>
            <a:ext cx="3867150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1645444"/>
            <a:ext cx="3867150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116806"/>
            <a:ext cx="3868738" cy="481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1645444"/>
            <a:ext cx="3868738" cy="298370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55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76388"/>
            <a:ext cx="2949575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05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05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8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7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Phan 2-Chủ đề A-Bài 2-Nội d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2B39-EB6D-4221-8FBC-AEF76462664C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AEF0F-3B20-4D09-BCE9-D55428049E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9764"/>
          </a:xfrm>
          <a:prstGeom prst="rect">
            <a:avLst/>
          </a:prstGeom>
          <a:solidFill>
            <a:srgbClr val="33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050"/>
          </a:p>
        </p:txBody>
      </p:sp>
      <p:sp>
        <p:nvSpPr>
          <p:cNvPr id="8" name="TextBox 7"/>
          <p:cNvSpPr txBox="1"/>
          <p:nvPr userDrawn="1"/>
        </p:nvSpPr>
        <p:spPr>
          <a:xfrm>
            <a:off x="99392" y="121382"/>
            <a:ext cx="48801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/>
              <a:t>Chủ</a:t>
            </a:r>
            <a:r>
              <a:rPr lang="en-US" sz="1050" baseline="0"/>
              <a:t> đề A</a:t>
            </a:r>
            <a:r>
              <a:rPr lang="en-US" sz="1050"/>
              <a:t>. Các tính năng phổ biến trong phần mềm ứng dụng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909931" y="121382"/>
            <a:ext cx="4234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pPr lvl="0"/>
            <a:r>
              <a:rPr lang="en-US" sz="1050"/>
              <a:t>Bài 2. </a:t>
            </a:r>
            <a:r>
              <a:rPr lang="vi-VN" sz="1050"/>
              <a:t>Tớ “điều khiển” được các phần mềm ứng dụng</a:t>
            </a:r>
            <a:endParaRPr lang="en-US" sz="105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56808" y="596614"/>
            <a:ext cx="7338550" cy="38221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500" smtClean="0">
                <a:solidFill>
                  <a:schemeClr val="bg2"/>
                </a:solidFill>
              </a:defRPr>
            </a:lvl1pPr>
            <a:lvl2pPr>
              <a:defRPr lang="en-US" smtClean="0">
                <a:solidFill>
                  <a:schemeClr val="bg2"/>
                </a:solidFill>
              </a:defRPr>
            </a:lvl2pPr>
            <a:lvl3pPr>
              <a:defRPr lang="en-US" sz="1500" smtClean="0">
                <a:solidFill>
                  <a:schemeClr val="bg2"/>
                </a:solidFill>
              </a:defRPr>
            </a:lvl3pPr>
            <a:lvl4pPr>
              <a:defRPr lang="en-US" sz="1500" smtClean="0">
                <a:solidFill>
                  <a:schemeClr val="bg2"/>
                </a:solidFill>
              </a:defRPr>
            </a:lvl4pPr>
            <a:lvl5pPr>
              <a:defRPr lang="en-US" sz="1500">
                <a:solidFill>
                  <a:schemeClr val="bg2"/>
                </a:solidFill>
              </a:defRPr>
            </a:lvl5pPr>
          </a:lstStyle>
          <a:p>
            <a:pPr lvl="0" algn="ctr"/>
            <a:r>
              <a:rPr lang="en-US"/>
              <a:t>Click to edit Master text styles</a:t>
            </a:r>
          </a:p>
          <a:p>
            <a:pPr lvl="1" algn="ctr"/>
            <a:r>
              <a:rPr lang="en-US"/>
              <a:t>Second level</a:t>
            </a:r>
          </a:p>
          <a:p>
            <a:pPr lvl="2" algn="ctr"/>
            <a:r>
              <a:rPr lang="en-US"/>
              <a:t>Third level</a:t>
            </a:r>
          </a:p>
          <a:p>
            <a:pPr lvl="3" algn="ctr"/>
            <a:r>
              <a:rPr lang="en-US"/>
              <a:t>Fourth level</a:t>
            </a:r>
          </a:p>
          <a:p>
            <a:pPr lvl="4" algn="ctr"/>
            <a:r>
              <a:rPr lang="en-US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1487" y="3763444"/>
            <a:ext cx="1071563" cy="1060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93579" y="4112290"/>
            <a:ext cx="956843" cy="985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276872" y="4014463"/>
            <a:ext cx="1434647" cy="80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5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58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5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38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0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46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2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0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5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7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38172" y="-1"/>
            <a:ext cx="4905828" cy="1136469"/>
          </a:xfrm>
          <a:prstGeom prst="rect">
            <a:avLst/>
          </a:prstGeom>
        </p:spPr>
      </p:pic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1187624" y="612722"/>
            <a:ext cx="1763948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text content</a:t>
            </a:r>
            <a:endParaRPr lang="zh-CN" altLang="en-US" sz="1050" b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330448" y="254794"/>
            <a:ext cx="749053" cy="566539"/>
            <a:chOff x="304799" y="673099"/>
            <a:chExt cx="4000501" cy="4000500"/>
          </a:xfr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六边形 9"/>
            <p:cNvSpPr/>
            <p:nvPr/>
          </p:nvSpPr>
          <p:spPr>
            <a:xfrm>
              <a:off x="304799" y="673099"/>
              <a:ext cx="4000501" cy="4000500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1" name="六边形 10"/>
            <p:cNvSpPr/>
            <p:nvPr/>
          </p:nvSpPr>
          <p:spPr>
            <a:xfrm>
              <a:off x="538199" y="906497"/>
              <a:ext cx="3533713" cy="3533704"/>
            </a:xfrm>
            <a:prstGeom prst="hexagon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187625" y="270307"/>
            <a:ext cx="3216269" cy="346253"/>
          </a:xfrm>
          <a:prstGeom prst="rect">
            <a:avLst/>
          </a:prstGeom>
          <a:noFill/>
          <a:ln>
            <a:noFill/>
          </a:ln>
        </p:spPr>
        <p:txBody>
          <a:bodyPr vert="horz" wrap="none" lIns="68582" tIns="34292" rIns="68582" bIns="34292" rtlCol="0" anchor="ctr">
            <a:spAutoFit/>
          </a:bodyPr>
          <a:lstStyle>
            <a:lvl1pPr lvl="0">
              <a:lnSpc>
                <a:spcPct val="90000"/>
              </a:lnSpc>
              <a:spcBef>
                <a:spcPct val="0"/>
              </a:spcBef>
              <a:buNone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z="2000"/>
              <a:t>单击此处添加文字标题内容</a:t>
            </a:r>
          </a:p>
        </p:txBody>
      </p:sp>
    </p:spTree>
    <p:extLst>
      <p:ext uri="{BB962C8B-B14F-4D97-AF65-F5344CB8AC3E}">
        <p14:creationId xmlns:p14="http://schemas.microsoft.com/office/powerpoint/2010/main" val="508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2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5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0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09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7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53944" y="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2021/10/18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微软雅黑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37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1744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206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06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06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06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9DFC4-FDED-4B41-982D-8052FC63661B}" type="datetimeFigureOut">
              <a:rPr lang="zh-CN" altLang="en-US" smtClean="0"/>
              <a:pPr/>
              <a:t>2021/10/18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88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5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fif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86" y="3090225"/>
            <a:ext cx="3840162" cy="2096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2792" y="249162"/>
            <a:ext cx="687662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 EM ĐẾN VỚI 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4 </a:t>
            </a:r>
          </a:p>
          <a:p>
            <a:pPr algn="ctr"/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5459" y="1991040"/>
            <a:ext cx="16262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TUẦN 7</a:t>
            </a:r>
            <a:endParaRPr lang="en-US" sz="3600" b="1" i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64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D4CE52-BE6E-4BB7-AE9C-A740F7966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54631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 err="1"/>
              <a:t>Hiệu</a:t>
            </a:r>
            <a:r>
              <a:rPr lang="en-US" sz="3600" dirty="0"/>
              <a:t> </a:t>
            </a:r>
            <a:r>
              <a:rPr lang="en-US" sz="3600" dirty="0" err="1"/>
              <a:t>đính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16750" y="1864274"/>
            <a:ext cx="4058611" cy="3263504"/>
          </a:xfrm>
        </p:spPr>
        <p:txBody>
          <a:bodyPr/>
          <a:lstStyle/>
          <a:p>
            <a:pPr algn="just"/>
            <a:r>
              <a:rPr lang="vi-VN" sz="1800" b="1" dirty="0">
                <a:solidFill>
                  <a:srgbClr val="000000"/>
                </a:solidFill>
              </a:rPr>
              <a:t>Đường gợn sóng màu đỏ</a:t>
            </a:r>
            <a:r>
              <a:rPr lang="vi-VN" sz="1800" dirty="0">
                <a:solidFill>
                  <a:srgbClr val="000000"/>
                </a:solidFill>
              </a:rPr>
              <a:t>: chỉ ra từ 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Tiếng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Việt</a:t>
            </a:r>
            <a:r>
              <a:rPr lang="en-US" sz="1800" dirty="0">
                <a:solidFill>
                  <a:srgbClr val="000000"/>
                </a:solidFill>
              </a:rPr>
              <a:t>) </a:t>
            </a:r>
            <a:r>
              <a:rPr lang="vi-VN" sz="1800" dirty="0">
                <a:solidFill>
                  <a:srgbClr val="000000"/>
                </a:solidFill>
              </a:rPr>
              <a:t>không được nhận biết trong từ điển 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Tiếng</a:t>
            </a:r>
            <a:r>
              <a:rPr lang="en-US" sz="1800" dirty="0">
                <a:solidFill>
                  <a:srgbClr val="000000"/>
                </a:solidFill>
              </a:rPr>
              <a:t> Anh) </a:t>
            </a:r>
            <a:r>
              <a:rPr lang="vi-VN" sz="1800" dirty="0">
                <a:solidFill>
                  <a:srgbClr val="000000"/>
                </a:solidFill>
              </a:rPr>
              <a:t>của ứng dụng. 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algn="just"/>
            <a:r>
              <a:rPr lang="vi-VN" sz="1800" b="1" dirty="0">
                <a:solidFill>
                  <a:srgbClr val="000000"/>
                </a:solidFill>
              </a:rPr>
              <a:t>Đường gợn sóng màu xanh lá cây</a:t>
            </a:r>
            <a:r>
              <a:rPr lang="vi-VN" sz="1800" dirty="0">
                <a:solidFill>
                  <a:srgbClr val="000000"/>
                </a:solidFill>
              </a:rPr>
              <a:t>: chỉ ra lỗi về ngữ pháp hoặc cấu trúc. </a:t>
            </a:r>
            <a:r>
              <a:rPr lang="vi-VN" sz="1800" b="1" dirty="0">
                <a:solidFill>
                  <a:srgbClr val="000000"/>
                </a:solidFill>
              </a:rPr>
              <a:t>Đường gợn sóng màu xanh dương</a:t>
            </a:r>
            <a:r>
              <a:rPr lang="vi-VN" sz="1800" dirty="0">
                <a:solidFill>
                  <a:srgbClr val="000000"/>
                </a:solidFill>
              </a:rPr>
              <a:t>: chỉ ra tiềm năng lỗi về ngữ cảnh. </a:t>
            </a:r>
            <a:endParaRPr lang="en-US" sz="1800" dirty="0"/>
          </a:p>
          <a:p>
            <a:pPr algn="just"/>
            <a:endParaRPr lang="en-US" sz="1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69" y="724850"/>
            <a:ext cx="6410529" cy="11483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972" y="2272820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D045D1-9513-4F4A-89C3-310F4174C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85" t="14901" r="16387" b="61374"/>
          <a:stretch/>
        </p:blipFill>
        <p:spPr>
          <a:xfrm>
            <a:off x="4703972" y="1948536"/>
            <a:ext cx="3562493" cy="8839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D997B2-36F0-4F2A-BBCA-FE526A5BF102}"/>
              </a:ext>
            </a:extLst>
          </p:cNvPr>
          <p:cNvCxnSpPr>
            <a:cxnSpLocks/>
          </p:cNvCxnSpPr>
          <p:nvPr/>
        </p:nvCxnSpPr>
        <p:spPr>
          <a:xfrm flipH="1">
            <a:off x="4229972" y="2744032"/>
            <a:ext cx="1166014" cy="922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042537-B370-434A-A72D-45352474A808}"/>
              </a:ext>
            </a:extLst>
          </p:cNvPr>
          <p:cNvCxnSpPr>
            <a:cxnSpLocks/>
          </p:cNvCxnSpPr>
          <p:nvPr/>
        </p:nvCxnSpPr>
        <p:spPr>
          <a:xfrm flipH="1" flipV="1">
            <a:off x="3822789" y="2503876"/>
            <a:ext cx="1290231" cy="230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2F6B2FF-F6D2-44D6-BB72-4EEF6248D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78070"/>
            <a:ext cx="4114800" cy="226093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B80993B-8FEC-4369-9E68-44D01B88D998}"/>
              </a:ext>
            </a:extLst>
          </p:cNvPr>
          <p:cNvCxnSpPr>
            <a:cxnSpLocks/>
          </p:cNvCxnSpPr>
          <p:nvPr/>
        </p:nvCxnSpPr>
        <p:spPr>
          <a:xfrm>
            <a:off x="6027420" y="4046220"/>
            <a:ext cx="327660" cy="259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C12BE11-116F-4D1D-A8B2-EB0022331F30}"/>
              </a:ext>
            </a:extLst>
          </p:cNvPr>
          <p:cNvSpPr/>
          <p:nvPr/>
        </p:nvSpPr>
        <p:spPr>
          <a:xfrm>
            <a:off x="5273040" y="3666160"/>
            <a:ext cx="1371600" cy="4348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</a:t>
            </a:r>
            <a:endParaRPr lang="en-US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18404E5-D63D-4DDD-BB0E-6B7257AD2612}"/>
              </a:ext>
            </a:extLst>
          </p:cNvPr>
          <p:cNvCxnSpPr>
            <a:cxnSpLocks/>
          </p:cNvCxnSpPr>
          <p:nvPr/>
        </p:nvCxnSpPr>
        <p:spPr>
          <a:xfrm flipH="1">
            <a:off x="8168640" y="3856190"/>
            <a:ext cx="350520" cy="106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BBEA0B2-EA53-4121-9844-477D11CEDA8D}"/>
              </a:ext>
            </a:extLst>
          </p:cNvPr>
          <p:cNvSpPr/>
          <p:nvPr/>
        </p:nvSpPr>
        <p:spPr>
          <a:xfrm>
            <a:off x="7665720" y="3421380"/>
            <a:ext cx="1554480" cy="4348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đính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57010-DCF0-4125-9BA7-6BC9283E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755" y="0"/>
            <a:ext cx="7886700" cy="994172"/>
          </a:xfrm>
        </p:spPr>
        <p:txBody>
          <a:bodyPr/>
          <a:lstStyle/>
          <a:p>
            <a:r>
              <a:rPr lang="en-US" dirty="0" err="1"/>
              <a:t>Chuẩn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C2F61-31EF-44B8-801A-AB99FFF41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Ôn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1 (SGK tr.41); 4,5,8,9 (SGK tr.44)</a:t>
            </a:r>
          </a:p>
          <a:p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nội</a:t>
            </a:r>
            <a:r>
              <a:rPr lang="en-US" sz="2800" dirty="0"/>
              <a:t> dung: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/>
              <a:t>Xem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in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(SGK tr.40)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(SGK tr. 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525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6" y="-9323"/>
            <a:ext cx="9163745" cy="51316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41585" y="247245"/>
            <a:ext cx="7575982" cy="2678475"/>
            <a:chOff x="-3360076" y="-3222630"/>
            <a:chExt cx="10101309" cy="3571300"/>
          </a:xfrm>
        </p:grpSpPr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360076" y="-2011738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54200" y="-3112079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4187" y="-322263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14551" y="-2503818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39433" y="-173413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32576" y="-2659065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315674" y="2160665"/>
            <a:ext cx="59939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none" spc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8492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87" y="1139429"/>
            <a:ext cx="70219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eaLnBrk="1" hangingPunct="1"/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87" y="2014124"/>
            <a:ext cx="74187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342900">
              <a:defRPr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2. </a:t>
            </a:r>
            <a:r>
              <a:rPr lang="en-US" altLang="en-US" dirty="0" err="1"/>
              <a:t>Nhấn</a:t>
            </a:r>
            <a:r>
              <a:rPr lang="en-US" altLang="en-US" dirty="0"/>
              <a:t> </a:t>
            </a:r>
            <a:r>
              <a:rPr lang="en-US" altLang="en-US" dirty="0" err="1"/>
              <a:t>nút</a:t>
            </a:r>
            <a:r>
              <a:rPr lang="en-US" altLang="en-US" dirty="0"/>
              <a:t> “</a:t>
            </a:r>
            <a:r>
              <a:rPr lang="en-US" altLang="en-US" dirty="0" err="1"/>
              <a:t>Tạm</a:t>
            </a:r>
            <a:r>
              <a:rPr lang="en-US" altLang="en-US" dirty="0"/>
              <a:t> </a:t>
            </a:r>
            <a:r>
              <a:rPr lang="en-US" altLang="en-US" dirty="0" err="1"/>
              <a:t>dừng</a:t>
            </a:r>
            <a:r>
              <a:rPr lang="en-US" altLang="en-US" dirty="0"/>
              <a:t>”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phải</a:t>
            </a:r>
            <a:r>
              <a:rPr lang="en-US" altLang="en-US" dirty="0"/>
              <a:t>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hỏi</a:t>
            </a:r>
            <a:r>
              <a:rPr lang="en-US" alt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87" y="2940457"/>
            <a:ext cx="75136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342900">
              <a:defRPr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3. </a:t>
            </a:r>
            <a:r>
              <a:rPr lang="en-US" altLang="en-US" dirty="0" err="1"/>
              <a:t>Nhấn</a:t>
            </a:r>
            <a:r>
              <a:rPr lang="en-US" altLang="en-US" dirty="0"/>
              <a:t> </a:t>
            </a:r>
            <a:r>
              <a:rPr lang="en-US" altLang="en-US" dirty="0" err="1"/>
              <a:t>nút</a:t>
            </a:r>
            <a:r>
              <a:rPr lang="en-US" altLang="en-US" dirty="0"/>
              <a:t> “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tục</a:t>
            </a:r>
            <a:r>
              <a:rPr lang="en-US" altLang="en-US" dirty="0"/>
              <a:t>” </a:t>
            </a:r>
            <a:r>
              <a:rPr lang="en-US" altLang="en-US" dirty="0" err="1"/>
              <a:t>khi</a:t>
            </a:r>
            <a:r>
              <a:rPr lang="en-US" altLang="en-US" dirty="0"/>
              <a:t> </a:t>
            </a:r>
            <a:r>
              <a:rPr lang="en-US" altLang="en-US" dirty="0" err="1"/>
              <a:t>đã</a:t>
            </a:r>
            <a:r>
              <a:rPr lang="en-US" altLang="en-US" dirty="0"/>
              <a:t> </a:t>
            </a:r>
            <a:r>
              <a:rPr lang="en-US" altLang="en-US" dirty="0" err="1"/>
              <a:t>tìm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87" y="3866790"/>
            <a:ext cx="83762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342900">
              <a:defRPr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4. </a:t>
            </a:r>
            <a:r>
              <a:rPr lang="en-US" altLang="en-US" dirty="0" err="1"/>
              <a:t>Học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nghiêm</a:t>
            </a:r>
            <a:r>
              <a:rPr lang="en-US" altLang="en-US" dirty="0"/>
              <a:t> </a:t>
            </a:r>
            <a:r>
              <a:rPr lang="en-US" altLang="en-US" dirty="0" err="1"/>
              <a:t>túc</a:t>
            </a:r>
            <a:r>
              <a:rPr lang="en-US" altLang="en-US" dirty="0"/>
              <a:t>, </a:t>
            </a:r>
            <a:r>
              <a:rPr lang="en-US" altLang="en-US" dirty="0" err="1"/>
              <a:t>làm</a:t>
            </a:r>
            <a:r>
              <a:rPr lang="en-US" altLang="en-US" dirty="0"/>
              <a:t> </a:t>
            </a:r>
            <a:r>
              <a:rPr lang="en-US" altLang="en-US" dirty="0" err="1"/>
              <a:t>đầy</a:t>
            </a:r>
            <a:r>
              <a:rPr lang="en-US" altLang="en-US" dirty="0"/>
              <a:t> </a:t>
            </a:r>
            <a:r>
              <a:rPr lang="en-US" altLang="en-US" dirty="0" err="1"/>
              <a:t>đủ</a:t>
            </a:r>
            <a:r>
              <a:rPr lang="en-US" altLang="en-US" dirty="0"/>
              <a:t> </a:t>
            </a:r>
            <a:r>
              <a:rPr lang="en-US" altLang="en-US" dirty="0" err="1"/>
              <a:t>bài</a:t>
            </a:r>
            <a:r>
              <a:rPr lang="en-US" altLang="en-US" dirty="0"/>
              <a:t> </a:t>
            </a:r>
            <a:r>
              <a:rPr lang="en-US" altLang="en-US" dirty="0" err="1"/>
              <a:t>tập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7160" y="81872"/>
            <a:ext cx="53222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NHỮNG ĐIỀU CẦN LƯU Ý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0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3932" y="1355599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589" y="2488471"/>
            <a:ext cx="2851978" cy="26550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69434" y="1091778"/>
            <a:ext cx="8868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Sử dụng các tệp tin đa phương tiện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 – </a:t>
            </a:r>
            <a:r>
              <a:rPr lang="en-US" sz="44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Hiệu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đính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tài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 (</a:t>
            </a:r>
            <a:r>
              <a:rPr lang="en-US" sz="4400" b="1" cap="none" spc="0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OHOMA"/>
                <a:cs typeface="Times New Roman" panose="02020603050405020304" pitchFamily="18" charset="0"/>
              </a:rPr>
              <a:t>SGK tr. 36)</a:t>
            </a:r>
          </a:p>
        </p:txBody>
      </p:sp>
    </p:spTree>
    <p:extLst>
      <p:ext uri="{BB962C8B-B14F-4D97-AF65-F5344CB8AC3E}">
        <p14:creationId xmlns:p14="http://schemas.microsoft.com/office/powerpoint/2010/main" val="386612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579771" y="1380113"/>
            <a:ext cx="4178300" cy="5969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6" name="圆角矩形 29"/>
          <p:cNvSpPr/>
          <p:nvPr/>
        </p:nvSpPr>
        <p:spPr>
          <a:xfrm>
            <a:off x="459978" y="2086902"/>
            <a:ext cx="8196342" cy="5969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sp>
        <p:nvSpPr>
          <p:cNvPr id="7" name="圆角矩形 30"/>
          <p:cNvSpPr/>
          <p:nvPr/>
        </p:nvSpPr>
        <p:spPr>
          <a:xfrm>
            <a:off x="459978" y="2793690"/>
            <a:ext cx="8249682" cy="11296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微软雅黑"/>
              <a:cs typeface="+mn-cs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662786" y="1413226"/>
            <a:ext cx="530674" cy="530674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84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grpSp>
        <p:nvGrpSpPr>
          <p:cNvPr id="12" name="组合 7"/>
          <p:cNvGrpSpPr/>
          <p:nvPr/>
        </p:nvGrpSpPr>
        <p:grpSpPr>
          <a:xfrm>
            <a:off x="690626" y="2102292"/>
            <a:ext cx="530674" cy="530674"/>
            <a:chOff x="1330341" y="1880233"/>
            <a:chExt cx="530674" cy="530674"/>
          </a:xfrm>
        </p:grpSpPr>
        <p:sp>
          <p:nvSpPr>
            <p:cNvPr id="13" name="椭圆 33"/>
            <p:cNvSpPr/>
            <p:nvPr/>
          </p:nvSpPr>
          <p:spPr>
            <a:xfrm>
              <a:off x="1330341" y="1880233"/>
              <a:ext cx="530674" cy="5306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4" name="文本框 37"/>
            <p:cNvSpPr txBox="1"/>
            <p:nvPr/>
          </p:nvSpPr>
          <p:spPr>
            <a:xfrm>
              <a:off x="1330341" y="190916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>
                  <a:solidFill>
                    <a:prstClr val="white"/>
                  </a:solidFill>
                  <a:latin typeface="等线"/>
                  <a:ea typeface="微软雅黑"/>
                </a:rPr>
                <a:t>01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grpSp>
        <p:nvGrpSpPr>
          <p:cNvPr id="15" name="组合 8"/>
          <p:cNvGrpSpPr/>
          <p:nvPr/>
        </p:nvGrpSpPr>
        <p:grpSpPr>
          <a:xfrm>
            <a:off x="685461" y="3093163"/>
            <a:ext cx="530674" cy="530674"/>
            <a:chOff x="1330341" y="2577061"/>
            <a:chExt cx="530674" cy="530674"/>
          </a:xfrm>
        </p:grpSpPr>
        <p:sp>
          <p:nvSpPr>
            <p:cNvPr id="16" name="椭圆 34"/>
            <p:cNvSpPr/>
            <p:nvPr/>
          </p:nvSpPr>
          <p:spPr>
            <a:xfrm>
              <a:off x="1330341" y="2577061"/>
              <a:ext cx="530674" cy="5306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  <p:sp>
          <p:nvSpPr>
            <p:cNvPr id="17" name="文本框 38"/>
            <p:cNvSpPr txBox="1"/>
            <p:nvPr/>
          </p:nvSpPr>
          <p:spPr>
            <a:xfrm>
              <a:off x="1330341" y="2608531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latin typeface="等线"/>
                  <a:ea typeface="微软雅黑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微软雅黑"/>
                <a:cs typeface="+mn-cs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294185" y="1440408"/>
            <a:ext cx="2747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Mục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tiêu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bài</a:t>
            </a:r>
            <a:r>
              <a:rPr kumimoji="0" lang="en-US" altLang="zh-CN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ahoma" pitchFamily="34" charset="0"/>
                <a:cs typeface="Tahoma" pitchFamily="34" charset="0"/>
              </a:rPr>
              <a:t>học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微软雅黑"/>
              <a:cs typeface="Tahoma" pitchFamily="34" charset="0"/>
            </a:endParaRPr>
          </a:p>
        </p:txBody>
      </p:sp>
      <p:sp>
        <p:nvSpPr>
          <p:cNvPr id="22" name="文本框 45"/>
          <p:cNvSpPr txBox="1"/>
          <p:nvPr/>
        </p:nvSpPr>
        <p:spPr>
          <a:xfrm>
            <a:off x="1269475" y="2069643"/>
            <a:ext cx="753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err="1"/>
              <a:t>Hiểu</a:t>
            </a:r>
            <a:r>
              <a:rPr lang="en-US" sz="1600" dirty="0"/>
              <a:t> </a:t>
            </a:r>
            <a:r>
              <a:rPr lang="en-US" sz="1600" dirty="0" err="1"/>
              <a:t>tệp</a:t>
            </a:r>
            <a:r>
              <a:rPr lang="en-US" sz="1600" dirty="0"/>
              <a:t> tin </a:t>
            </a:r>
            <a:r>
              <a:rPr lang="en-US" sz="1600" dirty="0" err="1"/>
              <a:t>đa</a:t>
            </a:r>
            <a:r>
              <a:rPr lang="en-US" sz="1600" dirty="0"/>
              <a:t> </a:t>
            </a:r>
            <a:r>
              <a:rPr lang="en-US" sz="1600" dirty="0" err="1"/>
              <a:t>phương</a:t>
            </a:r>
            <a:r>
              <a:rPr lang="en-US" sz="1600" dirty="0"/>
              <a:t> </a:t>
            </a:r>
            <a:r>
              <a:rPr lang="en-US" sz="1600" dirty="0" err="1"/>
              <a:t>tiện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bao </a:t>
            </a:r>
            <a:r>
              <a:rPr lang="en-US" sz="1600" dirty="0" err="1"/>
              <a:t>gồm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loại</a:t>
            </a:r>
            <a:r>
              <a:rPr lang="en-US" sz="1600" dirty="0"/>
              <a:t> </a:t>
            </a:r>
            <a:r>
              <a:rPr lang="en-US" sz="1600" dirty="0" err="1"/>
              <a:t>tệp</a:t>
            </a:r>
            <a:r>
              <a:rPr lang="en-US" sz="1600" dirty="0"/>
              <a:t> tin </a:t>
            </a:r>
            <a:r>
              <a:rPr lang="en-US" sz="1600" dirty="0" err="1"/>
              <a:t>nào</a:t>
            </a:r>
            <a:endParaRPr lang="en-US" sz="1600" dirty="0"/>
          </a:p>
          <a:p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chèn</a:t>
            </a:r>
            <a:r>
              <a:rPr lang="en-US" sz="1600" dirty="0"/>
              <a:t> Picture, Clip Art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tượng</a:t>
            </a:r>
            <a:r>
              <a:rPr lang="en-US" sz="1600" dirty="0"/>
              <a:t> (Object)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tài</a:t>
            </a:r>
            <a:r>
              <a:rPr lang="en-US" sz="1600" dirty="0"/>
              <a:t> </a:t>
            </a:r>
            <a:r>
              <a:rPr lang="en-US" sz="1600" dirty="0" err="1"/>
              <a:t>liệu</a:t>
            </a:r>
            <a:r>
              <a:rPr lang="en-US" sz="1600" dirty="0"/>
              <a:t>;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微软雅黑"/>
              <a:cs typeface="Tahoma" pitchFamily="34" charset="0"/>
            </a:endParaRPr>
          </a:p>
        </p:txBody>
      </p:sp>
      <p:sp>
        <p:nvSpPr>
          <p:cNvPr id="23" name="文本框 46"/>
          <p:cNvSpPr txBox="1"/>
          <p:nvPr/>
        </p:nvSpPr>
        <p:spPr>
          <a:xfrm>
            <a:off x="1269475" y="2846092"/>
            <a:ext cx="73868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err="1"/>
              <a:t>Hiểu</a:t>
            </a:r>
            <a:r>
              <a:rPr lang="en-US" sz="1600" dirty="0"/>
              <a:t> </a:t>
            </a:r>
            <a:r>
              <a:rPr lang="en-US" sz="1600" dirty="0" err="1"/>
              <a:t>khái</a:t>
            </a:r>
            <a:r>
              <a:rPr lang="en-US" sz="1600" dirty="0"/>
              <a:t> </a:t>
            </a:r>
            <a:r>
              <a:rPr lang="en-US" sz="1600" dirty="0" err="1"/>
              <a:t>niệm</a:t>
            </a:r>
            <a:r>
              <a:rPr lang="en-US" sz="1600" dirty="0"/>
              <a:t> </a:t>
            </a:r>
            <a:r>
              <a:rPr lang="en-US" sz="1600" dirty="0" err="1"/>
              <a:t>hiệu</a:t>
            </a:r>
            <a:r>
              <a:rPr lang="en-US" sz="1600" dirty="0"/>
              <a:t> </a:t>
            </a:r>
            <a:r>
              <a:rPr lang="en-US" sz="1600" dirty="0" err="1"/>
              <a:t>đính</a:t>
            </a:r>
            <a:r>
              <a:rPr lang="en-US" sz="1600" dirty="0"/>
              <a:t> </a:t>
            </a:r>
            <a:r>
              <a:rPr lang="en-US" sz="1600" dirty="0" err="1"/>
              <a:t>tài</a:t>
            </a:r>
            <a:r>
              <a:rPr lang="en-US" sz="1600" dirty="0"/>
              <a:t> </a:t>
            </a:r>
            <a:r>
              <a:rPr lang="en-US" sz="1600" dirty="0" err="1"/>
              <a:t>liệu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endParaRPr lang="en-US" dirty="0"/>
          </a:p>
          <a:p>
            <a:pPr lvl="0"/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biết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báo</a:t>
            </a:r>
            <a:r>
              <a:rPr lang="en-US" sz="1600" dirty="0"/>
              <a:t> </a:t>
            </a:r>
            <a:r>
              <a:rPr lang="en-US" sz="1600" dirty="0" err="1"/>
              <a:t>lỗi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gợn</a:t>
            </a:r>
            <a:r>
              <a:rPr lang="en-US" sz="1600" dirty="0"/>
              <a:t> </a:t>
            </a:r>
            <a:r>
              <a:rPr lang="en-US" sz="1600" dirty="0" err="1"/>
              <a:t>sóng</a:t>
            </a:r>
            <a:r>
              <a:rPr lang="en-US" sz="1600" dirty="0"/>
              <a:t> </a:t>
            </a:r>
            <a:r>
              <a:rPr lang="en-US" sz="1600" dirty="0" err="1"/>
              <a:t>đỏ</a:t>
            </a:r>
            <a:r>
              <a:rPr lang="en-US" sz="1600" dirty="0"/>
              <a:t>, </a:t>
            </a:r>
            <a:r>
              <a:rPr lang="en-US" sz="1600" dirty="0" err="1"/>
              <a:t>xanh</a:t>
            </a:r>
            <a:r>
              <a:rPr lang="en-US" sz="1600" dirty="0"/>
              <a:t> </a:t>
            </a:r>
            <a:r>
              <a:rPr lang="en-US" sz="1600" dirty="0" err="1"/>
              <a:t>lá</a:t>
            </a:r>
            <a:r>
              <a:rPr lang="en-US" sz="1600" dirty="0"/>
              <a:t> </a:t>
            </a:r>
            <a:r>
              <a:rPr lang="en-US" sz="1600" dirty="0" err="1"/>
              <a:t>cây</a:t>
            </a:r>
            <a:r>
              <a:rPr lang="en-US" sz="1600" dirty="0"/>
              <a:t>, </a:t>
            </a:r>
            <a:r>
              <a:rPr lang="en-US" sz="1600" dirty="0" err="1"/>
              <a:t>xanh</a:t>
            </a:r>
            <a:r>
              <a:rPr lang="en-US" sz="1600" dirty="0"/>
              <a:t> </a:t>
            </a:r>
            <a:r>
              <a:rPr lang="en-US" sz="1600" dirty="0" err="1"/>
              <a:t>Dương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</a:t>
            </a:r>
            <a:r>
              <a:rPr lang="en-US" sz="1600" dirty="0" err="1"/>
              <a:t>gì</a:t>
            </a:r>
            <a:r>
              <a:rPr lang="en-US" sz="1600" dirty="0"/>
              <a:t> </a:t>
            </a:r>
            <a:endParaRPr lang="en-US" dirty="0"/>
          </a:p>
          <a:p>
            <a:pPr lvl="0"/>
            <a:r>
              <a:rPr lang="en-US" sz="1600" dirty="0" err="1"/>
              <a:t>Thực</a:t>
            </a:r>
            <a:r>
              <a:rPr lang="en-US" sz="1600" dirty="0"/>
              <a:t> </a:t>
            </a:r>
            <a:r>
              <a:rPr lang="en-US" sz="1600" dirty="0" err="1"/>
              <a:t>hiện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thao</a:t>
            </a:r>
            <a:r>
              <a:rPr lang="en-US" sz="1600" dirty="0"/>
              <a:t> </a:t>
            </a:r>
            <a:r>
              <a:rPr lang="en-US" sz="1600" dirty="0" err="1"/>
              <a:t>tác</a:t>
            </a:r>
            <a:r>
              <a:rPr lang="en-US" sz="1600" dirty="0"/>
              <a:t> </a:t>
            </a:r>
            <a:r>
              <a:rPr lang="en-US" sz="1600" dirty="0" err="1"/>
              <a:t>hiệu</a:t>
            </a:r>
            <a:r>
              <a:rPr lang="en-US" sz="1600" dirty="0"/>
              <a:t> </a:t>
            </a:r>
            <a:r>
              <a:rPr lang="en-US" sz="1600" dirty="0" err="1"/>
              <a:t>đính</a:t>
            </a:r>
            <a:r>
              <a:rPr lang="en-US" sz="1600" dirty="0"/>
              <a:t> </a:t>
            </a:r>
            <a:r>
              <a:rPr lang="en-US" sz="1600" dirty="0" err="1"/>
              <a:t>tài</a:t>
            </a:r>
            <a:r>
              <a:rPr lang="en-US" sz="1600" dirty="0"/>
              <a:t> </a:t>
            </a:r>
            <a:r>
              <a:rPr lang="en-US" sz="1600" dirty="0" err="1"/>
              <a:t>liệu</a:t>
            </a:r>
            <a:r>
              <a:rPr lang="en-US" sz="1600" dirty="0"/>
              <a:t> bao </a:t>
            </a:r>
            <a:r>
              <a:rPr lang="en-US" sz="1600" dirty="0" err="1"/>
              <a:t>gồm</a:t>
            </a:r>
            <a:r>
              <a:rPr lang="en-US" sz="1600" dirty="0"/>
              <a:t>: </a:t>
            </a:r>
            <a:r>
              <a:rPr lang="en-US" sz="1600" dirty="0" err="1"/>
              <a:t>Kiểm</a:t>
            </a:r>
            <a:r>
              <a:rPr lang="en-US" sz="1600" dirty="0"/>
              <a:t> </a:t>
            </a:r>
            <a:r>
              <a:rPr lang="en-US" sz="1600" dirty="0" err="1"/>
              <a:t>tra</a:t>
            </a:r>
            <a:r>
              <a:rPr lang="en-US" sz="1600" dirty="0"/>
              <a:t> </a:t>
            </a:r>
            <a:r>
              <a:rPr lang="en-US" sz="1600" dirty="0" err="1"/>
              <a:t>lỗi</a:t>
            </a:r>
            <a:r>
              <a:rPr lang="en-US" sz="1600" dirty="0"/>
              <a:t> </a:t>
            </a:r>
            <a:r>
              <a:rPr lang="en-US" sz="1600" dirty="0" err="1"/>
              <a:t>chính</a:t>
            </a:r>
            <a:r>
              <a:rPr lang="en-US" sz="1600" dirty="0"/>
              <a:t> </a:t>
            </a:r>
            <a:r>
              <a:rPr lang="en-US" sz="1600" dirty="0" err="1"/>
              <a:t>tả</a:t>
            </a:r>
            <a:r>
              <a:rPr lang="en-US" sz="1600" dirty="0"/>
              <a:t>, </a:t>
            </a:r>
            <a:r>
              <a:rPr lang="en-US" sz="1600" dirty="0" err="1"/>
              <a:t>ngữ</a:t>
            </a:r>
            <a:r>
              <a:rPr lang="en-US" sz="1600" dirty="0"/>
              <a:t> </a:t>
            </a:r>
            <a:r>
              <a:rPr lang="en-US" sz="1600" dirty="0" err="1"/>
              <a:t>pháp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ngữ</a:t>
            </a:r>
            <a:r>
              <a:rPr lang="en-US" sz="1600" dirty="0"/>
              <a:t> </a:t>
            </a:r>
            <a:r>
              <a:rPr lang="en-US" sz="1600" dirty="0" err="1"/>
              <a:t>cảnh</a:t>
            </a:r>
            <a:endParaRPr lang="zh-CN" altLang="en-US" sz="3200" dirty="0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146" y="-108170"/>
            <a:ext cx="6256664" cy="14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2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C7EDC62-2D6E-4D3D-8F43-973676C4C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-93866"/>
            <a:ext cx="7886700" cy="994172"/>
          </a:xfrm>
        </p:spPr>
        <p:txBody>
          <a:bodyPr>
            <a:normAutofit/>
          </a:bodyPr>
          <a:lstStyle/>
          <a:p>
            <a:r>
              <a:rPr lang="vi-VN" sz="3600" dirty="0"/>
              <a:t>Sử dụng các tệp tin đa phương tiện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405523" y="2107433"/>
            <a:ext cx="5447001" cy="3263504"/>
          </a:xfrm>
        </p:spPr>
        <p:txBody>
          <a:bodyPr/>
          <a:lstStyle/>
          <a:p>
            <a:pPr algn="just"/>
            <a:r>
              <a:rPr lang="vi-VN" sz="1800" dirty="0">
                <a:solidFill>
                  <a:srgbClr val="000000"/>
                </a:solidFill>
              </a:rPr>
              <a:t>Để chèn một đối tượng đa phương tiện vào tài liệu, nhấp chuột vào thẻ </a:t>
            </a:r>
            <a:r>
              <a:rPr lang="vi-VN" sz="1800" b="1" dirty="0">
                <a:solidFill>
                  <a:srgbClr val="000000"/>
                </a:solidFill>
              </a:rPr>
              <a:t>Insert </a:t>
            </a:r>
            <a:r>
              <a:rPr lang="vi-VN" sz="1800" dirty="0">
                <a:solidFill>
                  <a:srgbClr val="000000"/>
                </a:solidFill>
              </a:rPr>
              <a:t>và sau đó chọn các loại đối tượng minh họa thích hợp hoặc sử dụng lệnh </a:t>
            </a:r>
            <a:r>
              <a:rPr lang="vi-VN" sz="1800" b="1" dirty="0">
                <a:solidFill>
                  <a:srgbClr val="000000"/>
                </a:solidFill>
              </a:rPr>
              <a:t>Object</a:t>
            </a:r>
            <a:r>
              <a:rPr lang="vi-VN" sz="1800" dirty="0">
                <a:solidFill>
                  <a:srgbClr val="000000"/>
                </a:solidFill>
              </a:rPr>
              <a:t>.</a:t>
            </a:r>
            <a:endParaRPr lang="vi-VN" sz="1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1" y="755270"/>
            <a:ext cx="7396589" cy="131720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92" y="2093827"/>
            <a:ext cx="2210207" cy="103546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036" y="3402894"/>
            <a:ext cx="2660517" cy="94743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941" y="3244637"/>
            <a:ext cx="4304583" cy="98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8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BA03E5-7DC9-4334-ABFD-858D823B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75" y="-124342"/>
            <a:ext cx="7886700" cy="994172"/>
          </a:xfrm>
        </p:spPr>
        <p:txBody>
          <a:bodyPr>
            <a:normAutofit/>
          </a:bodyPr>
          <a:lstStyle/>
          <a:p>
            <a:r>
              <a:rPr lang="vi-VN" sz="3600" dirty="0"/>
              <a:t>Sử dụng các tệp tin đa phương tiện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31470" y="930790"/>
            <a:ext cx="5756990" cy="3263504"/>
          </a:xfrm>
        </p:spPr>
        <p:txBody>
          <a:bodyPr/>
          <a:lstStyle/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/>
              <a:t>Bất kỳ đối tượng nào bạn chèn sẽ xuất hiện tám điểm xử lý (handles) khi đối tượng đó được chọn trên tài liệu. </a:t>
            </a:r>
            <a:endParaRPr lang="en-US" sz="1800" dirty="0"/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/>
              <a:t>Các điểm xử lý là các vòng tròn hoặc các hình vuông nhỏ xuất hiện xung quanh chu vi của đối tượng. </a:t>
            </a:r>
            <a:endParaRPr lang="en-US" sz="1800" dirty="0"/>
          </a:p>
          <a:p>
            <a:pPr marL="214313" indent="-21431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1800" dirty="0"/>
              <a:t>Các điểm này xác nhận đối tượng đã được chọn và bạn có thể thực hiện thay đổi đối tượng đó. </a:t>
            </a:r>
          </a:p>
          <a:p>
            <a:pPr algn="ctr"/>
            <a:endParaRPr lang="vi-VN" sz="18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20" y="1495628"/>
            <a:ext cx="2584803" cy="19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321E9F-A0BD-40CC-8554-8D753D5E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706" y="-63620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/>
              <a:t>A. </a:t>
            </a:r>
            <a:r>
              <a:rPr lang="en-US" sz="3600" dirty="0" err="1"/>
              <a:t>Chèn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336406" y="2193592"/>
            <a:ext cx="6135283" cy="2340018"/>
          </a:xfrm>
        </p:spPr>
        <p:txBody>
          <a:bodyPr/>
          <a:lstStyle/>
          <a:p>
            <a:pPr algn="just"/>
            <a:r>
              <a:rPr lang="vi-VN" sz="1800" dirty="0">
                <a:solidFill>
                  <a:srgbClr val="000000"/>
                </a:solidFill>
              </a:rPr>
              <a:t>Để chèn Clip Art, đặt vị trí trỏ chuột vào nơi bạn muốn chèn hình Clip Art và sau đó trên thẻ </a:t>
            </a:r>
            <a:r>
              <a:rPr lang="vi-VN" sz="1800" b="1" dirty="0">
                <a:solidFill>
                  <a:srgbClr val="000000"/>
                </a:solidFill>
              </a:rPr>
              <a:t>Insert</a:t>
            </a:r>
            <a:r>
              <a:rPr lang="vi-VN" sz="1800" dirty="0">
                <a:solidFill>
                  <a:srgbClr val="000000"/>
                </a:solidFill>
              </a:rPr>
              <a:t>, trong nhóm </a:t>
            </a:r>
            <a:r>
              <a:rPr lang="vi-VN" sz="1800" b="1" dirty="0">
                <a:solidFill>
                  <a:srgbClr val="000000"/>
                </a:solidFill>
              </a:rPr>
              <a:t>Illustrations</a:t>
            </a:r>
            <a:r>
              <a:rPr lang="vi-VN" sz="1800" dirty="0">
                <a:solidFill>
                  <a:srgbClr val="000000"/>
                </a:solidFill>
              </a:rPr>
              <a:t>, chọn </a:t>
            </a:r>
            <a:r>
              <a:rPr lang="vi-VN" sz="1800" b="1" dirty="0">
                <a:solidFill>
                  <a:srgbClr val="000000"/>
                </a:solidFill>
              </a:rPr>
              <a:t>Clip Art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800" dirty="0"/>
          </a:p>
          <a:p>
            <a:pPr algn="ctr"/>
            <a:endParaRPr lang="en-US" sz="1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0" y="745295"/>
            <a:ext cx="6771160" cy="11847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19" y="1992869"/>
            <a:ext cx="1564700" cy="262926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114C003-F4B2-4996-A890-BBD4126FD0F7}"/>
              </a:ext>
            </a:extLst>
          </p:cNvPr>
          <p:cNvCxnSpPr/>
          <p:nvPr/>
        </p:nvCxnSpPr>
        <p:spPr>
          <a:xfrm flipH="1">
            <a:off x="7089663" y="1749788"/>
            <a:ext cx="233624" cy="5729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84C86E-ABE2-496C-89A8-449DADDC1F38}"/>
              </a:ext>
            </a:extLst>
          </p:cNvPr>
          <p:cNvCxnSpPr>
            <a:cxnSpLocks/>
          </p:cNvCxnSpPr>
          <p:nvPr/>
        </p:nvCxnSpPr>
        <p:spPr>
          <a:xfrm flipH="1" flipV="1">
            <a:off x="8016624" y="2383038"/>
            <a:ext cx="467248" cy="399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8EB05-3C02-4411-9490-9E81C06D557F}"/>
              </a:ext>
            </a:extLst>
          </p:cNvPr>
          <p:cNvSpPr/>
          <p:nvPr/>
        </p:nvSpPr>
        <p:spPr>
          <a:xfrm>
            <a:off x="7089663" y="1372378"/>
            <a:ext cx="1241415" cy="399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1. </a:t>
            </a:r>
            <a:r>
              <a:rPr lang="en-US" sz="1200" dirty="0" err="1"/>
              <a:t>Nhập</a:t>
            </a:r>
            <a:r>
              <a:rPr lang="en-US" sz="1200" dirty="0"/>
              <a:t> </a:t>
            </a:r>
            <a:r>
              <a:rPr lang="en-US" sz="1200" dirty="0" err="1"/>
              <a:t>từ</a:t>
            </a:r>
            <a:r>
              <a:rPr lang="en-US" sz="1200" dirty="0"/>
              <a:t> </a:t>
            </a:r>
            <a:r>
              <a:rPr lang="en-US" sz="1200" dirty="0" err="1"/>
              <a:t>khóa</a:t>
            </a:r>
            <a:r>
              <a:rPr lang="en-US" sz="1200" dirty="0"/>
              <a:t> </a:t>
            </a:r>
            <a:r>
              <a:rPr lang="en-US" sz="1200" dirty="0" err="1"/>
              <a:t>tìm</a:t>
            </a:r>
            <a:r>
              <a:rPr lang="en-US" sz="1200" dirty="0"/>
              <a:t> </a:t>
            </a:r>
            <a:r>
              <a:rPr lang="en-US" sz="1200" dirty="0" err="1"/>
              <a:t>kiếm</a:t>
            </a:r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66AB5B-4487-4B2E-AF73-3F4FC13B088C}"/>
              </a:ext>
            </a:extLst>
          </p:cNvPr>
          <p:cNvSpPr/>
          <p:nvPr/>
        </p:nvSpPr>
        <p:spPr>
          <a:xfrm>
            <a:off x="8331078" y="2668370"/>
            <a:ext cx="785840" cy="503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2. </a:t>
            </a:r>
            <a:r>
              <a:rPr lang="en-US" sz="1200" dirty="0" err="1"/>
              <a:t>Nháy</a:t>
            </a:r>
            <a:r>
              <a:rPr lang="en-US" sz="1200" dirty="0"/>
              <a:t> </a:t>
            </a:r>
            <a:r>
              <a:rPr lang="en-US" sz="1200" dirty="0" err="1"/>
              <a:t>vào</a:t>
            </a:r>
            <a:r>
              <a:rPr lang="en-US" sz="1200" dirty="0"/>
              <a:t> </a:t>
            </a:r>
            <a:r>
              <a:rPr lang="en-US" sz="1200" dirty="0" err="1"/>
              <a:t>đây</a:t>
            </a:r>
            <a:endParaRPr lang="en-US" sz="12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B551479-3E80-4A2A-8FCB-93BF485F9767}"/>
              </a:ext>
            </a:extLst>
          </p:cNvPr>
          <p:cNvCxnSpPr/>
          <p:nvPr/>
        </p:nvCxnSpPr>
        <p:spPr>
          <a:xfrm flipV="1">
            <a:off x="6471689" y="2850286"/>
            <a:ext cx="271306" cy="2148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73395D-89AD-401A-BFF6-BE8EE26DB36C}"/>
              </a:ext>
            </a:extLst>
          </p:cNvPr>
          <p:cNvSpPr/>
          <p:nvPr/>
        </p:nvSpPr>
        <p:spPr>
          <a:xfrm>
            <a:off x="4486673" y="2850286"/>
            <a:ext cx="1977482" cy="6995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Lưu</a:t>
            </a:r>
            <a:r>
              <a:rPr lang="en-US" sz="1200" dirty="0"/>
              <a:t> ý: </a:t>
            </a:r>
            <a:r>
              <a:rPr lang="en-US" sz="1200" dirty="0" err="1"/>
              <a:t>Tích</a:t>
            </a:r>
            <a:r>
              <a:rPr lang="en-US" sz="1200" dirty="0"/>
              <a:t> </a:t>
            </a:r>
            <a:r>
              <a:rPr lang="en-US" sz="1200" dirty="0" err="1"/>
              <a:t>vào</a:t>
            </a:r>
            <a:r>
              <a:rPr lang="en-US" sz="1200" dirty="0"/>
              <a:t> </a:t>
            </a:r>
            <a:r>
              <a:rPr lang="en-US" sz="1200" dirty="0" err="1"/>
              <a:t>đây</a:t>
            </a:r>
            <a:r>
              <a:rPr lang="en-US" sz="1200" dirty="0"/>
              <a:t> </a:t>
            </a:r>
            <a:r>
              <a:rPr lang="en-US" sz="1200" dirty="0" err="1"/>
              <a:t>nếu</a:t>
            </a:r>
            <a:r>
              <a:rPr lang="en-US" sz="1200" dirty="0"/>
              <a:t> </a:t>
            </a:r>
            <a:r>
              <a:rPr lang="en-US" sz="1200" dirty="0" err="1"/>
              <a:t>muốn</a:t>
            </a:r>
            <a:r>
              <a:rPr lang="en-US" sz="1200" dirty="0"/>
              <a:t> </a:t>
            </a:r>
            <a:r>
              <a:rPr lang="en-US" sz="1200" dirty="0" err="1"/>
              <a:t>tìm</a:t>
            </a:r>
            <a:r>
              <a:rPr lang="en-US" sz="1200" dirty="0"/>
              <a:t> </a:t>
            </a:r>
            <a:r>
              <a:rPr lang="en-US" sz="1200" dirty="0" err="1"/>
              <a:t>thêm</a:t>
            </a:r>
            <a:r>
              <a:rPr lang="en-US" sz="1200" dirty="0"/>
              <a:t> </a:t>
            </a:r>
            <a:r>
              <a:rPr lang="en-US" sz="1200" dirty="0" err="1"/>
              <a:t>kết</a:t>
            </a:r>
            <a:r>
              <a:rPr lang="en-US" sz="1200" dirty="0"/>
              <a:t> </a:t>
            </a:r>
            <a:r>
              <a:rPr lang="en-US" sz="1200" dirty="0" err="1"/>
              <a:t>quả</a:t>
            </a:r>
            <a:r>
              <a:rPr lang="en-US" sz="1200" dirty="0"/>
              <a:t> </a:t>
            </a:r>
            <a:r>
              <a:rPr lang="en-US" sz="1200" dirty="0" err="1"/>
              <a:t>trên</a:t>
            </a:r>
            <a:r>
              <a:rPr lang="en-US" sz="1200" dirty="0"/>
              <a:t> </a:t>
            </a:r>
            <a:r>
              <a:rPr lang="en-US" sz="1200" dirty="0" err="1"/>
              <a:t>trang</a:t>
            </a:r>
            <a:r>
              <a:rPr lang="en-US" sz="1200" dirty="0"/>
              <a:t> web </a:t>
            </a:r>
            <a:r>
              <a:rPr lang="en-US" sz="1200" i="1" dirty="0"/>
              <a:t>office.com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DB78B0-80DF-47AF-A8C9-0A789EEF3A83}"/>
              </a:ext>
            </a:extLst>
          </p:cNvPr>
          <p:cNvSpPr/>
          <p:nvPr/>
        </p:nvSpPr>
        <p:spPr>
          <a:xfrm>
            <a:off x="6798124" y="3200082"/>
            <a:ext cx="1198266" cy="9629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Kết</a:t>
            </a:r>
            <a:r>
              <a:rPr lang="en-US" sz="1200" dirty="0"/>
              <a:t> </a:t>
            </a:r>
            <a:r>
              <a:rPr lang="en-US" sz="1200" dirty="0" err="1"/>
              <a:t>quả</a:t>
            </a:r>
            <a:r>
              <a:rPr lang="en-US" sz="1200" dirty="0"/>
              <a:t> ClipArt </a:t>
            </a:r>
            <a:r>
              <a:rPr lang="en-US" sz="1200" dirty="0" err="1"/>
              <a:t>hiển</a:t>
            </a:r>
            <a:r>
              <a:rPr lang="en-US" sz="1200" dirty="0"/>
              <a:t> </a:t>
            </a:r>
            <a:r>
              <a:rPr lang="en-US" sz="1200" dirty="0" err="1"/>
              <a:t>thị</a:t>
            </a:r>
            <a:r>
              <a:rPr lang="en-US" sz="1200" dirty="0"/>
              <a:t> ở </a:t>
            </a:r>
            <a:r>
              <a:rPr lang="en-US" sz="1200" dirty="0" err="1"/>
              <a:t>đây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43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9A7060-C7DA-40B8-97B3-F3D8A570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36" y="-68508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28650" y="775806"/>
            <a:ext cx="7886700" cy="3263504"/>
          </a:xfrm>
        </p:spPr>
        <p:txBody>
          <a:bodyPr/>
          <a:lstStyle/>
          <a:p>
            <a:pPr algn="just"/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7146" y="1104190"/>
            <a:ext cx="3368204" cy="215923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4" y="3441948"/>
            <a:ext cx="7386005" cy="128283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D4868A-0066-4CF6-ABBF-8DA43CC416F1}"/>
              </a:ext>
            </a:extLst>
          </p:cNvPr>
          <p:cNvCxnSpPr>
            <a:cxnSpLocks/>
          </p:cNvCxnSpPr>
          <p:nvPr/>
        </p:nvCxnSpPr>
        <p:spPr>
          <a:xfrm>
            <a:off x="4445737" y="2108877"/>
            <a:ext cx="1762182" cy="2342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CF7554A-80EB-499D-BB5B-A5B7162846EE}"/>
              </a:ext>
            </a:extLst>
          </p:cNvPr>
          <p:cNvCxnSpPr>
            <a:cxnSpLocks/>
          </p:cNvCxnSpPr>
          <p:nvPr/>
        </p:nvCxnSpPr>
        <p:spPr>
          <a:xfrm flipH="1" flipV="1">
            <a:off x="7850192" y="3156616"/>
            <a:ext cx="467248" cy="399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D4F8A27-760E-4B39-BA52-A68777301726}"/>
              </a:ext>
            </a:extLst>
          </p:cNvPr>
          <p:cNvSpPr/>
          <p:nvPr/>
        </p:nvSpPr>
        <p:spPr>
          <a:xfrm>
            <a:off x="3591406" y="1709813"/>
            <a:ext cx="1241415" cy="399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58E958-C86F-46D2-AF3D-63CC4324CCB1}"/>
              </a:ext>
            </a:extLst>
          </p:cNvPr>
          <p:cNvSpPr/>
          <p:nvPr/>
        </p:nvSpPr>
        <p:spPr>
          <a:xfrm>
            <a:off x="8164646" y="3441948"/>
            <a:ext cx="785840" cy="5039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B66510-760D-47E4-A7E6-5C817682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829" y="-65613"/>
            <a:ext cx="7886700" cy="994172"/>
          </a:xfrm>
        </p:spPr>
        <p:txBody>
          <a:bodyPr>
            <a:normAutofit/>
          </a:bodyPr>
          <a:lstStyle/>
          <a:p>
            <a:r>
              <a:rPr lang="en-US" sz="3600" dirty="0"/>
              <a:t>B. </a:t>
            </a:r>
            <a:r>
              <a:rPr lang="vi-VN" sz="3600" dirty="0"/>
              <a:t>Chèn các đối tượng đa phương tiện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7493" y="2304092"/>
            <a:ext cx="4813214" cy="3263504"/>
          </a:xfrm>
        </p:spPr>
        <p:txBody>
          <a:bodyPr/>
          <a:lstStyle/>
          <a:p>
            <a:pPr algn="just"/>
            <a:r>
              <a:rPr lang="vi-VN" sz="1800" dirty="0">
                <a:solidFill>
                  <a:srgbClr val="000000"/>
                </a:solidFill>
              </a:rPr>
              <a:t>Để chèn một đối tượng, trên thẻ </a:t>
            </a:r>
            <a:r>
              <a:rPr lang="vi-VN" sz="1800" b="1" dirty="0">
                <a:solidFill>
                  <a:srgbClr val="000000"/>
                </a:solidFill>
              </a:rPr>
              <a:t>Insert</a:t>
            </a:r>
            <a:r>
              <a:rPr lang="vi-VN" sz="1800" dirty="0">
                <a:solidFill>
                  <a:srgbClr val="000000"/>
                </a:solidFill>
              </a:rPr>
              <a:t>, trong nhóm </a:t>
            </a:r>
            <a:r>
              <a:rPr lang="vi-VN" sz="1800" b="1" dirty="0">
                <a:solidFill>
                  <a:srgbClr val="000000"/>
                </a:solidFill>
              </a:rPr>
              <a:t>Text</a:t>
            </a:r>
            <a:r>
              <a:rPr lang="vi-VN" sz="1800" dirty="0">
                <a:solidFill>
                  <a:srgbClr val="000000"/>
                </a:solidFill>
              </a:rPr>
              <a:t>, bạn nhấp chuột vào </a:t>
            </a:r>
            <a:r>
              <a:rPr lang="vi-VN" sz="1800" b="1" dirty="0">
                <a:solidFill>
                  <a:srgbClr val="000000"/>
                </a:solidFill>
              </a:rPr>
              <a:t>Object</a:t>
            </a:r>
            <a:r>
              <a:rPr lang="vi-VN" sz="1800" dirty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796501"/>
            <a:ext cx="7329488" cy="131594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01" y="2232654"/>
            <a:ext cx="2879387" cy="19929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7770E66-475C-437A-A550-E1C4BB54E5BA}"/>
              </a:ext>
            </a:extLst>
          </p:cNvPr>
          <p:cNvGrpSpPr/>
          <p:nvPr/>
        </p:nvGrpSpPr>
        <p:grpSpPr>
          <a:xfrm>
            <a:off x="3764280" y="2892163"/>
            <a:ext cx="2545080" cy="633337"/>
            <a:chOff x="3764280" y="2892163"/>
            <a:chExt cx="2545080" cy="63333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6CED03-E9CD-4412-ACF8-63AD44C7C69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5305261" y="3208831"/>
              <a:ext cx="1004099" cy="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27ED41-9866-487C-AAC6-B144C5D4B976}"/>
                </a:ext>
              </a:extLst>
            </p:cNvPr>
            <p:cNvSpPr/>
            <p:nvPr/>
          </p:nvSpPr>
          <p:spPr>
            <a:xfrm>
              <a:off x="3764280" y="2892163"/>
              <a:ext cx="1540981" cy="63333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chèn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62FB335-1267-40C5-9A17-0D93C3D6A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363" y="2898736"/>
            <a:ext cx="2967202" cy="19132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AA87C6-3B06-49C4-8A87-C486C13F8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273" y="2898736"/>
            <a:ext cx="2692404" cy="190006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B4822F-5B9A-496A-B164-37399D8F080D}"/>
              </a:ext>
            </a:extLst>
          </p:cNvPr>
          <p:cNvCxnSpPr>
            <a:cxnSpLocks/>
          </p:cNvCxnSpPr>
          <p:nvPr/>
        </p:nvCxnSpPr>
        <p:spPr>
          <a:xfrm>
            <a:off x="2910677" y="4008933"/>
            <a:ext cx="3334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55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2e05dfe2325ff3577328e69972cf5e94153c4fa"/>
  <p:tag name="ISPRING_PRESENTATION_TITLE" val="5899150c12e6b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2&quot;/&gt;&lt;property id=&quot;20307&quot; value=&quot;321&quot;/&gt;&lt;/object&gt;&lt;object type=&quot;3&quot; unique_id=&quot;10007&quot;&gt;&lt;property id=&quot;20148&quot; value=&quot;5&quot;/&gt;&lt;property id=&quot;20300&quot; value=&quot;Slide 3&quot;/&gt;&lt;property id=&quot;20307&quot; value=&quot;261&quot;/&gt;&lt;/object&gt;&lt;object type=&quot;3&quot; unique_id=&quot;10008&quot;&gt;&lt;property id=&quot;20148&quot; value=&quot;5&quot;/&gt;&lt;property id=&quot;20300&quot; value=&quot;Slide 4&quot;/&gt;&lt;property id=&quot;20307&quot; value=&quot;286&quot;/&gt;&lt;/object&gt;&lt;object type=&quot;3&quot; unique_id=&quot;10009&quot;&gt;&lt;property id=&quot;20148&quot; value=&quot;5&quot;/&gt;&lt;property id=&quot;20300&quot; value=&quot;Slide 5&quot;/&gt;&lt;property id=&quot;20307&quot; value=&quot;287&quot;/&gt;&lt;/object&gt;&lt;object type=&quot;3&quot; unique_id=&quot;10010&quot;&gt;&lt;property id=&quot;20148&quot; value=&quot;5&quot;/&gt;&lt;property id=&quot;20300&quot; value=&quot;Slide 6&quot;/&gt;&lt;property id=&quot;20307&quot; value=&quot;320&quot;/&gt;&lt;/object&gt;&lt;object type=&quot;3&quot; unique_id=&quot;10011&quot;&gt;&lt;property id=&quot;20148&quot; value=&quot;5&quot;/&gt;&lt;property id=&quot;20300&quot; value=&quot;Slide 7&quot;/&gt;&lt;property id=&quot;20307&quot; value=&quot;312&quot;/&gt;&lt;/object&gt;&lt;object type=&quot;3&quot; unique_id=&quot;10014&quot;&gt;&lt;property id=&quot;20148&quot; value=&quot;5&quot;/&gt;&lt;property id=&quot;20300&quot; value=&quot;Slide 11&quot;/&gt;&lt;property id=&quot;20307&quot; value=&quot;285&quot;/&gt;&lt;/object&gt;&lt;object type=&quot;3&quot; unique_id=&quot;10187&quot;&gt;&lt;property id=&quot;20148&quot; value=&quot;5&quot;/&gt;&lt;property id=&quot;20300&quot; value=&quot;Slide 8&quot;/&gt;&lt;property id=&quot;20307&quot; value=&quot;322&quot;/&gt;&lt;/object&gt;&lt;object type=&quot;3&quot; unique_id=&quot;10188&quot;&gt;&lt;property id=&quot;20148&quot; value=&quot;5&quot;/&gt;&lt;property id=&quot;20300&quot; value=&quot;Slide 9&quot;/&gt;&lt;property id=&quot;20307&quot; value=&quot;323&quot;/&gt;&lt;/object&gt;&lt;object type=&quot;3&quot; unique_id=&quot;10189&quot;&gt;&lt;property id=&quot;20148&quot; value=&quot;5&quot;/&gt;&lt;property id=&quot;20300&quot; value=&quot;Slide 10&quot;/&gt;&lt;property id=&quot;20307&quot; value=&quot;3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622</Words>
  <Application>Microsoft Office PowerPoint</Application>
  <PresentationFormat>On-screen Show (16:9)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Calibri Light</vt:lpstr>
      <vt:lpstr>Tahoma</vt:lpstr>
      <vt:lpstr>Times New Roman</vt:lpstr>
      <vt:lpstr>TOHOMA</vt:lpstr>
      <vt:lpstr>Wingdings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Sử dụng các tệp tin đa phương tiện</vt:lpstr>
      <vt:lpstr>Sử dụng các tệp tin đa phương tiện</vt:lpstr>
      <vt:lpstr>A. Chèn hình ảnh</vt:lpstr>
      <vt:lpstr>A. Chèn hình ảnh</vt:lpstr>
      <vt:lpstr>B. Chèn các đối tượng đa phương tiện</vt:lpstr>
      <vt:lpstr>Hiệu đính tài liệu</vt:lpstr>
      <vt:lpstr>Chuẩn bị bài sau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2021-10-17T05:30:11Z</dcterms:created>
  <dcterms:modified xsi:type="dcterms:W3CDTF">2021-10-18T03:43:29Z</dcterms:modified>
</cp:coreProperties>
</file>