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57" r:id="rId4"/>
    <p:sldId id="258" r:id="rId5"/>
    <p:sldId id="290" r:id="rId6"/>
    <p:sldId id="292" r:id="rId7"/>
    <p:sldId id="270" r:id="rId8"/>
    <p:sldId id="271" r:id="rId9"/>
    <p:sldId id="272" r:id="rId10"/>
    <p:sldId id="280" r:id="rId11"/>
    <p:sldId id="273" r:id="rId12"/>
    <p:sldId id="293" r:id="rId13"/>
    <p:sldId id="274" r:id="rId14"/>
    <p:sldId id="275" r:id="rId15"/>
    <p:sldId id="276" r:id="rId16"/>
    <p:sldId id="294" r:id="rId17"/>
    <p:sldId id="277" r:id="rId18"/>
    <p:sldId id="267" r:id="rId19"/>
    <p:sldId id="279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6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98" d="100"/>
          <a:sy n="98" d="100"/>
        </p:scale>
        <p:origin x="750" y="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BBB4-5633-49D4-9CDD-659B5DAA5B0D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887-2127-46D5-9283-9558D94CC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59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BBB4-5633-49D4-9CDD-659B5DAA5B0D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887-2127-46D5-9283-9558D94CC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29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BBB4-5633-49D4-9CDD-659B5DAA5B0D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887-2127-46D5-9283-9558D94CC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31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BBB4-5633-49D4-9CDD-659B5DAA5B0D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887-2127-46D5-9283-9558D94CC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45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BBB4-5633-49D4-9CDD-659B5DAA5B0D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887-2127-46D5-9283-9558D94CC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28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BBB4-5633-49D4-9CDD-659B5DAA5B0D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887-2127-46D5-9283-9558D94CC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05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BBB4-5633-49D4-9CDD-659B5DAA5B0D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887-2127-46D5-9283-9558D94CC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60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BBB4-5633-49D4-9CDD-659B5DAA5B0D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887-2127-46D5-9283-9558D94CC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75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BBB4-5633-49D4-9CDD-659B5DAA5B0D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887-2127-46D5-9283-9558D94CC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1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BBB4-5633-49D4-9CDD-659B5DAA5B0D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887-2127-46D5-9283-9558D94CC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03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BBB4-5633-49D4-9CDD-659B5DAA5B0D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887-2127-46D5-9283-9558D94CC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86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FBBB4-5633-49D4-9CDD-659B5DAA5B0D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F9887-2127-46D5-9283-9558D94CC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9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http://afamilycdn.com/thumb_w/650/2017/day-con-ve-gioi-tinh-1484636233244.jpg" TargetMode="Externa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giao%20an%20ppt\khoc.wmv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Desktop\giao%20an%20ppt\khoc.wmv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8610600" cy="106680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A42BFF"/>
                </a:solidFill>
                <a:latin typeface="Times New Roman" pitchFamily="18" charset="0"/>
                <a:cs typeface="Times New Roman" pitchFamily="18" charset="0"/>
              </a:rPr>
              <a:t>PHÒNG GIÁO DỤC VÀ ĐÀO TẠO </a:t>
            </a:r>
            <a:r>
              <a:rPr lang="en-US" sz="2400" b="1" dirty="0" smtClean="0">
                <a:solidFill>
                  <a:srgbClr val="A42BFF"/>
                </a:solidFill>
                <a:latin typeface="Times New Roman" pitchFamily="18" charset="0"/>
                <a:cs typeface="Times New Roman" pitchFamily="18" charset="0"/>
              </a:rPr>
              <a:t>QUẬN LONG BIÊN</a:t>
            </a:r>
            <a:endParaRPr lang="en-US" sz="2400" b="1" dirty="0">
              <a:solidFill>
                <a:srgbClr val="A42B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1315330"/>
            <a:ext cx="6383215" cy="541606"/>
          </a:xfrm>
        </p:spPr>
        <p:txBody>
          <a:bodyPr>
            <a:normAutofit fontScale="55000" lnSpcReduction="20000"/>
          </a:bodyPr>
          <a:lstStyle/>
          <a:p>
            <a:r>
              <a:rPr lang="en-US" sz="4800" b="1" dirty="0" err="1">
                <a:solidFill>
                  <a:srgbClr val="067DE0"/>
                </a:solidFill>
                <a:latin typeface="Algerian" pitchFamily="82" charset="0"/>
              </a:rPr>
              <a:t>trƯỜNG</a:t>
            </a:r>
            <a:r>
              <a:rPr lang="en-US" sz="4800" b="1" dirty="0">
                <a:solidFill>
                  <a:srgbClr val="067DE0"/>
                </a:solidFill>
                <a:latin typeface="Algerian" pitchFamily="82" charset="0"/>
              </a:rPr>
              <a:t> MẦM NON </a:t>
            </a:r>
            <a:r>
              <a:rPr lang="en-US" sz="4800" b="1" dirty="0" smtClean="0">
                <a:solidFill>
                  <a:srgbClr val="067DE0"/>
                </a:solidFill>
                <a:latin typeface="Algerian" pitchFamily="82" charset="0"/>
              </a:rPr>
              <a:t>THƯỢNG THANH</a:t>
            </a:r>
            <a:endParaRPr lang="en-US" sz="4800" b="1" dirty="0">
              <a:solidFill>
                <a:srgbClr val="067DE0"/>
              </a:solidFill>
              <a:latin typeface="Algerian" pitchFamily="82" charset="0"/>
            </a:endParaRPr>
          </a:p>
          <a:p>
            <a:endParaRPr lang="en-US" sz="4400" b="1" dirty="0">
              <a:solidFill>
                <a:srgbClr val="3131F9"/>
              </a:solidFill>
              <a:latin typeface="Algerian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9812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131F9"/>
                </a:solidFill>
                <a:latin typeface="Arial" pitchFamily="34" charset="0"/>
                <a:cs typeface="Arial" pitchFamily="34" charset="0"/>
              </a:rPr>
              <a:t>GIÁO DỤC KỸ NĂNG SỐNG</a:t>
            </a:r>
          </a:p>
          <a:p>
            <a:pPr algn="ctr"/>
            <a:r>
              <a:rPr lang="en-US" sz="3200" b="1" dirty="0">
                <a:solidFill>
                  <a:srgbClr val="3131F9"/>
                </a:solidFill>
                <a:latin typeface="Arial" pitchFamily="34" charset="0"/>
                <a:cs typeface="Arial" pitchFamily="34" charset="0"/>
              </a:rPr>
              <a:t> CHO TRẺ MẦM NON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4531628"/>
            <a:ext cx="8763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MGL (5 - 6 </a:t>
            </a:r>
            <a:r>
              <a:rPr lang="en-US" sz="28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28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endParaRPr lang="en-US" sz="2800" b="1" dirty="0">
              <a:solidFill>
                <a:srgbClr val="3131F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85877" y="3054299"/>
            <a:ext cx="46324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endParaRPr lang="en-US" b="1" u="sng" dirty="0">
              <a:solidFill>
                <a:srgbClr val="3131F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solidFill>
                  <a:srgbClr val="3131F9"/>
                </a:solidFill>
                <a:latin typeface="Arial" pitchFamily="34" charset="0"/>
                <a:cs typeface="Arial" pitchFamily="34" charset="0"/>
              </a:rPr>
              <a:t>KỸ NĂNG PHÒNG CHỐNG NGUY CƠ </a:t>
            </a:r>
          </a:p>
          <a:p>
            <a:pPr algn="ctr"/>
            <a:r>
              <a:rPr lang="en-US" b="1" dirty="0">
                <a:solidFill>
                  <a:srgbClr val="3131F9"/>
                </a:solidFill>
                <a:latin typeface="Arial" pitchFamily="34" charset="0"/>
                <a:cs typeface="Arial" pitchFamily="34" charset="0"/>
              </a:rPr>
              <a:t>BỊ XÂM HẠI TÌNH DỤC</a:t>
            </a:r>
          </a:p>
          <a:p>
            <a:endParaRPr lang="en-US" dirty="0"/>
          </a:p>
        </p:txBody>
      </p:sp>
      <p:pic>
        <p:nvPicPr>
          <p:cNvPr id="7" name="nhac nhu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7800" y="4749668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647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/>
        </p:nvSpPr>
        <p:spPr>
          <a:xfrm>
            <a:off x="1790700" y="2857500"/>
            <a:ext cx="8610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CÁC KỸ NĂNG </a:t>
            </a:r>
            <a:br>
              <a:rPr lang="en-US" sz="32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PHÒNG TRÁNH NGUY CƠ BỊ XÂM HẠI</a:t>
            </a:r>
          </a:p>
        </p:txBody>
      </p:sp>
    </p:spTree>
    <p:extLst>
      <p:ext uri="{BB962C8B-B14F-4D97-AF65-F5344CB8AC3E}">
        <p14:creationId xmlns:p14="http://schemas.microsoft.com/office/powerpoint/2010/main" val="45094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3" t="1155" r="17295" b="8082"/>
          <a:stretch/>
        </p:blipFill>
        <p:spPr>
          <a:xfrm>
            <a:off x="-240632" y="0"/>
            <a:ext cx="12432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6" t="6638" r="28409" b="966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6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2" t="7792" r="18506" b="8513"/>
          <a:stretch/>
        </p:blipFill>
        <p:spPr>
          <a:xfrm>
            <a:off x="0" y="0"/>
            <a:ext cx="12079705" cy="67216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664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20" t="6350" r="17907" b="8514"/>
          <a:stretch/>
        </p:blipFill>
        <p:spPr>
          <a:xfrm>
            <a:off x="-1507958" y="0"/>
            <a:ext cx="136999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1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2" r="16072" b="18614"/>
          <a:stretch/>
        </p:blipFill>
        <p:spPr>
          <a:xfrm>
            <a:off x="0" y="0"/>
            <a:ext cx="12192000" cy="664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3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6" r="14992" b="163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4379495" y="4347411"/>
            <a:ext cx="1267326" cy="51334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4716379" y="2915654"/>
            <a:ext cx="1122947" cy="62965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416843" y="2775284"/>
            <a:ext cx="753978" cy="6537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489033" y="4347411"/>
            <a:ext cx="922420" cy="32685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81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3" t="8369" r="17695" b="7937"/>
          <a:stretch/>
        </p:blipFill>
        <p:spPr>
          <a:xfrm>
            <a:off x="-208547" y="0"/>
            <a:ext cx="12400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94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2" t="48485" r="30600" b="34199"/>
          <a:stretch/>
        </p:blipFill>
        <p:spPr>
          <a:xfrm>
            <a:off x="7780847" y="2999199"/>
            <a:ext cx="1763486" cy="13226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1" t="20490" r="36364" b="54690"/>
          <a:stretch/>
        </p:blipFill>
        <p:spPr>
          <a:xfrm>
            <a:off x="6451375" y="974077"/>
            <a:ext cx="1420586" cy="16289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8" t="18759" r="49512" b="63636"/>
          <a:stretch/>
        </p:blipFill>
        <p:spPr>
          <a:xfrm>
            <a:off x="3984982" y="1208749"/>
            <a:ext cx="1930768" cy="12529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5" t="20491" r="68507" b="58807"/>
          <a:stretch/>
        </p:blipFill>
        <p:spPr>
          <a:xfrm>
            <a:off x="1606001" y="1566776"/>
            <a:ext cx="2129880" cy="14978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1" t="48196" r="74514" b="33333"/>
          <a:stretch/>
        </p:blipFill>
        <p:spPr>
          <a:xfrm>
            <a:off x="662135" y="3864973"/>
            <a:ext cx="1956367" cy="17634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702" y="2603015"/>
            <a:ext cx="4126297" cy="42225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29357" y="157382"/>
            <a:ext cx="5146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TẮC 5 NGÓN TAY</a:t>
            </a:r>
          </a:p>
        </p:txBody>
      </p:sp>
      <p:sp>
        <p:nvSpPr>
          <p:cNvPr id="10" name="Arrow: Right 9"/>
          <p:cNvSpPr/>
          <p:nvPr/>
        </p:nvSpPr>
        <p:spPr>
          <a:xfrm rot="13172025" flipV="1">
            <a:off x="2553124" y="4730203"/>
            <a:ext cx="628960" cy="3127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/>
          <p:cNvSpPr/>
          <p:nvPr/>
        </p:nvSpPr>
        <p:spPr>
          <a:xfrm rot="13172025" flipV="1">
            <a:off x="3472799" y="2788081"/>
            <a:ext cx="628960" cy="3127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/>
          <p:cNvSpPr/>
          <p:nvPr/>
        </p:nvSpPr>
        <p:spPr>
          <a:xfrm rot="15069790" flipV="1">
            <a:off x="4865371" y="2362233"/>
            <a:ext cx="628960" cy="3127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/>
          <p:cNvSpPr/>
          <p:nvPr/>
        </p:nvSpPr>
        <p:spPr>
          <a:xfrm rot="18961870" flipV="1">
            <a:off x="6162840" y="2511951"/>
            <a:ext cx="628960" cy="3127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/>
          <p:cNvSpPr/>
          <p:nvPr/>
        </p:nvSpPr>
        <p:spPr>
          <a:xfrm flipV="1">
            <a:off x="7161668" y="3547333"/>
            <a:ext cx="628960" cy="3127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9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/>
        </p:nvSpPr>
        <p:spPr>
          <a:xfrm>
            <a:off x="2100942" y="3069771"/>
            <a:ext cx="8871857" cy="2563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TRÒ CHƠI: AI NHANH NHẤT</a:t>
            </a:r>
          </a:p>
        </p:txBody>
      </p:sp>
    </p:spTree>
    <p:extLst>
      <p:ext uri="{BB962C8B-B14F-4D97-AF65-F5344CB8AC3E}">
        <p14:creationId xmlns:p14="http://schemas.microsoft.com/office/powerpoint/2010/main" val="408226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3200"/>
            <a:ext cx="8610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NHẬN BIẾT </a:t>
            </a:r>
            <a:br>
              <a:rPr lang="en-US" sz="36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VÙNG RIÊNG TƯ TRÊN CƠ THỂ</a:t>
            </a:r>
          </a:p>
        </p:txBody>
      </p:sp>
    </p:spTree>
    <p:extLst>
      <p:ext uri="{BB962C8B-B14F-4D97-AF65-F5344CB8AC3E}">
        <p14:creationId xmlns:p14="http://schemas.microsoft.com/office/powerpoint/2010/main" val="33905993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1828800" y="6477000"/>
            <a:ext cx="121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en-US" sz="2800">
              <a:solidFill>
                <a:schemeClr val="tx2"/>
              </a:solidFill>
              <a:latin typeface="Times New Roman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057400" y="2057400"/>
            <a:ext cx="2209800" cy="3200400"/>
            <a:chOff x="3429000" y="1524000"/>
            <a:chExt cx="2667000" cy="4114800"/>
          </a:xfrm>
        </p:grpSpPr>
        <p:pic>
          <p:nvPicPr>
            <p:cNvPr id="5170" name="Picture 50" descr="Hình ảnh có liên quan"/>
            <p:cNvPicPr>
              <a:picLocks noChangeAspect="1" noChangeArrowheads="1"/>
            </p:cNvPicPr>
            <p:nvPr/>
          </p:nvPicPr>
          <p:blipFill>
            <a:blip r:embed="rId4" r:link="rId5"/>
            <a:srcRect l="11076" t="9836" r="61230"/>
            <a:stretch>
              <a:fillRect/>
            </a:stretch>
          </p:blipFill>
          <p:spPr bwMode="auto">
            <a:xfrm>
              <a:off x="3429000" y="1524000"/>
              <a:ext cx="1371601" cy="4103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72" name="Picture 52" descr="Hình ảnh có liên quan"/>
            <p:cNvPicPr>
              <a:picLocks noChangeAspect="1" noChangeArrowheads="1"/>
            </p:cNvPicPr>
            <p:nvPr/>
          </p:nvPicPr>
          <p:blipFill>
            <a:blip r:embed="rId4" r:link="rId5"/>
            <a:srcRect l="59077" t="9836" r="15076"/>
            <a:stretch>
              <a:fillRect/>
            </a:stretch>
          </p:blipFill>
          <p:spPr bwMode="auto">
            <a:xfrm>
              <a:off x="4800600" y="1524000"/>
              <a:ext cx="1295400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Oval 15"/>
            <p:cNvSpPr>
              <a:spLocks noChangeArrowheads="1"/>
            </p:cNvSpPr>
            <p:nvPr/>
          </p:nvSpPr>
          <p:spPr bwMode="auto">
            <a:xfrm>
              <a:off x="3810000" y="4038600"/>
              <a:ext cx="609600" cy="457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Oval 15"/>
            <p:cNvSpPr>
              <a:spLocks noChangeArrowheads="1"/>
            </p:cNvSpPr>
            <p:nvPr/>
          </p:nvSpPr>
          <p:spPr bwMode="auto">
            <a:xfrm>
              <a:off x="5181600" y="4038600"/>
              <a:ext cx="609600" cy="457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077200" y="2057401"/>
            <a:ext cx="2209800" cy="3276601"/>
            <a:chOff x="6172200" y="1447800"/>
            <a:chExt cx="2971800" cy="4267201"/>
          </a:xfrm>
        </p:grpSpPr>
        <p:pic>
          <p:nvPicPr>
            <p:cNvPr id="5173" name="Picture 53" descr="Hình ảnh có liên quan"/>
            <p:cNvPicPr>
              <a:picLocks noChangeAspect="1" noChangeArrowheads="1"/>
            </p:cNvPicPr>
            <p:nvPr/>
          </p:nvPicPr>
          <p:blipFill>
            <a:blip r:embed="rId4" r:link="rId5"/>
            <a:srcRect l="59077" t="9836" r="15076"/>
            <a:stretch>
              <a:fillRect/>
            </a:stretch>
          </p:blipFill>
          <p:spPr bwMode="auto">
            <a:xfrm>
              <a:off x="7620000" y="1447801"/>
              <a:ext cx="1524000" cy="426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74" name="Picture 54" descr="Hình ảnh có liên quan"/>
            <p:cNvPicPr>
              <a:picLocks noChangeAspect="1" noChangeArrowheads="1"/>
            </p:cNvPicPr>
            <p:nvPr/>
          </p:nvPicPr>
          <p:blipFill>
            <a:blip r:embed="rId4" r:link="rId5"/>
            <a:srcRect l="11076" t="9836" r="61230"/>
            <a:stretch>
              <a:fillRect/>
            </a:stretch>
          </p:blipFill>
          <p:spPr bwMode="auto">
            <a:xfrm>
              <a:off x="6172200" y="1447800"/>
              <a:ext cx="1447800" cy="4267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Oval 15"/>
            <p:cNvSpPr>
              <a:spLocks noChangeArrowheads="1"/>
            </p:cNvSpPr>
            <p:nvPr/>
          </p:nvSpPr>
          <p:spPr bwMode="auto">
            <a:xfrm>
              <a:off x="6705600" y="2743200"/>
              <a:ext cx="457200" cy="3048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15"/>
            <p:cNvSpPr>
              <a:spLocks noChangeArrowheads="1"/>
            </p:cNvSpPr>
            <p:nvPr/>
          </p:nvSpPr>
          <p:spPr bwMode="auto">
            <a:xfrm>
              <a:off x="8229600" y="4038600"/>
              <a:ext cx="609600" cy="457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" name="Rectangle 32"/>
          <p:cNvSpPr>
            <a:spLocks noChangeArrowheads="1"/>
          </p:cNvSpPr>
          <p:nvPr/>
        </p:nvSpPr>
        <p:spPr bwMode="auto">
          <a:xfrm>
            <a:off x="1752600" y="381000"/>
            <a:ext cx="7239000" cy="838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2400" b="1" dirty="0">
                <a:solidFill>
                  <a:srgbClr val="3131F9"/>
                </a:solidFill>
                <a:latin typeface="+mj-lt"/>
              </a:rPr>
              <a:t>Câu hỏi 1: </a:t>
            </a:r>
            <a:endParaRPr lang="en-US" sz="2400" b="1" dirty="0">
              <a:solidFill>
                <a:srgbClr val="3131F9"/>
              </a:solidFill>
              <a:latin typeface="+mj-lt"/>
            </a:endParaRPr>
          </a:p>
          <a:p>
            <a:pPr algn="ctr"/>
            <a:r>
              <a:rPr lang="vi-VN" sz="2400" b="1" dirty="0">
                <a:solidFill>
                  <a:srgbClr val="3131F9"/>
                </a:solidFill>
                <a:latin typeface="+mj-lt"/>
              </a:rPr>
              <a:t>Các vùng riêng tư trên cơ th</a:t>
            </a:r>
            <a:r>
              <a:rPr lang="en-US" sz="2400" b="1" dirty="0">
                <a:solidFill>
                  <a:srgbClr val="3131F9"/>
                </a:solidFill>
                <a:latin typeface="+mj-lt"/>
              </a:rPr>
              <a:t>ể</a:t>
            </a:r>
            <a:r>
              <a:rPr lang="vi-VN" sz="2400" b="1" dirty="0">
                <a:solidFill>
                  <a:srgbClr val="3131F9"/>
                </a:solidFill>
                <a:latin typeface="+mj-lt"/>
              </a:rPr>
              <a:t> là những vùng nào?</a:t>
            </a:r>
            <a:endParaRPr lang="en-US" sz="2400" b="1" dirty="0">
              <a:solidFill>
                <a:srgbClr val="3131F9"/>
              </a:solidFill>
              <a:latin typeface="+mj-lt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876800" y="2057400"/>
            <a:ext cx="2590800" cy="3276600"/>
            <a:chOff x="0" y="2286000"/>
            <a:chExt cx="3568084" cy="3048000"/>
          </a:xfrm>
        </p:grpSpPr>
        <p:pic>
          <p:nvPicPr>
            <p:cNvPr id="38" name="Picture 2" descr="E:\năm học 17-18\kien tap chuyen de ky nang song cap huyen\giao an ppt\4 vung.jpg"/>
            <p:cNvPicPr>
              <a:picLocks noChangeAspect="1" noChangeArrowheads="1"/>
            </p:cNvPicPr>
            <p:nvPr/>
          </p:nvPicPr>
          <p:blipFill>
            <a:blip r:embed="rId6"/>
            <a:srcRect r="63045"/>
            <a:stretch>
              <a:fillRect/>
            </a:stretch>
          </p:blipFill>
          <p:spPr bwMode="auto">
            <a:xfrm>
              <a:off x="0" y="2286000"/>
              <a:ext cx="1600200" cy="2971800"/>
            </a:xfrm>
            <a:prstGeom prst="rect">
              <a:avLst/>
            </a:prstGeom>
            <a:noFill/>
          </p:spPr>
        </p:pic>
        <p:pic>
          <p:nvPicPr>
            <p:cNvPr id="39" name="Picture 2" descr="E:\năm học 17-18\kien tap chuyen de ky nang song cap huyen\giao an ppt\4 vung.jpg"/>
            <p:cNvPicPr>
              <a:picLocks noChangeAspect="1" noChangeArrowheads="1"/>
            </p:cNvPicPr>
            <p:nvPr/>
          </p:nvPicPr>
          <p:blipFill>
            <a:blip r:embed="rId6"/>
            <a:srcRect l="54553" b="-2564"/>
            <a:stretch>
              <a:fillRect/>
            </a:stretch>
          </p:blipFill>
          <p:spPr bwMode="auto">
            <a:xfrm>
              <a:off x="1600200" y="2286000"/>
              <a:ext cx="1967884" cy="3048000"/>
            </a:xfrm>
            <a:prstGeom prst="rect">
              <a:avLst/>
            </a:prstGeom>
            <a:noFill/>
          </p:spPr>
        </p:pic>
      </p:grpSp>
      <p:sp>
        <p:nvSpPr>
          <p:cNvPr id="41" name="Oval 40"/>
          <p:cNvSpPr/>
          <p:nvPr/>
        </p:nvSpPr>
        <p:spPr>
          <a:xfrm>
            <a:off x="9372600" y="304800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0</a:t>
            </a:r>
          </a:p>
        </p:txBody>
      </p:sp>
      <p:sp>
        <p:nvSpPr>
          <p:cNvPr id="42" name="Oval 41"/>
          <p:cNvSpPr/>
          <p:nvPr/>
        </p:nvSpPr>
        <p:spPr>
          <a:xfrm>
            <a:off x="9372600" y="304800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43" name="Oval 42"/>
          <p:cNvSpPr/>
          <p:nvPr/>
        </p:nvSpPr>
        <p:spPr>
          <a:xfrm>
            <a:off x="9372600" y="304800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44" name="Oval 43"/>
          <p:cNvSpPr/>
          <p:nvPr/>
        </p:nvSpPr>
        <p:spPr>
          <a:xfrm>
            <a:off x="9372600" y="304800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45" name="Oval 44"/>
          <p:cNvSpPr/>
          <p:nvPr/>
        </p:nvSpPr>
        <p:spPr>
          <a:xfrm>
            <a:off x="9372600" y="304800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46" name="Oval 45"/>
          <p:cNvSpPr/>
          <p:nvPr/>
        </p:nvSpPr>
        <p:spPr>
          <a:xfrm>
            <a:off x="9372600" y="304800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atin typeface=".VnArial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5105400" y="5638800"/>
            <a:ext cx="2743200" cy="1143000"/>
          </a:xfrm>
          <a:prstGeom prst="wedgeRoundRectCallout">
            <a:avLst>
              <a:gd name="adj1" fmla="val -19501"/>
              <a:gd name="adj2" fmla="val -14067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đùi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endParaRPr lang="en-US" b="1" dirty="0">
              <a:solidFill>
                <a:srgbClr val="3131F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ounded Rectangular Callout 29"/>
          <p:cNvSpPr/>
          <p:nvPr/>
        </p:nvSpPr>
        <p:spPr>
          <a:xfrm>
            <a:off x="8473831" y="5638800"/>
            <a:ext cx="1971484" cy="990600"/>
          </a:xfrm>
          <a:prstGeom prst="wedgeRoundRectCallout">
            <a:avLst>
              <a:gd name="adj1" fmla="val -19483"/>
              <a:gd name="adj2" fmla="val -12423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endParaRPr lang="en-US" b="1" dirty="0">
              <a:solidFill>
                <a:srgbClr val="3131F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ounded Rectangular Callout 30"/>
          <p:cNvSpPr/>
          <p:nvPr/>
        </p:nvSpPr>
        <p:spPr>
          <a:xfrm>
            <a:off x="2373087" y="5638800"/>
            <a:ext cx="1927517" cy="990600"/>
          </a:xfrm>
          <a:prstGeom prst="wedgeRoundRectCallout">
            <a:avLst>
              <a:gd name="adj1" fmla="val -30442"/>
              <a:gd name="adj2" fmla="val -12297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đùi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045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ung d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29" grpId="0" animBg="1"/>
      <p:bldP spid="30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1828800" y="6477000"/>
            <a:ext cx="121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en-US" sz="28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57" name="Rectangle 32"/>
          <p:cNvSpPr>
            <a:spLocks noChangeArrowheads="1"/>
          </p:cNvSpPr>
          <p:nvPr/>
        </p:nvSpPr>
        <p:spPr bwMode="auto">
          <a:xfrm>
            <a:off x="4572000" y="533400"/>
            <a:ext cx="3505200" cy="6858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dirty="0" err="1">
                <a:solidFill>
                  <a:srgbClr val="3131F9"/>
                </a:solidFill>
                <a:latin typeface="+mj-lt"/>
              </a:rPr>
              <a:t>Đáp</a:t>
            </a:r>
            <a:r>
              <a:rPr lang="en-US" sz="3200" b="1" dirty="0">
                <a:solidFill>
                  <a:srgbClr val="3131F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3131F9"/>
                </a:solidFill>
                <a:latin typeface="+mj-lt"/>
              </a:rPr>
              <a:t>án</a:t>
            </a:r>
            <a:r>
              <a:rPr lang="en-US" sz="3200" b="1" dirty="0">
                <a:solidFill>
                  <a:srgbClr val="3131F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3131F9"/>
                </a:solidFill>
                <a:latin typeface="+mj-lt"/>
              </a:rPr>
              <a:t>đúng</a:t>
            </a:r>
            <a:endParaRPr lang="en-US" sz="3200" b="1" dirty="0">
              <a:solidFill>
                <a:srgbClr val="3131F9"/>
              </a:solidFill>
              <a:latin typeface="+mj-lt"/>
            </a:endParaRPr>
          </a:p>
        </p:txBody>
      </p:sp>
      <p:grpSp>
        <p:nvGrpSpPr>
          <p:cNvPr id="4" name="Group 36"/>
          <p:cNvGrpSpPr/>
          <p:nvPr/>
        </p:nvGrpSpPr>
        <p:grpSpPr>
          <a:xfrm>
            <a:off x="4876800" y="2057400"/>
            <a:ext cx="2590800" cy="3276600"/>
            <a:chOff x="0" y="2286000"/>
            <a:chExt cx="3568084" cy="3048000"/>
          </a:xfrm>
        </p:grpSpPr>
        <p:pic>
          <p:nvPicPr>
            <p:cNvPr id="38" name="Picture 2" descr="E:\năm học 17-18\kien tap chuyen de ky nang song cap huyen\giao an ppt\4 vung.jpg"/>
            <p:cNvPicPr>
              <a:picLocks noChangeAspect="1" noChangeArrowheads="1"/>
            </p:cNvPicPr>
            <p:nvPr/>
          </p:nvPicPr>
          <p:blipFill>
            <a:blip r:embed="rId2"/>
            <a:srcRect r="63045"/>
            <a:stretch>
              <a:fillRect/>
            </a:stretch>
          </p:blipFill>
          <p:spPr bwMode="auto">
            <a:xfrm>
              <a:off x="0" y="2286000"/>
              <a:ext cx="1600200" cy="2971800"/>
            </a:xfrm>
            <a:prstGeom prst="rect">
              <a:avLst/>
            </a:prstGeom>
            <a:noFill/>
          </p:spPr>
        </p:pic>
        <p:pic>
          <p:nvPicPr>
            <p:cNvPr id="39" name="Picture 2" descr="E:\năm học 17-18\kien tap chuyen de ky nang song cap huyen\giao an ppt\4 vung.jpg"/>
            <p:cNvPicPr>
              <a:picLocks noChangeAspect="1" noChangeArrowheads="1"/>
            </p:cNvPicPr>
            <p:nvPr/>
          </p:nvPicPr>
          <p:blipFill>
            <a:blip r:embed="rId2"/>
            <a:srcRect l="54553" b="-2564"/>
            <a:stretch>
              <a:fillRect/>
            </a:stretch>
          </p:blipFill>
          <p:spPr bwMode="auto">
            <a:xfrm>
              <a:off x="1600200" y="2286000"/>
              <a:ext cx="1967884" cy="3048000"/>
            </a:xfrm>
            <a:prstGeom prst="rect">
              <a:avLst/>
            </a:prstGeom>
            <a:noFill/>
          </p:spPr>
        </p:pic>
      </p:grpSp>
      <p:sp>
        <p:nvSpPr>
          <p:cNvPr id="23" name="Rounded Rectangular Callout 22"/>
          <p:cNvSpPr/>
          <p:nvPr/>
        </p:nvSpPr>
        <p:spPr>
          <a:xfrm>
            <a:off x="5105400" y="5410200"/>
            <a:ext cx="2619444" cy="1219200"/>
          </a:xfrm>
          <a:prstGeom prst="wedgeRoundRectCallout">
            <a:avLst>
              <a:gd name="adj1" fmla="val -15675"/>
              <a:gd name="adj2" fmla="val -9238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đùi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endParaRPr lang="en-US" b="1" dirty="0">
              <a:solidFill>
                <a:srgbClr val="3131F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50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1524000" y="228600"/>
            <a:ext cx="6705600" cy="838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2400" b="1" dirty="0">
                <a:solidFill>
                  <a:srgbClr val="3131F9"/>
                </a:solidFill>
                <a:latin typeface="+mj-lt"/>
              </a:rPr>
              <a:t>Câu hỏi </a:t>
            </a:r>
            <a:r>
              <a:rPr lang="en-US" sz="2400" b="1" dirty="0">
                <a:solidFill>
                  <a:srgbClr val="3131F9"/>
                </a:solidFill>
                <a:latin typeface="+mj-lt"/>
              </a:rPr>
              <a:t>2</a:t>
            </a:r>
            <a:r>
              <a:rPr lang="vi-VN" sz="2400" b="1" dirty="0">
                <a:solidFill>
                  <a:srgbClr val="3131F9"/>
                </a:solidFill>
                <a:latin typeface="+mj-lt"/>
              </a:rPr>
              <a:t>: </a:t>
            </a:r>
            <a:endParaRPr lang="en-US" sz="2400" b="1" dirty="0">
              <a:solidFill>
                <a:srgbClr val="3131F9"/>
              </a:solidFill>
              <a:latin typeface="+mj-lt"/>
            </a:endParaRPr>
          </a:p>
          <a:p>
            <a:pPr algn="ctr"/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dỗ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257800" y="4267200"/>
            <a:ext cx="3429000" cy="2424016"/>
            <a:chOff x="3733800" y="4267200"/>
            <a:chExt cx="3429000" cy="242401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/>
            <a:srcRect l="20312" t="35417" r="30469" b="19792"/>
            <a:stretch>
              <a:fillRect/>
            </a:stretch>
          </p:blipFill>
          <p:spPr bwMode="auto">
            <a:xfrm>
              <a:off x="3733800" y="4267200"/>
              <a:ext cx="3429000" cy="2424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Multiply 5"/>
            <p:cNvSpPr/>
            <p:nvPr/>
          </p:nvSpPr>
          <p:spPr>
            <a:xfrm>
              <a:off x="5562600" y="5867400"/>
              <a:ext cx="304800" cy="685800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khoc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257800" y="1600200"/>
            <a:ext cx="3467100" cy="23114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8915400" y="1752600"/>
            <a:ext cx="1600200" cy="990600"/>
          </a:xfrm>
          <a:prstGeom prst="wedgeRoundRectCallout">
            <a:avLst>
              <a:gd name="adj1" fmla="val -58621"/>
              <a:gd name="adj2" fmla="val 10716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khóc</a:t>
            </a:r>
            <a:endParaRPr lang="en-US" sz="2800" b="1" dirty="0">
              <a:solidFill>
                <a:srgbClr val="3131F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8724900" y="4419600"/>
            <a:ext cx="1943100" cy="1447800"/>
          </a:xfrm>
          <a:prstGeom prst="wedgeRoundRectCallout">
            <a:avLst>
              <a:gd name="adj1" fmla="val -71524"/>
              <a:gd name="adj2" fmla="val 8185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4" name="Oval 23"/>
          <p:cNvSpPr/>
          <p:nvPr/>
        </p:nvSpPr>
        <p:spPr>
          <a:xfrm>
            <a:off x="9067800" y="228600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0</a:t>
            </a:r>
          </a:p>
        </p:txBody>
      </p:sp>
      <p:sp>
        <p:nvSpPr>
          <p:cNvPr id="25" name="Oval 24"/>
          <p:cNvSpPr/>
          <p:nvPr/>
        </p:nvSpPr>
        <p:spPr>
          <a:xfrm>
            <a:off x="9067800" y="228600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6" name="Oval 25"/>
          <p:cNvSpPr/>
          <p:nvPr/>
        </p:nvSpPr>
        <p:spPr>
          <a:xfrm>
            <a:off x="9067800" y="205636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041704" y="205636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9041704" y="240083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29" name="Oval 28"/>
          <p:cNvSpPr/>
          <p:nvPr/>
        </p:nvSpPr>
        <p:spPr>
          <a:xfrm>
            <a:off x="9067800" y="228600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atin typeface=".VnArial" pitchFamily="34" charset="0"/>
                <a:cs typeface="Times New Roman" pitchFamily="18" charset="0"/>
              </a:rPr>
              <a:t>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10" y="2485950"/>
            <a:ext cx="3181350" cy="4241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329" y="1094984"/>
            <a:ext cx="2932112" cy="23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26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ung d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1371600" y="429538"/>
            <a:ext cx="9144000" cy="838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400" b="1" dirty="0">
              <a:solidFill>
                <a:srgbClr val="3131F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029200" y="4267200"/>
            <a:ext cx="3429000" cy="2424016"/>
            <a:chOff x="3886200" y="4267200"/>
            <a:chExt cx="3429000" cy="242401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/>
            <a:srcRect l="20312" t="35417" r="30469" b="19792"/>
            <a:stretch>
              <a:fillRect/>
            </a:stretch>
          </p:blipFill>
          <p:spPr bwMode="auto">
            <a:xfrm>
              <a:off x="3886200" y="4267200"/>
              <a:ext cx="3429000" cy="2424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Multiply 5"/>
            <p:cNvSpPr/>
            <p:nvPr/>
          </p:nvSpPr>
          <p:spPr>
            <a:xfrm>
              <a:off x="5562600" y="5867400"/>
              <a:ext cx="304800" cy="685800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khoc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105400" y="1600200"/>
            <a:ext cx="3467100" cy="23114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8763000" y="1752600"/>
            <a:ext cx="1600200" cy="990600"/>
          </a:xfrm>
          <a:prstGeom prst="wedgeRoundRectCallout">
            <a:avLst>
              <a:gd name="adj1" fmla="val -58621"/>
              <a:gd name="adj2" fmla="val 10716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khóc</a:t>
            </a:r>
            <a:endParaRPr lang="en-US" sz="2800" b="1" dirty="0">
              <a:solidFill>
                <a:srgbClr val="3131F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8572500" y="4419600"/>
            <a:ext cx="1943100" cy="1447800"/>
          </a:xfrm>
          <a:prstGeom prst="wedgeRoundRectCallout">
            <a:avLst>
              <a:gd name="adj1" fmla="val -71524"/>
              <a:gd name="adj2" fmla="val 8185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" name="Oval 1">
            <a:hlinkClick r:id="" action="ppaction://noaction"/>
          </p:cNvPr>
          <p:cNvSpPr/>
          <p:nvPr/>
        </p:nvSpPr>
        <p:spPr>
          <a:xfrm>
            <a:off x="9372600" y="6210300"/>
            <a:ext cx="990600" cy="4809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03629"/>
            <a:ext cx="3182938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27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33 -0.04441 L -0.22917 -0.2497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75" y="-1026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0777E-6 L -0.20416 -0.2319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-1161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9067800" y="228600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0</a:t>
            </a:r>
          </a:p>
        </p:txBody>
      </p:sp>
      <p:sp>
        <p:nvSpPr>
          <p:cNvPr id="6" name="Oval 5"/>
          <p:cNvSpPr/>
          <p:nvPr/>
        </p:nvSpPr>
        <p:spPr>
          <a:xfrm>
            <a:off x="9067800" y="228600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9049011" y="228600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9067800" y="206679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9067800" y="206679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Oval 9"/>
          <p:cNvSpPr/>
          <p:nvPr/>
        </p:nvSpPr>
        <p:spPr>
          <a:xfrm>
            <a:off x="9049011" y="228600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atin typeface=".VnArial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13" name="Rectangle 32"/>
          <p:cNvSpPr>
            <a:spLocks noChangeArrowheads="1"/>
          </p:cNvSpPr>
          <p:nvPr/>
        </p:nvSpPr>
        <p:spPr bwMode="auto">
          <a:xfrm>
            <a:off x="1524000" y="31316"/>
            <a:ext cx="7391400" cy="97285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vi-VN" sz="2400" b="1" dirty="0">
                <a:solidFill>
                  <a:srgbClr val="3131F9"/>
                </a:solidFill>
                <a:latin typeface="Times New Roman"/>
              </a:rPr>
              <a:t>Câu</a:t>
            </a:r>
            <a:r>
              <a:rPr lang="en-US" sz="2400" b="1" dirty="0">
                <a:solidFill>
                  <a:srgbClr val="3131F9"/>
                </a:solidFill>
              </a:rPr>
              <a:t> 3</a:t>
            </a:r>
            <a:r>
              <a:rPr lang="vi-VN" sz="2400" b="1" dirty="0">
                <a:solidFill>
                  <a:srgbClr val="3131F9"/>
                </a:solidFill>
                <a:latin typeface="Times New Roman"/>
              </a:rPr>
              <a:t>: 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endParaRPr lang="en-US" sz="2400" b="1" dirty="0">
              <a:solidFill>
                <a:srgbClr val="3131F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36210"/>
            <a:ext cx="28194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92" y="1636210"/>
            <a:ext cx="2830100" cy="3773466"/>
          </a:xfrm>
          <a:prstGeom prst="rect">
            <a:avLst/>
          </a:prstGeom>
        </p:spPr>
      </p:pic>
      <p:sp>
        <p:nvSpPr>
          <p:cNvPr id="17" name="Rounded Rectangular Callout 16"/>
          <p:cNvSpPr>
            <a:spLocks noChangeArrowheads="1"/>
          </p:cNvSpPr>
          <p:nvPr/>
        </p:nvSpPr>
        <p:spPr bwMode="auto">
          <a:xfrm>
            <a:off x="1957714" y="5715000"/>
            <a:ext cx="2667000" cy="914400"/>
          </a:xfrm>
          <a:prstGeom prst="wedgeRoundRectCallout">
            <a:avLst>
              <a:gd name="adj1" fmla="val -17500"/>
              <a:gd name="adj2" fmla="val -125870"/>
              <a:gd name="adj3" fmla="val 16667"/>
            </a:avLst>
          </a:prstGeom>
          <a:solidFill>
            <a:schemeClr val="bg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Hất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2400" b="1" dirty="0">
              <a:solidFill>
                <a:srgbClr val="3131F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ular Callout 18"/>
          <p:cNvSpPr>
            <a:spLocks noChangeArrowheads="1"/>
          </p:cNvSpPr>
          <p:nvPr/>
        </p:nvSpPr>
        <p:spPr bwMode="auto">
          <a:xfrm>
            <a:off x="5181862" y="5715000"/>
            <a:ext cx="2362200" cy="914400"/>
          </a:xfrm>
          <a:prstGeom prst="wedgeRoundRectCallout">
            <a:avLst>
              <a:gd name="adj1" fmla="val -26208"/>
              <a:gd name="adj2" fmla="val -125870"/>
              <a:gd name="adj3" fmla="val 16667"/>
            </a:avLst>
          </a:prstGeom>
          <a:solidFill>
            <a:schemeClr val="bg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to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36210"/>
            <a:ext cx="2971800" cy="392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ular Callout 15"/>
          <p:cNvSpPr>
            <a:spLocks noChangeArrowheads="1"/>
          </p:cNvSpPr>
          <p:nvPr/>
        </p:nvSpPr>
        <p:spPr bwMode="auto">
          <a:xfrm>
            <a:off x="8001000" y="5715000"/>
            <a:ext cx="1828800" cy="914400"/>
          </a:xfrm>
          <a:prstGeom prst="wedgeRoundRectCallout">
            <a:avLst>
              <a:gd name="adj1" fmla="val -19269"/>
              <a:gd name="adj2" fmla="val -125870"/>
              <a:gd name="adj3" fmla="val 16667"/>
            </a:avLst>
          </a:prstGeom>
          <a:solidFill>
            <a:schemeClr val="bg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im</a:t>
            </a:r>
            <a:endParaRPr lang="en-US" sz="2400" b="1" dirty="0">
              <a:solidFill>
                <a:srgbClr val="3131F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94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ung d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7" grpId="0" animBg="1"/>
      <p:bldP spid="19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2"/>
          <p:cNvSpPr>
            <a:spLocks noChangeArrowheads="1"/>
          </p:cNvSpPr>
          <p:nvPr/>
        </p:nvSpPr>
        <p:spPr bwMode="auto">
          <a:xfrm>
            <a:off x="3505984" y="152401"/>
            <a:ext cx="4038600" cy="97285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3131F9"/>
                </a:solidFill>
                <a:latin typeface="Times New Roman"/>
              </a:rPr>
              <a:t>Đáp</a:t>
            </a:r>
            <a:r>
              <a:rPr lang="en-US" sz="2400" b="1" dirty="0">
                <a:solidFill>
                  <a:srgbClr val="3131F9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/>
              </a:rPr>
              <a:t>án</a:t>
            </a:r>
            <a:r>
              <a:rPr lang="en-US" sz="2400" b="1" dirty="0">
                <a:solidFill>
                  <a:srgbClr val="3131F9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/>
              </a:rPr>
              <a:t>đúng</a:t>
            </a:r>
            <a:endParaRPr lang="en-US" sz="2400" b="1" dirty="0">
              <a:solidFill>
                <a:srgbClr val="3131F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96545"/>
            <a:ext cx="28194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14" y="1656567"/>
            <a:ext cx="2830100" cy="3773466"/>
          </a:xfrm>
          <a:prstGeom prst="rect">
            <a:avLst/>
          </a:prstGeom>
        </p:spPr>
      </p:pic>
      <p:sp>
        <p:nvSpPr>
          <p:cNvPr id="17" name="Rounded Rectangular Callout 16"/>
          <p:cNvSpPr>
            <a:spLocks noChangeArrowheads="1"/>
          </p:cNvSpPr>
          <p:nvPr/>
        </p:nvSpPr>
        <p:spPr bwMode="auto">
          <a:xfrm>
            <a:off x="1957714" y="5715000"/>
            <a:ext cx="2667000" cy="914400"/>
          </a:xfrm>
          <a:prstGeom prst="wedgeRoundRectCallout">
            <a:avLst>
              <a:gd name="adj1" fmla="val -17500"/>
              <a:gd name="adj2" fmla="val -125870"/>
              <a:gd name="adj3" fmla="val 16667"/>
            </a:avLst>
          </a:prstGeom>
          <a:solidFill>
            <a:schemeClr val="bg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Hất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2400" b="1" dirty="0">
              <a:solidFill>
                <a:srgbClr val="3131F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ular Callout 18"/>
          <p:cNvSpPr>
            <a:spLocks noChangeArrowheads="1"/>
          </p:cNvSpPr>
          <p:nvPr/>
        </p:nvSpPr>
        <p:spPr bwMode="auto">
          <a:xfrm>
            <a:off x="5181862" y="5715000"/>
            <a:ext cx="2362200" cy="914400"/>
          </a:xfrm>
          <a:prstGeom prst="wedgeRoundRectCallout">
            <a:avLst>
              <a:gd name="adj1" fmla="val -26208"/>
              <a:gd name="adj2" fmla="val -125870"/>
              <a:gd name="adj3" fmla="val 16667"/>
            </a:avLst>
          </a:prstGeom>
          <a:solidFill>
            <a:schemeClr val="bg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to</a:t>
            </a:r>
          </a:p>
        </p:txBody>
      </p:sp>
      <p:sp>
        <p:nvSpPr>
          <p:cNvPr id="2" name="Oval 1">
            <a:hlinkClick r:id="" action="ppaction://noaction"/>
          </p:cNvPr>
          <p:cNvSpPr/>
          <p:nvPr/>
        </p:nvSpPr>
        <p:spPr>
          <a:xfrm>
            <a:off x="10058400" y="5715000"/>
            <a:ext cx="3810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585" y="1644041"/>
            <a:ext cx="296862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56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23682E-6 L 0.2875 -0.0106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-53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6244E-6 L 0.29844 2.56244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9067800" y="246345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0</a:t>
            </a:r>
          </a:p>
        </p:txBody>
      </p:sp>
      <p:sp>
        <p:nvSpPr>
          <p:cNvPr id="5" name="Oval 4"/>
          <p:cNvSpPr/>
          <p:nvPr/>
        </p:nvSpPr>
        <p:spPr>
          <a:xfrm>
            <a:off x="9067800" y="182671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9067800" y="230688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9067800" y="230688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9067800" y="230688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9" name="Oval 8"/>
          <p:cNvSpPr/>
          <p:nvPr/>
        </p:nvSpPr>
        <p:spPr>
          <a:xfrm>
            <a:off x="9067800" y="250521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atin typeface=".VnArial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10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79332"/>
            <a:ext cx="5410200" cy="1143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vi-VN" sz="2400" b="1" dirty="0">
                <a:solidFill>
                  <a:srgbClr val="3131F9"/>
                </a:solidFill>
                <a:latin typeface="Times New Roman"/>
              </a:rPr>
              <a:t>Câu</a:t>
            </a:r>
            <a:r>
              <a:rPr lang="en-US" sz="2400" b="1" dirty="0">
                <a:solidFill>
                  <a:srgbClr val="3131F9"/>
                </a:solidFill>
              </a:rPr>
              <a:t> 4</a:t>
            </a:r>
            <a:r>
              <a:rPr lang="vi-VN" sz="2400" b="1" dirty="0">
                <a:solidFill>
                  <a:srgbClr val="3131F9"/>
                </a:solidFill>
                <a:latin typeface="Times New Roman"/>
              </a:rPr>
              <a:t>: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1" name="Picture 10" descr="Résultat de recherche d'images pour &quot;bé đang lay tay che  miệng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17321"/>
            <a:ext cx="3581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>
            <a:spLocks noChangeArrowheads="1"/>
          </p:cNvSpPr>
          <p:nvPr/>
        </p:nvSpPr>
        <p:spPr bwMode="auto">
          <a:xfrm>
            <a:off x="1828800" y="4495006"/>
            <a:ext cx="2667000" cy="914400"/>
          </a:xfrm>
          <a:prstGeom prst="wedgeRoundRectCallout">
            <a:avLst>
              <a:gd name="adj1" fmla="val -17023"/>
              <a:gd name="adj2" fmla="val -120315"/>
              <a:gd name="adj3" fmla="val 16667"/>
            </a:avLst>
          </a:prstGeom>
          <a:solidFill>
            <a:schemeClr val="bg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12" descr="Image associé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265612"/>
            <a:ext cx="2971800" cy="22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ular Callout 13"/>
          <p:cNvSpPr>
            <a:spLocks noChangeArrowheads="1"/>
          </p:cNvSpPr>
          <p:nvPr/>
        </p:nvSpPr>
        <p:spPr bwMode="auto">
          <a:xfrm>
            <a:off x="8001000" y="4952206"/>
            <a:ext cx="2667000" cy="914400"/>
          </a:xfrm>
          <a:prstGeom prst="wedgeRoundRectCallout">
            <a:avLst>
              <a:gd name="adj1" fmla="val -79880"/>
              <a:gd name="adj2" fmla="val -36977"/>
              <a:gd name="adj3" fmla="val 16667"/>
            </a:avLst>
          </a:prstGeom>
          <a:solidFill>
            <a:schemeClr val="bg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pic>
        <p:nvPicPr>
          <p:cNvPr id="15" name="Picture 14" descr="Image associé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019" y="1317321"/>
            <a:ext cx="280035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ular Callout 15"/>
          <p:cNvSpPr>
            <a:spLocks noChangeArrowheads="1"/>
          </p:cNvSpPr>
          <p:nvPr/>
        </p:nvSpPr>
        <p:spPr bwMode="auto">
          <a:xfrm>
            <a:off x="5638800" y="2132806"/>
            <a:ext cx="1905000" cy="914400"/>
          </a:xfrm>
          <a:prstGeom prst="wedgeRoundRectCallout">
            <a:avLst>
              <a:gd name="adj1" fmla="val 75500"/>
              <a:gd name="adj2" fmla="val 523"/>
              <a:gd name="adj3" fmla="val 16667"/>
            </a:avLst>
          </a:prstGeom>
          <a:solidFill>
            <a:schemeClr val="bg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671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ung d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4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Résultat de recherche d'images pour &quot;bé đang lay tay che  miệ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0012"/>
            <a:ext cx="3581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1752600" y="4418012"/>
            <a:ext cx="2667000" cy="914400"/>
          </a:xfrm>
          <a:prstGeom prst="wedgeRoundRectCallout">
            <a:avLst>
              <a:gd name="adj1" fmla="val -17023"/>
              <a:gd name="adj2" fmla="val -120315"/>
              <a:gd name="adj3" fmla="val 16667"/>
            </a:avLst>
          </a:prstGeom>
          <a:solidFill>
            <a:schemeClr val="bg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1. Im lặng và không nói gì.</a:t>
            </a:r>
          </a:p>
        </p:txBody>
      </p:sp>
      <p:pic>
        <p:nvPicPr>
          <p:cNvPr id="6" name="Picture 5" descr="Image associé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418012"/>
            <a:ext cx="2971800" cy="22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>
            <a:spLocks noChangeArrowheads="1"/>
          </p:cNvSpPr>
          <p:nvPr/>
        </p:nvSpPr>
        <p:spPr bwMode="auto">
          <a:xfrm>
            <a:off x="8001000" y="5256212"/>
            <a:ext cx="2667000" cy="914400"/>
          </a:xfrm>
          <a:prstGeom prst="wedgeRoundRectCallout">
            <a:avLst>
              <a:gd name="adj1" fmla="val -79880"/>
              <a:gd name="adj2" fmla="val -36977"/>
              <a:gd name="adj3" fmla="val 16667"/>
            </a:avLst>
          </a:prstGeom>
          <a:solidFill>
            <a:schemeClr val="bg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2. Chỉ khóc .</a:t>
            </a:r>
          </a:p>
        </p:txBody>
      </p:sp>
      <p:pic>
        <p:nvPicPr>
          <p:cNvPr id="8" name="Picture 7" descr="Image associé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370012"/>
            <a:ext cx="280035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>
            <a:spLocks noChangeArrowheads="1"/>
          </p:cNvSpPr>
          <p:nvPr/>
        </p:nvSpPr>
        <p:spPr bwMode="auto">
          <a:xfrm>
            <a:off x="5638800" y="2436812"/>
            <a:ext cx="1905000" cy="914400"/>
          </a:xfrm>
          <a:prstGeom prst="wedgeRoundRectCallout">
            <a:avLst>
              <a:gd name="adj1" fmla="val 75500"/>
              <a:gd name="adj2" fmla="val 523"/>
              <a:gd name="adj3" fmla="val 16667"/>
            </a:avLst>
          </a:prstGeom>
          <a:solidFill>
            <a:schemeClr val="bg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3. Nói ngay với bố mẹ.</a:t>
            </a:r>
          </a:p>
        </p:txBody>
      </p:sp>
      <p:sp>
        <p:nvSpPr>
          <p:cNvPr id="11" name="Rectangle 32"/>
          <p:cNvSpPr txBox="1">
            <a:spLocks noChangeArrowheads="1"/>
          </p:cNvSpPr>
          <p:nvPr/>
        </p:nvSpPr>
        <p:spPr bwMode="auto">
          <a:xfrm>
            <a:off x="4648200" y="227012"/>
            <a:ext cx="2514600" cy="83978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3131F9"/>
                </a:solidFill>
                <a:latin typeface="Times New Roman"/>
              </a:rPr>
              <a:t>Đáp</a:t>
            </a:r>
            <a:r>
              <a:rPr lang="en-US" sz="2400" b="1" dirty="0">
                <a:solidFill>
                  <a:srgbClr val="3131F9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/>
              </a:rPr>
              <a:t>án</a:t>
            </a:r>
            <a:r>
              <a:rPr lang="en-US" sz="2400" b="1" dirty="0">
                <a:solidFill>
                  <a:srgbClr val="3131F9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/>
              </a:rPr>
              <a:t>đúng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Oval 9">
            <a:hlinkClick r:id="" action="ppaction://noaction"/>
          </p:cNvPr>
          <p:cNvSpPr/>
          <p:nvPr/>
        </p:nvSpPr>
        <p:spPr>
          <a:xfrm>
            <a:off x="9144000" y="6324600"/>
            <a:ext cx="120015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7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2951E-6 L -0.30313 0.000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3 -0.02197 L -0.38333 -0.0217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0" r="15884" b="8922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114799" y="2449285"/>
            <a:ext cx="718457" cy="5551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114800" y="4384222"/>
            <a:ext cx="702128" cy="5388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347856" y="4327071"/>
            <a:ext cx="767443" cy="59599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816928" y="2645229"/>
            <a:ext cx="669472" cy="48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86400" y="2383619"/>
            <a:ext cx="1143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8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647395" y="4690381"/>
            <a:ext cx="851125" cy="73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94115" y="4625067"/>
            <a:ext cx="1902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đùi</a:t>
            </a:r>
            <a:endParaRPr lang="en-US" sz="28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780563" y="4714789"/>
            <a:ext cx="669472" cy="48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439148" y="4477671"/>
            <a:ext cx="1143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28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54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/>
      <p:bldP spid="1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3" r="15097" b="909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131129" y="2579914"/>
            <a:ext cx="783771" cy="489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082143" y="3228707"/>
            <a:ext cx="996043" cy="71845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082143" y="4302575"/>
            <a:ext cx="832758" cy="62865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304313" y="4416875"/>
            <a:ext cx="832758" cy="62865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816928" y="2645229"/>
            <a:ext cx="669472" cy="48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86400" y="2383619"/>
            <a:ext cx="1143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8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2281" y="4502164"/>
            <a:ext cx="1902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đùi</a:t>
            </a:r>
            <a:endParaRPr lang="en-US" sz="28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780563" y="4714789"/>
            <a:ext cx="669472" cy="48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439148" y="4522309"/>
            <a:ext cx="1143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28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96243" y="3417998"/>
            <a:ext cx="1137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endParaRPr lang="en-US" sz="28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537178" y="4739281"/>
            <a:ext cx="913039" cy="44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451453" y="3657225"/>
            <a:ext cx="913039" cy="44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299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/>
      <p:bldP spid="10" grpId="0"/>
      <p:bldP spid="12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336379" cy="7010400"/>
            <a:chOff x="0" y="2286000"/>
            <a:chExt cx="3568084" cy="3048000"/>
          </a:xfrm>
        </p:grpSpPr>
        <p:pic>
          <p:nvPicPr>
            <p:cNvPr id="3" name="Picture 2" descr="E:\năm học 17-18\kien tap chuyen de ky nang song cap huyen\giao an ppt\4 vung.jpg"/>
            <p:cNvPicPr>
              <a:picLocks noChangeAspect="1" noChangeArrowheads="1"/>
            </p:cNvPicPr>
            <p:nvPr/>
          </p:nvPicPr>
          <p:blipFill>
            <a:blip r:embed="rId2"/>
            <a:srcRect r="63045"/>
            <a:stretch>
              <a:fillRect/>
            </a:stretch>
          </p:blipFill>
          <p:spPr bwMode="auto">
            <a:xfrm>
              <a:off x="0" y="2286000"/>
              <a:ext cx="1600200" cy="2971800"/>
            </a:xfrm>
            <a:prstGeom prst="rect">
              <a:avLst/>
            </a:prstGeom>
            <a:noFill/>
          </p:spPr>
        </p:pic>
        <p:pic>
          <p:nvPicPr>
            <p:cNvPr id="4" name="Picture 2" descr="E:\năm học 17-18\kien tap chuyen de ky nang song cap huyen\giao an ppt\4 vung.jpg"/>
            <p:cNvPicPr>
              <a:picLocks noChangeAspect="1" noChangeArrowheads="1"/>
            </p:cNvPicPr>
            <p:nvPr/>
          </p:nvPicPr>
          <p:blipFill>
            <a:blip r:embed="rId2"/>
            <a:srcRect l="54553" b="-2564"/>
            <a:stretch>
              <a:fillRect/>
            </a:stretch>
          </p:blipFill>
          <p:spPr bwMode="auto">
            <a:xfrm>
              <a:off x="1600200" y="2286000"/>
              <a:ext cx="1967884" cy="3048000"/>
            </a:xfrm>
            <a:prstGeom prst="rect">
              <a:avLst/>
            </a:prstGeom>
            <a:noFill/>
          </p:spPr>
        </p:pic>
      </p:grpSp>
      <p:sp>
        <p:nvSpPr>
          <p:cNvPr id="6" name="Right Arrow 5"/>
          <p:cNvSpPr/>
          <p:nvPr/>
        </p:nvSpPr>
        <p:spPr>
          <a:xfrm>
            <a:off x="2422357" y="1660359"/>
            <a:ext cx="2037347" cy="2406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59704" y="1488286"/>
            <a:ext cx="1620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endParaRPr lang="en-US" sz="3200" b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766285" y="3176939"/>
            <a:ext cx="2037347" cy="2406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03632" y="3004866"/>
            <a:ext cx="1620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NGỰC</a:t>
            </a:r>
            <a:endParaRPr lang="en-US" sz="3200" b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766285" y="4813234"/>
            <a:ext cx="2037347" cy="2406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03632" y="4641161"/>
            <a:ext cx="2495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GIỮA 2 ĐÙI</a:t>
            </a:r>
            <a:endParaRPr lang="en-US" sz="3200" b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8534400" y="4400532"/>
            <a:ext cx="2037347" cy="2406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571747" y="4228459"/>
            <a:ext cx="1620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endParaRPr lang="en-US" sz="3200" b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295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năm học 17-18\kien tap chuyen de ky nang song cap huyen\giao an ppt\ko so nguoi khac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94960" y="727194"/>
            <a:ext cx="11190641" cy="541728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27200" y="5410200"/>
            <a:ext cx="873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334001"/>
            <a:ext cx="12192000" cy="95410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2800" dirty="0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sờ</a:t>
            </a:r>
            <a:r>
              <a:rPr lang="en-US" sz="2800" dirty="0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800" dirty="0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800" dirty="0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2800" dirty="0">
              <a:solidFill>
                <a:srgbClr val="3131F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07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5" r="16071" b="1659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77687" y="163286"/>
            <a:ext cx="1095647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CÓ THỂ CHẠM VÀO VÙNG RIÊNG TƯ CỦA BÉ</a:t>
            </a:r>
          </a:p>
        </p:txBody>
      </p:sp>
    </p:spTree>
    <p:extLst>
      <p:ext uri="{BB962C8B-B14F-4D97-AF65-F5344CB8AC3E}">
        <p14:creationId xmlns:p14="http://schemas.microsoft.com/office/powerpoint/2010/main" val="183936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3" r="16558" b="18326"/>
          <a:stretch/>
        </p:blipFill>
        <p:spPr>
          <a:xfrm>
            <a:off x="0" y="0"/>
            <a:ext cx="12192000" cy="671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5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 r="15097" b="17172"/>
          <a:stretch/>
        </p:blipFill>
        <p:spPr>
          <a:xfrm>
            <a:off x="0" y="0"/>
            <a:ext cx="11903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341</Words>
  <Application>Microsoft Office PowerPoint</Application>
  <PresentationFormat>Custom</PresentationFormat>
  <Paragraphs>87</Paragraphs>
  <Slides>28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 PHÒNG GIÁO DỤC VÀ ĐÀO TẠO QUẬN LONG BIÊN</vt:lpstr>
      <vt:lpstr>NHẬN BIẾT  VÙNG RIÊNG TƯ TRÊN CƠ THỂ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4: Khi thấy mình có nguy cơ bị  người xấu xâm hại cơ thể con sẽ làm gì?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HUYỆN GIA LÂM</dc:title>
  <dc:creator>Admin</dc:creator>
  <cp:lastModifiedBy>Admin</cp:lastModifiedBy>
  <cp:revision>17</cp:revision>
  <dcterms:created xsi:type="dcterms:W3CDTF">2021-10-02T03:05:04Z</dcterms:created>
  <dcterms:modified xsi:type="dcterms:W3CDTF">2022-10-15T12:28:15Z</dcterms:modified>
</cp:coreProperties>
</file>