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5" r:id="rId3"/>
    <p:sldId id="256" r:id="rId4"/>
    <p:sldId id="257" r:id="rId5"/>
    <p:sldId id="262" r:id="rId6"/>
    <p:sldId id="263" r:id="rId7"/>
    <p:sldId id="258" r:id="rId8"/>
    <p:sldId id="259" r:id="rId9"/>
    <p:sldId id="260" r:id="rId10"/>
    <p:sldId id="264" r:id="rId11"/>
    <p:sldId id="26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73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5/21/2022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639380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5/21/2022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47417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5/21/2022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3096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74117-E7BA-4BD0-BB74-74930E764D49}" type="datetimeFigureOut">
              <a:rPr lang="en-US" smtClean="0"/>
              <a:t>5/21/2022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9204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674117-E7BA-4BD0-BB74-74930E764D49}" type="datetimeFigureOut">
              <a:rPr lang="en-US" smtClean="0"/>
              <a:t>5/21/2022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59754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674117-E7BA-4BD0-BB74-74930E764D49}" type="datetimeFigureOut">
              <a:rPr lang="en-US" smtClean="0"/>
              <a:t>5/21/2022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1034133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674117-E7BA-4BD0-BB74-74930E764D49}" type="datetimeFigureOut">
              <a:rPr lang="en-US" smtClean="0"/>
              <a:t>5/21/2022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916299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674117-E7BA-4BD0-BB74-74930E764D49}" type="datetimeFigureOut">
              <a:rPr lang="en-US" smtClean="0"/>
              <a:t>5/21/2022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60921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74117-E7BA-4BD0-BB74-74930E764D49}" type="datetimeFigureOut">
              <a:rPr lang="en-US" smtClean="0"/>
              <a:t>5/21/2022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68560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74117-E7BA-4BD0-BB74-74930E764D49}" type="datetimeFigureOut">
              <a:rPr lang="en-US" smtClean="0"/>
              <a:t>5/21/2022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883887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74117-E7BA-4BD0-BB74-74930E764D49}" type="datetimeFigureOut">
              <a:rPr lang="en-US" smtClean="0"/>
              <a:t>5/21/2022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80744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674117-E7BA-4BD0-BB74-74930E764D49}" type="datetimeFigureOut">
              <a:rPr lang="en-US" smtClean="0"/>
              <a:t>5/21/2022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2BE8C-FE1F-4E83-94E8-AE9800150B4F}" type="slidenum">
              <a:rPr lang="en-US" smtClean="0"/>
              <a:t>‹#›</a:t>
            </a:fld>
            <a:endParaRPr lang="en-US"/>
          </a:p>
        </p:txBody>
      </p:sp>
    </p:spTree>
    <p:extLst>
      <p:ext uri="{BB962C8B-B14F-4D97-AF65-F5344CB8AC3E}">
        <p14:creationId xmlns:p14="http://schemas.microsoft.com/office/powerpoint/2010/main" val="3717274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4" name="Title 1"/>
          <p:cNvSpPr txBox="1">
            <a:spLocks/>
          </p:cNvSpPr>
          <p:nvPr/>
        </p:nvSpPr>
        <p:spPr>
          <a:xfrm>
            <a:off x="33139" y="224351"/>
            <a:ext cx="9144000" cy="213808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smtClean="0">
                <a:solidFill>
                  <a:srgbClr val="002060"/>
                </a:solidFill>
                <a:latin typeface="Times New Roman" panose="02020603050405020304" pitchFamily="18" charset="0"/>
                <a:cs typeface="Times New Roman" panose="02020603050405020304" pitchFamily="18" charset="0"/>
              </a:rPr>
              <a:t>ỦY BAN NHÂN DÂN QUẬN LONG BIÊN</a:t>
            </a:r>
            <a:br>
              <a:rPr lang="en-US" sz="1800" b="1" dirty="0" smtClean="0">
                <a:solidFill>
                  <a:srgbClr val="002060"/>
                </a:solidFill>
                <a:latin typeface="Times New Roman" panose="02020603050405020304" pitchFamily="18" charset="0"/>
                <a:cs typeface="Times New Roman" panose="02020603050405020304" pitchFamily="18" charset="0"/>
              </a:rPr>
            </a:br>
            <a:r>
              <a:rPr lang="en-US" sz="1800" b="1" dirty="0" smtClean="0">
                <a:solidFill>
                  <a:srgbClr val="002060"/>
                </a:solidFill>
                <a:latin typeface="Times New Roman" panose="02020603050405020304" pitchFamily="18" charset="0"/>
                <a:cs typeface="Times New Roman" panose="02020603050405020304" pitchFamily="18" charset="0"/>
              </a:rPr>
              <a:t>TRƯỜNG MẦM NON THẠCH CẦU</a:t>
            </a:r>
            <a:br>
              <a:rPr lang="en-US" sz="1800" b="1" dirty="0" smtClean="0">
                <a:solidFill>
                  <a:srgbClr val="002060"/>
                </a:solidFill>
                <a:latin typeface="Times New Roman" panose="02020603050405020304" pitchFamily="18" charset="0"/>
                <a:cs typeface="Times New Roman" panose="02020603050405020304" pitchFamily="18" charset="0"/>
              </a:rPr>
            </a:br>
            <a:r>
              <a:rPr lang="en-US" sz="1800" b="1" dirty="0" smtClean="0">
                <a:solidFill>
                  <a:srgbClr val="FF0000"/>
                </a:solidFill>
                <a:latin typeface="Times New Roman" panose="02020603050405020304" pitchFamily="18" charset="0"/>
                <a:cs typeface="Times New Roman" panose="02020603050405020304" pitchFamily="18" charset="0"/>
              </a:rPr>
              <a:t/>
            </a:r>
            <a:br>
              <a:rPr lang="en-US" sz="1800" b="1" dirty="0" smtClean="0">
                <a:solidFill>
                  <a:srgbClr val="FF0000"/>
                </a:solidFill>
                <a:latin typeface="Times New Roman" panose="02020603050405020304" pitchFamily="18" charset="0"/>
                <a:cs typeface="Times New Roman" panose="02020603050405020304" pitchFamily="18" charset="0"/>
              </a:rPr>
            </a:br>
            <a:r>
              <a:rPr lang="en-US" sz="1600" b="1" dirty="0" smtClean="0">
                <a:solidFill>
                  <a:srgbClr val="FF0000"/>
                </a:solidFill>
                <a:latin typeface="Times New Roman" panose="02020603050405020304" pitchFamily="18" charset="0"/>
                <a:cs typeface="Times New Roman" panose="02020603050405020304" pitchFamily="18" charset="0"/>
              </a:rPr>
              <a:t/>
            </a:r>
            <a:br>
              <a:rPr lang="en-US" sz="1600" b="1" dirty="0" smtClean="0">
                <a:solidFill>
                  <a:srgbClr val="FF0000"/>
                </a:solidFill>
                <a:latin typeface="Times New Roman" panose="02020603050405020304" pitchFamily="18" charset="0"/>
                <a:cs typeface="Times New Roman" panose="02020603050405020304" pitchFamily="18" charset="0"/>
              </a:rPr>
            </a:br>
            <a:r>
              <a:rPr lang="en-US" sz="1600" b="1" dirty="0" smtClean="0">
                <a:solidFill>
                  <a:srgbClr val="FF0000"/>
                </a:solidFill>
                <a:latin typeface="Times New Roman" panose="02020603050405020304" pitchFamily="18" charset="0"/>
                <a:cs typeface="Times New Roman" panose="02020603050405020304" pitchFamily="18" charset="0"/>
              </a:rPr>
              <a:t/>
            </a:r>
            <a:br>
              <a:rPr lang="en-US" sz="1600" b="1" dirty="0" smtClean="0">
                <a:solidFill>
                  <a:srgbClr val="FF0000"/>
                </a:solidFill>
                <a:latin typeface="Times New Roman" panose="02020603050405020304" pitchFamily="18" charset="0"/>
                <a:cs typeface="Times New Roman" panose="02020603050405020304" pitchFamily="18" charset="0"/>
              </a:rPr>
            </a:br>
            <a:r>
              <a:rPr lang="en-US" sz="1600" b="1" dirty="0" smtClean="0">
                <a:solidFill>
                  <a:srgbClr val="FF0000"/>
                </a:solidFill>
                <a:latin typeface="Times New Roman" panose="02020603050405020304" pitchFamily="18" charset="0"/>
                <a:cs typeface="Times New Roman" panose="02020603050405020304" pitchFamily="18" charset="0"/>
              </a:rPr>
              <a:t/>
            </a:r>
            <a:br>
              <a:rPr lang="en-US" sz="1600" b="1" dirty="0" smtClean="0">
                <a:solidFill>
                  <a:srgbClr val="FF0000"/>
                </a:solidFill>
                <a:latin typeface="Times New Roman" panose="02020603050405020304" pitchFamily="18" charset="0"/>
                <a:cs typeface="Times New Roman" panose="02020603050405020304" pitchFamily="18" charset="0"/>
              </a:rPr>
            </a:br>
            <a:r>
              <a:rPr lang="en-US" sz="1600" b="1" dirty="0" smtClean="0">
                <a:solidFill>
                  <a:srgbClr val="FF0000"/>
                </a:solidFill>
                <a:latin typeface="Times New Roman" panose="02020603050405020304" pitchFamily="18" charset="0"/>
                <a:cs typeface="Times New Roman" panose="02020603050405020304" pitchFamily="18" charset="0"/>
              </a:rPr>
              <a:t/>
            </a:r>
            <a:br>
              <a:rPr lang="en-US" sz="1600" b="1" dirty="0" smtClean="0">
                <a:solidFill>
                  <a:srgbClr val="FF0000"/>
                </a:solidFill>
                <a:latin typeface="Times New Roman" panose="02020603050405020304" pitchFamily="18" charset="0"/>
                <a:cs typeface="Times New Roman" panose="02020603050405020304" pitchFamily="18" charset="0"/>
              </a:rPr>
            </a:br>
            <a:r>
              <a:rPr lang="en-US" sz="3600" b="1" dirty="0" smtClean="0">
                <a:solidFill>
                  <a:srgbClr val="FF0000"/>
                </a:solidFill>
                <a:latin typeface="Times New Roman" panose="02020603050405020304" pitchFamily="18" charset="0"/>
                <a:cs typeface="Times New Roman" panose="02020603050405020304" pitchFamily="18" charset="0"/>
              </a:rPr>
              <a:t>LĨNH VỰC PHÁT TRIỂN NGÔN NGỮ</a:t>
            </a:r>
            <a:r>
              <a:rPr lang="en-US" sz="3200" dirty="0" smtClean="0">
                <a:solidFill>
                  <a:srgbClr val="FF0000"/>
                </a:solidFill>
                <a:latin typeface="Times New Roman" panose="02020603050405020304" pitchFamily="18" charset="0"/>
                <a:cs typeface="Times New Roman" panose="02020603050405020304" pitchFamily="18" charset="0"/>
              </a:rPr>
              <a:t/>
            </a:r>
            <a:br>
              <a:rPr lang="en-US" sz="3200" dirty="0" smtClean="0">
                <a:solidFill>
                  <a:srgbClr val="FF0000"/>
                </a:solidFill>
                <a:latin typeface="Times New Roman" panose="02020603050405020304" pitchFamily="18" charset="0"/>
                <a:cs typeface="Times New Roman" panose="02020603050405020304" pitchFamily="18" charset="0"/>
              </a:rPr>
            </a:br>
            <a:r>
              <a:rPr lang="en-US" sz="3600" b="1" dirty="0" err="1" smtClean="0">
                <a:solidFill>
                  <a:srgbClr val="FF0000"/>
                </a:solidFill>
                <a:latin typeface="Times New Roman" panose="02020603050405020304" pitchFamily="18" charset="0"/>
                <a:cs typeface="Times New Roman" panose="02020603050405020304" pitchFamily="18" charset="0"/>
              </a:rPr>
              <a:t>Truyện</a:t>
            </a:r>
            <a:r>
              <a:rPr lang="en-US" sz="3600" b="1" dirty="0" smtClean="0">
                <a:solidFill>
                  <a:srgbClr val="FF0000"/>
                </a:solidFill>
                <a:latin typeface="Times New Roman" panose="02020603050405020304" pitchFamily="18" charset="0"/>
                <a:cs typeface="Times New Roman" panose="02020603050405020304" pitchFamily="18" charset="0"/>
              </a:rPr>
              <a:t>: NÀNG TIÊN MƯA</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Subtitle 2"/>
          <p:cNvSpPr txBox="1">
            <a:spLocks/>
          </p:cNvSpPr>
          <p:nvPr/>
        </p:nvSpPr>
        <p:spPr>
          <a:xfrm>
            <a:off x="0" y="4077072"/>
            <a:ext cx="9144000" cy="2780927"/>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b="1" dirty="0" err="1" smtClean="0">
                <a:solidFill>
                  <a:srgbClr val="002060"/>
                </a:solidFill>
                <a:latin typeface="Times New Roman" panose="02020603050405020304" pitchFamily="18" charset="0"/>
                <a:cs typeface="Times New Roman" panose="02020603050405020304" pitchFamily="18" charset="0"/>
              </a:rPr>
              <a:t>Lứa</a:t>
            </a:r>
            <a:r>
              <a:rPr lang="en-US" sz="3600" b="1" dirty="0" smtClean="0">
                <a:solidFill>
                  <a:srgbClr val="002060"/>
                </a:solidFill>
                <a:latin typeface="Times New Roman" panose="02020603050405020304" pitchFamily="18" charset="0"/>
                <a:cs typeface="Times New Roman" panose="02020603050405020304" pitchFamily="18" charset="0"/>
              </a:rPr>
              <a:t> </a:t>
            </a:r>
            <a:r>
              <a:rPr lang="en-US" sz="3600" b="1" dirty="0" err="1" smtClean="0">
                <a:solidFill>
                  <a:srgbClr val="002060"/>
                </a:solidFill>
                <a:latin typeface="Times New Roman" panose="02020603050405020304" pitchFamily="18" charset="0"/>
                <a:cs typeface="Times New Roman" panose="02020603050405020304" pitchFamily="18" charset="0"/>
              </a:rPr>
              <a:t>tuổi</a:t>
            </a:r>
            <a:r>
              <a:rPr lang="en-US" sz="3600" b="1" dirty="0" smtClean="0">
                <a:solidFill>
                  <a:srgbClr val="002060"/>
                </a:solidFill>
                <a:latin typeface="Times New Roman" panose="02020603050405020304" pitchFamily="18" charset="0"/>
                <a:cs typeface="Times New Roman" panose="02020603050405020304" pitchFamily="18" charset="0"/>
              </a:rPr>
              <a:t> : 3 – 4 </a:t>
            </a:r>
            <a:r>
              <a:rPr lang="en-US" sz="3600" b="1" dirty="0" err="1" smtClean="0">
                <a:solidFill>
                  <a:srgbClr val="002060"/>
                </a:solidFill>
                <a:latin typeface="Times New Roman" panose="02020603050405020304" pitchFamily="18" charset="0"/>
                <a:cs typeface="Times New Roman" panose="02020603050405020304" pitchFamily="18" charset="0"/>
              </a:rPr>
              <a:t>tuổi</a:t>
            </a:r>
            <a:endParaRPr lang="en-US" sz="3600" b="1" dirty="0" smtClean="0">
              <a:solidFill>
                <a:srgbClr val="002060"/>
              </a:solidFill>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marL="0" indent="0" algn="ctr">
              <a:buNone/>
            </a:pPr>
            <a:endParaRPr lang="en-US" dirty="0" smtClean="0">
              <a:latin typeface="Times New Roman" panose="02020603050405020304" pitchFamily="18" charset="0"/>
              <a:cs typeface="Times New Roman" panose="02020603050405020304" pitchFamily="18" charset="0"/>
            </a:endParaRPr>
          </a:p>
          <a:p>
            <a:pPr marL="0" indent="0" algn="ctr">
              <a:buNone/>
            </a:pPr>
            <a:r>
              <a:rPr lang="en-US" dirty="0" err="1" smtClean="0">
                <a:solidFill>
                  <a:srgbClr val="002060"/>
                </a:solidFill>
                <a:latin typeface="Times New Roman" panose="02020603050405020304" pitchFamily="18" charset="0"/>
                <a:cs typeface="Times New Roman" panose="02020603050405020304" pitchFamily="18" charset="0"/>
              </a:rPr>
              <a:t>Năm</a:t>
            </a:r>
            <a:r>
              <a:rPr lang="en-US" dirty="0" smtClean="0">
                <a:solidFill>
                  <a:srgbClr val="002060"/>
                </a:solidFill>
                <a:latin typeface="Times New Roman" panose="02020603050405020304" pitchFamily="18" charset="0"/>
                <a:cs typeface="Times New Roman" panose="02020603050405020304" pitchFamily="18" charset="0"/>
              </a:rPr>
              <a:t> </a:t>
            </a:r>
            <a:r>
              <a:rPr lang="en-US" dirty="0" err="1" smtClean="0">
                <a:solidFill>
                  <a:srgbClr val="002060"/>
                </a:solidFill>
                <a:latin typeface="Times New Roman" panose="02020603050405020304" pitchFamily="18" charset="0"/>
                <a:cs typeface="Times New Roman" panose="02020603050405020304" pitchFamily="18" charset="0"/>
              </a:rPr>
              <a:t>học</a:t>
            </a:r>
            <a:r>
              <a:rPr lang="en-US" dirty="0" smtClean="0">
                <a:solidFill>
                  <a:srgbClr val="002060"/>
                </a:solidFill>
                <a:latin typeface="Times New Roman" panose="02020603050405020304" pitchFamily="18" charset="0"/>
                <a:cs typeface="Times New Roman" panose="02020603050405020304" pitchFamily="18" charset="0"/>
              </a:rPr>
              <a:t> : 2021 - 2022</a:t>
            </a:r>
            <a:endParaRPr lang="en-US" dirty="0">
              <a:solidFill>
                <a:srgbClr val="00206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198590"/>
            <a:ext cx="995082" cy="995082"/>
          </a:xfrm>
          <a:prstGeom prst="rect">
            <a:avLst/>
          </a:prstGeom>
        </p:spPr>
      </p:pic>
    </p:spTree>
    <p:extLst>
      <p:ext uri="{BB962C8B-B14F-4D97-AF65-F5344CB8AC3E}">
        <p14:creationId xmlns:p14="http://schemas.microsoft.com/office/powerpoint/2010/main" val="3325750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1424" y="0"/>
            <a:ext cx="10246360" cy="6885384"/>
          </a:xfrm>
          <a:prstGeom prst="rect">
            <a:avLst/>
          </a:prstGeom>
          <a:noFill/>
          <a:ln>
            <a:noFill/>
          </a:ln>
        </p:spPr>
      </p:pic>
      <p:sp>
        <p:nvSpPr>
          <p:cNvPr id="3" name="Rectangle 2"/>
          <p:cNvSpPr/>
          <p:nvPr/>
        </p:nvSpPr>
        <p:spPr>
          <a:xfrm>
            <a:off x="179512" y="4365104"/>
            <a:ext cx="8964488" cy="2554545"/>
          </a:xfrm>
          <a:prstGeom prst="rect">
            <a:avLst/>
          </a:prstGeom>
        </p:spPr>
        <p:txBody>
          <a:bodyPr wrap="square">
            <a:spAutoFit/>
          </a:bodyPr>
          <a:lstStyle/>
          <a:p>
            <a:r>
              <a:rPr lang="vi-VN" sz="2000" smtClean="0"/>
              <a:t/>
            </a:r>
            <a:br>
              <a:rPr lang="vi-VN" sz="2000" smtClean="0"/>
            </a:br>
            <a:r>
              <a:rPr lang="vi-VN" sz="2000"/>
              <a:t>– Vịt con biết không? Hơi nước bốc lên trời tạo thành những đám mây đen. Khi gặp không khí lạnh, những đám mây tụ lại thành mưa rơi xuống mặt đất và chúng tôi lại trở thành những hạt nước bé xíu đấy! – Những hạt nước thi nhau kể với Vịt con.</a:t>
            </a:r>
            <a:r>
              <a:rPr lang="vi-VN" sz="2000" smtClean="0"/>
              <a:t/>
            </a:r>
            <a:br>
              <a:rPr lang="vi-VN" sz="2000" smtClean="0"/>
            </a:br>
            <a:r>
              <a:rPr lang="vi-VN" sz="2000"/>
              <a:t>– Ôi, hay quá! – Vịt con reo lên – Vậy thì từ nay, Vịt con sẽ không gọi các bạn là những hạt nước bé xíu nữa đâu mà sẽ gọi các bạn là những “nàng tiên mưa” nhé! Các bạn có thích không?</a:t>
            </a:r>
            <a:endParaRPr lang="en-US" sz="2000"/>
          </a:p>
        </p:txBody>
      </p:sp>
    </p:spTree>
    <p:extLst>
      <p:ext uri="{BB962C8B-B14F-4D97-AF65-F5344CB8AC3E}">
        <p14:creationId xmlns:p14="http://schemas.microsoft.com/office/powerpoint/2010/main" val="4171780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610552" y="-23495"/>
            <a:ext cx="10365105" cy="6904990"/>
          </a:xfrm>
          <a:prstGeom prst="rect">
            <a:avLst/>
          </a:prstGeom>
          <a:noFill/>
          <a:ln>
            <a:noFill/>
          </a:ln>
        </p:spPr>
      </p:pic>
      <p:sp>
        <p:nvSpPr>
          <p:cNvPr id="3" name="Rectangle 2"/>
          <p:cNvSpPr/>
          <p:nvPr/>
        </p:nvSpPr>
        <p:spPr>
          <a:xfrm>
            <a:off x="-32226" y="5805264"/>
            <a:ext cx="8996713" cy="830997"/>
          </a:xfrm>
          <a:prstGeom prst="rect">
            <a:avLst/>
          </a:prstGeom>
        </p:spPr>
        <p:txBody>
          <a:bodyPr wrap="square">
            <a:spAutoFit/>
          </a:bodyPr>
          <a:lstStyle/>
          <a:p>
            <a:r>
              <a:rPr lang="vi-VN" sz="2400"/>
              <a:t>Những “Nàng tiên mưa” thích thú, cười rung những ngọn rau, và tí tách rơi xuống chơi đùa với Vịt con.</a:t>
            </a:r>
            <a:endParaRPr lang="en-US" sz="2400"/>
          </a:p>
        </p:txBody>
      </p:sp>
    </p:spTree>
    <p:extLst>
      <p:ext uri="{BB962C8B-B14F-4D97-AF65-F5344CB8AC3E}">
        <p14:creationId xmlns:p14="http://schemas.microsoft.com/office/powerpoint/2010/main" val="2111743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3" descr="abfc"/>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187624" y="1052736"/>
            <a:ext cx="6552728" cy="2123658"/>
          </a:xfrm>
          <a:prstGeom prst="rect">
            <a:avLst/>
          </a:prstGeom>
          <a:noFill/>
        </p:spPr>
        <p:txBody>
          <a:bodyPr wrap="square" rtlCol="0">
            <a:spAutoFit/>
          </a:bodyPr>
          <a:lstStyle/>
          <a:p>
            <a:pPr algn="ctr"/>
            <a:r>
              <a:rPr lang="en-US" sz="6600" b="1" smtClean="0">
                <a:ln w="18000">
                  <a:solidFill>
                    <a:srgbClr val="002060"/>
                  </a:solidFill>
                  <a:prstDash val="solid"/>
                  <a:miter lim="800000"/>
                </a:ln>
                <a:solidFill>
                  <a:srgbClr val="00B050"/>
                </a:solidFill>
                <a:effectLst>
                  <a:outerShdw blurRad="25500" dist="23000" dir="7020000" algn="tl">
                    <a:srgbClr val="000000">
                      <a:alpha val="50000"/>
                    </a:srgbClr>
                  </a:outerShdw>
                </a:effectLst>
              </a:rPr>
              <a:t>KỂ CHUYỆN  </a:t>
            </a:r>
            <a:r>
              <a:rPr lang="en-US" sz="6600" b="1" smtClean="0">
                <a:ln w="18000">
                  <a:solidFill>
                    <a:srgbClr val="002060"/>
                  </a:solidFill>
                  <a:prstDash val="solid"/>
                  <a:miter lim="800000"/>
                </a:ln>
                <a:solidFill>
                  <a:srgbClr val="0070C0"/>
                </a:solidFill>
                <a:effectLst>
                  <a:outerShdw blurRad="25500" dist="23000" dir="7020000" algn="tl">
                    <a:srgbClr val="000000">
                      <a:alpha val="50000"/>
                    </a:srgbClr>
                  </a:outerShdw>
                </a:effectLst>
              </a:rPr>
              <a:t>NÀNG TIÊN MƯA</a:t>
            </a:r>
            <a:endParaRPr lang="en-US" sz="6600" b="1">
              <a:ln w="18000">
                <a:solidFill>
                  <a:srgbClr val="002060"/>
                </a:solidFill>
                <a:prstDash val="solid"/>
                <a:miter lim="800000"/>
              </a:ln>
              <a:solidFill>
                <a:srgbClr val="0070C0"/>
              </a:solid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539315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8560" y="19792"/>
            <a:ext cx="9612560" cy="6838207"/>
          </a:xfrm>
          <a:prstGeom prst="rect">
            <a:avLst/>
          </a:prstGeom>
          <a:noFill/>
          <a:ln>
            <a:noFill/>
          </a:ln>
        </p:spPr>
      </p:pic>
      <p:sp>
        <p:nvSpPr>
          <p:cNvPr id="5" name="Rectangle 4"/>
          <p:cNvSpPr/>
          <p:nvPr/>
        </p:nvSpPr>
        <p:spPr>
          <a:xfrm>
            <a:off x="0" y="4919008"/>
            <a:ext cx="9036496" cy="1938992"/>
          </a:xfrm>
          <a:prstGeom prst="rect">
            <a:avLst/>
          </a:prstGeom>
        </p:spPr>
        <p:txBody>
          <a:bodyPr wrap="square">
            <a:spAutoFit/>
          </a:bodyPr>
          <a:lstStyle/>
          <a:p>
            <a:r>
              <a:rPr lang="vi-VN" sz="2400"/>
              <a:t>Hôm nay, Vịt con được mẹ cho ra sông tắm mát. Vịt con </a:t>
            </a:r>
            <a:r>
              <a:rPr lang="vi-VN" sz="2400" smtClean="0"/>
              <a:t>thích</a:t>
            </a:r>
            <a:r>
              <a:rPr lang="en-US" sz="2400" smtClean="0"/>
              <a:t> </a:t>
            </a:r>
            <a:r>
              <a:rPr lang="vi-VN" sz="2400" smtClean="0"/>
              <a:t>lắm</a:t>
            </a:r>
            <a:r>
              <a:rPr lang="vi-VN" sz="2400"/>
              <a:t>. </a:t>
            </a:r>
            <a:endParaRPr lang="en-US" sz="2400" smtClean="0"/>
          </a:p>
          <a:p>
            <a:r>
              <a:rPr lang="vi-VN" sz="2400" smtClean="0"/>
              <a:t>Vịt </a:t>
            </a:r>
            <a:r>
              <a:rPr lang="vi-VN" sz="2400"/>
              <a:t>con đằm mình trong dòng nước. Những giọt nước bé tí xíu </a:t>
            </a:r>
            <a:endParaRPr lang="en-US" sz="2400" smtClean="0"/>
          </a:p>
          <a:p>
            <a:r>
              <a:rPr lang="vi-VN" sz="2400" smtClean="0"/>
              <a:t>tinh </a:t>
            </a:r>
            <a:r>
              <a:rPr lang="vi-VN" sz="2400"/>
              <a:t>nghịch rủ nhau trèo lên lưng, lên đầu Vịt con rồi lại lăn xuống mặt nước.</a:t>
            </a:r>
            <a:endParaRPr lang="en-US" sz="2400"/>
          </a:p>
        </p:txBody>
      </p:sp>
    </p:spTree>
    <p:extLst>
      <p:ext uri="{BB962C8B-B14F-4D97-AF65-F5344CB8AC3E}">
        <p14:creationId xmlns:p14="http://schemas.microsoft.com/office/powerpoint/2010/main" val="867660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252536" y="0"/>
            <a:ext cx="9843101" cy="6858000"/>
          </a:xfrm>
          <a:prstGeom prst="rect">
            <a:avLst/>
          </a:prstGeom>
          <a:noFill/>
          <a:ln>
            <a:noFill/>
          </a:ln>
        </p:spPr>
      </p:pic>
      <p:sp>
        <p:nvSpPr>
          <p:cNvPr id="3" name="Rectangle 2"/>
          <p:cNvSpPr/>
          <p:nvPr/>
        </p:nvSpPr>
        <p:spPr>
          <a:xfrm>
            <a:off x="26261" y="5162416"/>
            <a:ext cx="9036496" cy="1938992"/>
          </a:xfrm>
          <a:prstGeom prst="rect">
            <a:avLst/>
          </a:prstGeom>
        </p:spPr>
        <p:txBody>
          <a:bodyPr wrap="square">
            <a:spAutoFit/>
          </a:bodyPr>
          <a:lstStyle/>
          <a:p>
            <a:r>
              <a:rPr lang="vi-VN" sz="2000"/>
              <a:t>Cơn mưa ngớt dần, bầu trời sáng hẳn ra. Những đám mây đen biến đâu mất. Vịt con lạch bạch chạy ra luống rau mới trồng hôm trước: “Ôi chao! Sao những ngọn rau xanh mởn lạ lùng thế này!”. Vịt con chạy ào tới, dang đôi cánh nâng niu những giọt nước. Vịt con thì thầm: “Sao các bạn lại thành mưa được thế?”.</a:t>
            </a:r>
            <a:r>
              <a:rPr lang="vi-VN" sz="2000" smtClean="0"/>
              <a:t/>
            </a:r>
            <a:br>
              <a:rPr lang="vi-VN" sz="2000" smtClean="0"/>
            </a:br>
            <a:endParaRPr lang="en-US" sz="2000"/>
          </a:p>
        </p:txBody>
      </p:sp>
    </p:spTree>
    <p:extLst>
      <p:ext uri="{BB962C8B-B14F-4D97-AF65-F5344CB8AC3E}">
        <p14:creationId xmlns:p14="http://schemas.microsoft.com/office/powerpoint/2010/main" val="776540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180528" y="0"/>
            <a:ext cx="9771093" cy="6858000"/>
          </a:xfrm>
          <a:prstGeom prst="rect">
            <a:avLst/>
          </a:prstGeom>
          <a:noFill/>
          <a:ln>
            <a:noFill/>
          </a:ln>
        </p:spPr>
      </p:pic>
      <p:sp>
        <p:nvSpPr>
          <p:cNvPr id="3" name="Rectangle 2"/>
          <p:cNvSpPr/>
          <p:nvPr/>
        </p:nvSpPr>
        <p:spPr>
          <a:xfrm>
            <a:off x="35496" y="4297113"/>
            <a:ext cx="9144000" cy="2554545"/>
          </a:xfrm>
          <a:prstGeom prst="rect">
            <a:avLst/>
          </a:prstGeom>
        </p:spPr>
        <p:txBody>
          <a:bodyPr wrap="square">
            <a:spAutoFit/>
          </a:bodyPr>
          <a:lstStyle/>
          <a:p>
            <a:r>
              <a:rPr lang="vi-VN" sz="2000" smtClean="0"/>
              <a:t/>
            </a:r>
            <a:br>
              <a:rPr lang="vi-VN" sz="2000" smtClean="0"/>
            </a:br>
            <a:r>
              <a:rPr lang="vi-VN" sz="2000"/>
              <a:t>– Vịt con biết không? Hơi nước bốc lên trời tạo thành những đám mây đen. Khi gặp không khí lạnh, những đám mây tụ lại thành mưa rơi xuống mặt đất và chúng tôi lại trở thành những hạt nước bé xíu đấy! – Những hạt nước thi nhau kể với Vịt con.</a:t>
            </a:r>
            <a:r>
              <a:rPr lang="vi-VN" sz="2000" smtClean="0"/>
              <a:t/>
            </a:r>
            <a:br>
              <a:rPr lang="vi-VN" sz="2000" smtClean="0"/>
            </a:br>
            <a:r>
              <a:rPr lang="vi-VN" sz="2000"/>
              <a:t>– Ôi, hay quá! – Vịt con reo lên – Vậy thì từ nay, Vịt con sẽ không gọi các bạn là những hạt nước bé xíu nữa đâu mà sẽ gọi các bạn là những “nàng tiên mưa” nhé! Các bạn có thích không?</a:t>
            </a:r>
            <a:endParaRPr lang="en-US" sz="2000"/>
          </a:p>
        </p:txBody>
      </p:sp>
    </p:spTree>
    <p:extLst>
      <p:ext uri="{BB962C8B-B14F-4D97-AF65-F5344CB8AC3E}">
        <p14:creationId xmlns:p14="http://schemas.microsoft.com/office/powerpoint/2010/main" val="787928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39432" y="1"/>
            <a:ext cx="10222865" cy="6885384"/>
          </a:xfrm>
          <a:prstGeom prst="rect">
            <a:avLst/>
          </a:prstGeom>
          <a:noFill/>
          <a:ln>
            <a:noFill/>
          </a:ln>
        </p:spPr>
      </p:pic>
      <p:sp>
        <p:nvSpPr>
          <p:cNvPr id="3" name="Rectangle 2"/>
          <p:cNvSpPr/>
          <p:nvPr/>
        </p:nvSpPr>
        <p:spPr>
          <a:xfrm>
            <a:off x="-72008" y="5254168"/>
            <a:ext cx="9252520" cy="1631216"/>
          </a:xfrm>
          <a:prstGeom prst="rect">
            <a:avLst/>
          </a:prstGeom>
        </p:spPr>
        <p:txBody>
          <a:bodyPr wrap="square">
            <a:spAutoFit/>
          </a:bodyPr>
          <a:lstStyle/>
          <a:p>
            <a:r>
              <a:rPr lang="vi-VN" sz="2000"/>
              <a:t>Chiều nay, những đám mây đen kéo về che lấp cả một khoảng trời rộng lớn. Từ trong đám mây, những giọng nói quen thuộc cất lên:</a:t>
            </a:r>
            <a:r>
              <a:rPr lang="vi-VN" sz="2000" smtClean="0"/>
              <a:t/>
            </a:r>
            <a:br>
              <a:rPr lang="vi-VN" sz="2000" smtClean="0"/>
            </a:br>
            <a:r>
              <a:rPr lang="vi-VN" sz="2000"/>
              <a:t>– Vịt con ơi, có thấy chúng mình không? Chúng mình là những hạt nước bé xíu từ sông, từ biển cả đấy!</a:t>
            </a:r>
            <a:r>
              <a:rPr lang="vi-VN" sz="2000" smtClean="0"/>
              <a:t/>
            </a:r>
            <a:br>
              <a:rPr lang="vi-VN" sz="2000" smtClean="0"/>
            </a:br>
            <a:endParaRPr lang="en-US" sz="2000"/>
          </a:p>
        </p:txBody>
      </p:sp>
    </p:spTree>
    <p:extLst>
      <p:ext uri="{BB962C8B-B14F-4D97-AF65-F5344CB8AC3E}">
        <p14:creationId xmlns:p14="http://schemas.microsoft.com/office/powerpoint/2010/main" val="1017403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39432" y="0"/>
            <a:ext cx="10222865" cy="6858000"/>
          </a:xfrm>
          <a:prstGeom prst="rect">
            <a:avLst/>
          </a:prstGeom>
          <a:noFill/>
          <a:ln>
            <a:noFill/>
          </a:ln>
        </p:spPr>
      </p:pic>
      <p:sp>
        <p:nvSpPr>
          <p:cNvPr id="3" name="Rectangle 2"/>
          <p:cNvSpPr/>
          <p:nvPr/>
        </p:nvSpPr>
        <p:spPr>
          <a:xfrm>
            <a:off x="1" y="4653136"/>
            <a:ext cx="8964488" cy="2246769"/>
          </a:xfrm>
          <a:prstGeom prst="rect">
            <a:avLst/>
          </a:prstGeom>
        </p:spPr>
        <p:txBody>
          <a:bodyPr wrap="square">
            <a:spAutoFit/>
          </a:bodyPr>
          <a:lstStyle/>
          <a:p>
            <a:r>
              <a:rPr lang="vi-VN" sz="2000" smtClean="0"/>
              <a:t/>
            </a:r>
            <a:br>
              <a:rPr lang="vi-VN" sz="2000" smtClean="0"/>
            </a:br>
            <a:r>
              <a:rPr lang="vi-VN" sz="2000"/>
              <a:t>– Các bạn ở đâu? – Vịt con hỏi.</a:t>
            </a:r>
            <a:r>
              <a:rPr lang="vi-VN" sz="2000" smtClean="0"/>
              <a:t/>
            </a:r>
            <a:br>
              <a:rPr lang="vi-VN" sz="2000" smtClean="0"/>
            </a:br>
            <a:r>
              <a:rPr lang="vi-VN" sz="2000"/>
              <a:t>– Chúng tôi ở trên những đám mây đen nặng trĩu này này. Từ những hơi nước bốc lên, chúng tôi kết bạn thân với nhau tạo thành mây đấy!</a:t>
            </a:r>
            <a:r>
              <a:rPr lang="vi-VN" sz="2000" smtClean="0"/>
              <a:t/>
            </a:r>
            <a:br>
              <a:rPr lang="vi-VN" sz="2000" smtClean="0"/>
            </a:br>
            <a:r>
              <a:rPr lang="vi-VN" sz="2000"/>
              <a:t>– Vậy các bạn có xuống mặt đất và trở lại thành những hạt nước bé xíu được nữa không? – Vịt con lại hỏi.</a:t>
            </a:r>
            <a:r>
              <a:rPr lang="vi-VN" sz="2000" smtClean="0"/>
              <a:t/>
            </a:r>
            <a:br>
              <a:rPr lang="vi-VN" sz="2000" smtClean="0"/>
            </a:br>
            <a:r>
              <a:rPr lang="vi-VN" sz="2000"/>
              <a:t>– Có chứ! Chúng tôi sắp gặp lại bạn để cùng nhau đùa nghịch đấy!</a:t>
            </a:r>
            <a:endParaRPr lang="en-US" sz="2000"/>
          </a:p>
        </p:txBody>
      </p:sp>
    </p:spTree>
    <p:extLst>
      <p:ext uri="{BB962C8B-B14F-4D97-AF65-F5344CB8AC3E}">
        <p14:creationId xmlns:p14="http://schemas.microsoft.com/office/powerpoint/2010/main" val="2827720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86740" y="-15240"/>
            <a:ext cx="10317480" cy="6873240"/>
          </a:xfrm>
          <a:prstGeom prst="rect">
            <a:avLst/>
          </a:prstGeom>
          <a:noFill/>
          <a:ln>
            <a:noFill/>
          </a:ln>
        </p:spPr>
      </p:pic>
      <p:sp>
        <p:nvSpPr>
          <p:cNvPr id="4" name="Rectangle 1"/>
          <p:cNvSpPr>
            <a:spLocks noChangeArrowheads="1"/>
          </p:cNvSpPr>
          <p:nvPr/>
        </p:nvSpPr>
        <p:spPr bwMode="auto">
          <a:xfrm>
            <a:off x="35496" y="4946392"/>
            <a:ext cx="928903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Đúng lúc đó thì chị Gió ào tới làm những chiếc </a:t>
            </a:r>
            <a:r>
              <a:rPr lang="en-US" sz="2400" smtClean="0">
                <a:solidFill>
                  <a:srgbClr val="211F1F"/>
                </a:solidFill>
                <a:latin typeface="Arial" pitchFamily="34" charset="0"/>
                <a:cs typeface="Arial" pitchFamily="34" charset="0"/>
              </a:rPr>
              <a:t>l</a:t>
            </a:r>
            <a:r>
              <a:rPr kumimoji="0" lang="en-US" sz="2400" b="0" i="0" u="none" strike="noStrike" cap="none" normalizeH="0" baseline="0" smtClean="0">
                <a:ln>
                  <a:noFill/>
                </a:ln>
                <a:solidFill>
                  <a:srgbClr val="211F1F"/>
                </a:solidFill>
                <a:effectLst/>
                <a:latin typeface="Arial" pitchFamily="34" charset="0"/>
                <a:cs typeface="Arial" pitchFamily="34" charset="0"/>
              </a:rPr>
              <a:t>á vàng rơi đầy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một </a:t>
            </a:r>
            <a:r>
              <a:rPr kumimoji="0" lang="en-US" sz="2400" b="0" i="0" u="none" strike="noStrike" cap="none" normalizeH="0" smtClean="0">
                <a:ln>
                  <a:noFill/>
                </a:ln>
                <a:solidFill>
                  <a:srgbClr val="211F1F"/>
                </a:solidFill>
                <a:effectLst/>
                <a:latin typeface="Arial" pitchFamily="34" charset="0"/>
                <a:cs typeface="Arial" pitchFamily="34" charset="0"/>
              </a:rPr>
              <a:t> </a:t>
            </a:r>
            <a:r>
              <a:rPr kumimoji="0" lang="en-US" sz="2400" b="0" i="0" u="none" strike="noStrike" cap="none" normalizeH="0" baseline="0" smtClean="0">
                <a:ln>
                  <a:noFill/>
                </a:ln>
                <a:solidFill>
                  <a:srgbClr val="211F1F"/>
                </a:solidFill>
                <a:effectLst/>
                <a:latin typeface="Arial" pitchFamily="34" charset="0"/>
                <a:cs typeface="Arial" pitchFamily="34" charset="0"/>
              </a:rPr>
              <a:t>góc sân nhà Vịt con, những tia chớp ngang trời lóe lên.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Thế là trận mưa rào chiều nay đã đổ xuống. Lộp bộp! Lộp bộp!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Âm thanh vang lên như bản nhạc giao mùa. Vịt con ngắm nhìn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rgbClr val="211F1F"/>
                </a:solidFill>
                <a:effectLst/>
                <a:latin typeface="Arial" pitchFamily="34" charset="0"/>
                <a:cs typeface="Arial" pitchFamily="34" charset="0"/>
              </a:rPr>
              <a:t>và cảm thấy rất sung sướng.</a:t>
            </a:r>
            <a:r>
              <a:rPr kumimoji="0" lang="en-US" sz="2000" b="0" i="0" u="none" strike="noStrike" cap="none" normalizeH="0" baseline="0" smtClean="0">
                <a:ln>
                  <a:noFill/>
                </a:ln>
                <a:solidFill>
                  <a:schemeClr val="tx1"/>
                </a:solidFill>
                <a:effectLst/>
                <a:latin typeface="Arial" pitchFamily="34" charset="0"/>
                <a:cs typeface="Arial" pitchFamily="34" charset="0"/>
              </a:rPr>
              <a:t> </a:t>
            </a:r>
            <a:endParaRPr kumimoji="0" lang="en-US" sz="54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35228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8560" y="0"/>
            <a:ext cx="10246360" cy="6885384"/>
          </a:xfrm>
          <a:prstGeom prst="rect">
            <a:avLst/>
          </a:prstGeom>
          <a:noFill/>
          <a:ln>
            <a:noFill/>
          </a:ln>
        </p:spPr>
      </p:pic>
      <p:sp>
        <p:nvSpPr>
          <p:cNvPr id="3" name="Rectangle 2"/>
          <p:cNvSpPr/>
          <p:nvPr/>
        </p:nvSpPr>
        <p:spPr>
          <a:xfrm>
            <a:off x="172376" y="5229200"/>
            <a:ext cx="8964488" cy="1938992"/>
          </a:xfrm>
          <a:prstGeom prst="rect">
            <a:avLst/>
          </a:prstGeom>
        </p:spPr>
        <p:txBody>
          <a:bodyPr wrap="square">
            <a:spAutoFit/>
          </a:bodyPr>
          <a:lstStyle/>
          <a:p>
            <a:r>
              <a:rPr lang="vi-VN" sz="2000"/>
              <a:t>Cơn mưa ngớt dần, bầu trời sáng hẳn ra. Những đám mây đen biến đâu mất. Vịt con lạch bạch chạy ra luống rau mới trồng hôm trước: “Ôi chao! Sao những ngọn rau xanh mởn lạ lùng thế này!”. Vịt con chạy ào tới, dang đôi cánh nâng niu những giọt nước. Vịt con thì thầm: “Sao các bạn lại thành mưa được thế?”.</a:t>
            </a:r>
            <a:r>
              <a:rPr lang="vi-VN" sz="2000" smtClean="0"/>
              <a:t/>
            </a:r>
            <a:br>
              <a:rPr lang="vi-VN" sz="2000" smtClean="0"/>
            </a:br>
            <a:endParaRPr lang="en-US" sz="2000"/>
          </a:p>
        </p:txBody>
      </p:sp>
    </p:spTree>
    <p:extLst>
      <p:ext uri="{BB962C8B-B14F-4D97-AF65-F5344CB8AC3E}">
        <p14:creationId xmlns:p14="http://schemas.microsoft.com/office/powerpoint/2010/main" val="88131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355</Words>
  <Application>Microsoft Office PowerPoint</Application>
  <PresentationFormat>On-screen Show (4:3)</PresentationFormat>
  <Paragraphs>22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This PC</cp:lastModifiedBy>
  <cp:revision>7</cp:revision>
  <dcterms:created xsi:type="dcterms:W3CDTF">2018-04-09T03:41:53Z</dcterms:created>
  <dcterms:modified xsi:type="dcterms:W3CDTF">2022-05-21T06:50:35Z</dcterms:modified>
</cp:coreProperties>
</file>