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87" r:id="rId5"/>
    <p:sldId id="289" r:id="rId6"/>
    <p:sldId id="270" r:id="rId7"/>
    <p:sldId id="288" r:id="rId8"/>
    <p:sldId id="285" r:id="rId9"/>
    <p:sldId id="275" r:id="rId10"/>
    <p:sldId id="274" r:id="rId11"/>
    <p:sldId id="261" r:id="rId12"/>
    <p:sldId id="290" r:id="rId13"/>
    <p:sldId id="292" r:id="rId14"/>
    <p:sldId id="293" r:id="rId15"/>
    <p:sldId id="295" r:id="rId16"/>
    <p:sldId id="264" r:id="rId17"/>
    <p:sldId id="267" r:id="rId18"/>
    <p:sldId id="281" r:id="rId19"/>
    <p:sldId id="282" r:id="rId20"/>
    <p:sldId id="286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05" autoAdjust="0"/>
    <p:restoredTop sz="94660"/>
  </p:normalViewPr>
  <p:slideViewPr>
    <p:cSldViewPr snapToGrid="0">
      <p:cViewPr>
        <p:scale>
          <a:sx n="38" d="100"/>
          <a:sy n="38" d="100"/>
        </p:scale>
        <p:origin x="104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74ABD-CE64-474C-9009-EBB030DD7DC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8566-CE5A-448D-AC33-F27BC0FFE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1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07C48-1863-4A99-A600-7A9984C118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3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7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8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3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1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7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3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4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28E0-8F2A-41AE-9C5D-B56E336CE3A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C6CE2-E383-4F57-A150-435C5C786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jpg"/><Relationship Id="rId12" Type="http://schemas.microsoft.com/office/2007/relationships/hdphoto" Target="../media/hdphoto1.wdp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2.jpg"/><Relationship Id="rId11" Type="http://schemas.openxmlformats.org/officeDocument/2006/relationships/image" Target="../media/image4.pn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microsoft.com/office/2007/relationships/hdphoto" Target="../media/hdphoto7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3"/><Relationship Id="rId7" Type="http://schemas.openxmlformats.org/officeDocument/2006/relationships/image" Target="../media/image7.jp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4.png"/><Relationship Id="rId3" Type="http://schemas.openxmlformats.org/officeDocument/2006/relationships/audio" Target="../media/media6.wma"/><Relationship Id="rId7" Type="http://schemas.openxmlformats.org/officeDocument/2006/relationships/image" Target="../media/image9.jpg"/><Relationship Id="rId12" Type="http://schemas.openxmlformats.org/officeDocument/2006/relationships/image" Target="../media/image13.jpeg"/><Relationship Id="rId2" Type="http://schemas.microsoft.com/office/2007/relationships/media" Target="../media/media6.wma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11" Type="http://schemas.openxmlformats.org/officeDocument/2006/relationships/image" Target="../media/image2.png"/><Relationship Id="rId5" Type="http://schemas.openxmlformats.org/officeDocument/2006/relationships/image" Target="../media/image6.jpg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jp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nhdepblog.com/wp-content/uploads/2018/03/hinh-nen-powerpoint-de-thuong-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0405" y="141336"/>
            <a:ext cx="8229600" cy="81475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 PHÒNG GIÁO DỤC VÀ ĐÀO TẠO QUẬN LONG BIÊN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TRƯỜNG </a:t>
            </a:r>
            <a:r>
              <a:rPr lang="en-US" sz="2400" b="1" dirty="0">
                <a:solidFill>
                  <a:srgbClr val="FF0000"/>
                </a:solidFill>
              </a:rPr>
              <a:t>MẦM NON </a:t>
            </a:r>
            <a:r>
              <a:rPr lang="vi-VN" sz="2400" b="1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</a:rPr>
              <a:t>ẠCH CẦU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7554" y="2562896"/>
            <a:ext cx="90302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LĨNH VỰC: PHÁT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vi-VN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ngôn ngữ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0700" y="3169725"/>
            <a:ext cx="8000999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ĐỀ TÀI: </a:t>
            </a:r>
            <a:r>
              <a:rPr lang="vi-VN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Thơ : hoa quanh lăng bác</a:t>
            </a: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</a:t>
            </a:r>
            <a:r>
              <a:rPr lang="vi-V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Sáng tác : NGuyễn Bao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           </a:t>
            </a:r>
            <a:endParaRPr lang="vi-VN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</a:t>
            </a:r>
            <a:r>
              <a:rPr lang="vi-V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lứa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tuổi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mẫu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3-4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tuổi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     </a:t>
            </a: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Người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thực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hiện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cô 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giáo: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Nguyễn Thị Thu Trang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Nhac Khong Loi Background Ke Chuyen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79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2754" y="7421709"/>
            <a:ext cx="609600" cy="609600"/>
          </a:xfrm>
          <a:prstGeom prst="rect">
            <a:avLst/>
          </a:prstGeom>
        </p:spPr>
      </p:pic>
      <p:pic>
        <p:nvPicPr>
          <p:cNvPr id="11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1213" y="784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703">
        <p:circle/>
      </p:transition>
    </mc:Choice>
    <mc:Fallback xmlns="">
      <p:transition spd="slow" advTm="217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2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4377"/>
            <a:ext cx="12117788" cy="5823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991" y="80270"/>
            <a:ext cx="1134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7030A0"/>
                </a:solidFill>
              </a:rPr>
              <a:t>Các con vừa lắng nghe cô đọc bài thơ có tên là gì?</a:t>
            </a:r>
          </a:p>
          <a:p>
            <a:pPr algn="ctr"/>
            <a:r>
              <a:rPr lang="vi-VN" sz="2800" dirty="0" smtClean="0">
                <a:solidFill>
                  <a:srgbClr val="7030A0"/>
                </a:solidFill>
              </a:rPr>
              <a:t> Do ai sáng tác?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9869" y="1103519"/>
            <a:ext cx="76173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6396" y="1680540"/>
            <a:ext cx="555233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Hoa ban xòe cánh trắng 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Lan tươi màu cánh vàng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Cánh hồng khoe nụ thắm 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Bay làn hương dịu dàng.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Mùa đông đẹp hoa mai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Cúc mùa thu tươi mát.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Xuân tươi sắc hoa đào.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Hè về sen tỏa ngát.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Như bao người đứng gác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Thay phiên nhau đêm ngày.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Hoa nở quanh Lăng Bác</a:t>
            </a:r>
          </a:p>
          <a:p>
            <a:pPr algn="ctr"/>
            <a:r>
              <a:rPr lang="vi-VN" sz="2400" dirty="0" smtClean="0">
                <a:solidFill>
                  <a:srgbClr val="0070C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 smtClean="0">
                <a:solidFill>
                  <a:srgbClr val="0070C0"/>
                </a:solidFill>
              </a:rPr>
              <a:t>(Nguyễn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7220" y="6927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78324"/>
      </p:ext>
    </p:extLst>
  </p:cSld>
  <p:clrMapOvr>
    <a:masterClrMapping/>
  </p:clrMapOvr>
  <p:transition spd="slow" advTm="250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1225" y="864908"/>
            <a:ext cx="7230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B</a:t>
            </a:r>
            <a:r>
              <a:rPr lang="vi-VN" sz="4400" dirty="0" smtClean="0">
                <a:solidFill>
                  <a:srgbClr val="FF0000"/>
                </a:solidFill>
              </a:rPr>
              <a:t>ài thơ nhắc đến những loài hoa nào nở xung quanh</a:t>
            </a:r>
          </a:p>
          <a:p>
            <a:pPr algn="ctr"/>
            <a:r>
              <a:rPr lang="vi-VN" sz="4400" dirty="0" smtClean="0">
                <a:solidFill>
                  <a:srgbClr val="FF0000"/>
                </a:solidFill>
              </a:rPr>
              <a:t> Lăng Bác ?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87" y="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87">
        <p14:window dir="vert"/>
      </p:transition>
    </mc:Choice>
    <mc:Fallback xmlns="">
      <p:transition spd="slow" advTm="16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57" y="20463"/>
            <a:ext cx="4125627" cy="2206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91" y="0"/>
            <a:ext cx="4211196" cy="2200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" y="2244389"/>
            <a:ext cx="4126713" cy="2478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91" y="2249643"/>
            <a:ext cx="4114800" cy="2468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27" y="2244389"/>
            <a:ext cx="3717073" cy="2473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57" y="4752105"/>
            <a:ext cx="4134658" cy="2105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02" y="4747654"/>
            <a:ext cx="4186449" cy="2063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55" y="0"/>
            <a:ext cx="4211196" cy="2200980"/>
          </a:xfrm>
          <a:prstGeom prst="rect">
            <a:avLst/>
          </a:prstGeom>
        </p:spPr>
      </p:pic>
      <p:pic>
        <p:nvPicPr>
          <p:cNvPr id="12" name="Picture 3" descr="logo hoa s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690" y="7922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94222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052">
        <p15:prstTrans prst="peelOff"/>
      </p:transition>
    </mc:Choice>
    <mc:Fallback xmlns="">
      <p:transition spd="slow" advTm="17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090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5" t="18422" r="973" b="7467"/>
          <a:stretch/>
        </p:blipFill>
        <p:spPr>
          <a:xfrm>
            <a:off x="-1333007" y="0"/>
            <a:ext cx="13525007" cy="704625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908364" y="4396719"/>
            <a:ext cx="7202558" cy="2972705"/>
            <a:chOff x="-1006589" y="4505383"/>
            <a:chExt cx="7202558" cy="29727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55300" flipH="1">
              <a:off x="-1006589" y="4526196"/>
              <a:ext cx="3963092" cy="27885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44700">
              <a:off x="577376" y="4521621"/>
              <a:ext cx="3963092" cy="278852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44700">
              <a:off x="2232877" y="4505383"/>
              <a:ext cx="3963092" cy="27885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55300" flipH="1">
              <a:off x="1234683" y="4689559"/>
              <a:ext cx="3963092" cy="278852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294194" y="3852843"/>
            <a:ext cx="6641315" cy="3581774"/>
            <a:chOff x="5967759" y="3825324"/>
            <a:chExt cx="6641315" cy="35817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9" b="100000" l="1455" r="992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967759" y="4880997"/>
              <a:ext cx="4568740" cy="238785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7089322" y="3825324"/>
              <a:ext cx="5519752" cy="3581774"/>
              <a:chOff x="7082924" y="2845867"/>
              <a:chExt cx="5519752" cy="358177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8033936" y="2845867"/>
                <a:ext cx="4568740" cy="3229055"/>
                <a:chOff x="7623260" y="3817204"/>
                <a:chExt cx="4568740" cy="3229055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98361" l="0" r="9963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980804" y="4845279"/>
                  <a:ext cx="4211196" cy="2200980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279" b="100000" l="1455" r="9927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623260" y="3817204"/>
                  <a:ext cx="4568740" cy="2387850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79" b="100000" l="1455" r="9927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082924" y="4039791"/>
                <a:ext cx="4568740" cy="2387850"/>
              </a:xfrm>
              <a:prstGeom prst="rect">
                <a:avLst/>
              </a:prstGeom>
            </p:spPr>
          </p:pic>
        </p:grpSp>
      </p:grpSp>
      <p:sp>
        <p:nvSpPr>
          <p:cNvPr id="16" name="Rectangle 15"/>
          <p:cNvSpPr/>
          <p:nvPr/>
        </p:nvSpPr>
        <p:spPr>
          <a:xfrm>
            <a:off x="3149536" y="81224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Hoa ban xòe cánh trắng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93297" y="1520135"/>
            <a:ext cx="5208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>
                <a:solidFill>
                  <a:srgbClr val="FFFF00"/>
                </a:solidFill>
              </a:rPr>
              <a:t>Lan tươi màu cánh vàng</a:t>
            </a:r>
          </a:p>
        </p:txBody>
      </p:sp>
      <p:pic>
        <p:nvPicPr>
          <p:cNvPr id="18" name="Picture 3" descr="logo hoa s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1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9579">
        <p:cut/>
      </p:transition>
    </mc:Choice>
    <mc:Fallback xmlns="">
      <p:transition advTm="2957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18422" r="974" b="7467"/>
          <a:stretch/>
        </p:blipFill>
        <p:spPr>
          <a:xfrm>
            <a:off x="-700390" y="0"/>
            <a:ext cx="13061748" cy="70462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51987" y="3170604"/>
            <a:ext cx="6220454" cy="4397188"/>
            <a:chOff x="5398491" y="1857880"/>
            <a:chExt cx="4211107" cy="34389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100000" l="625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5" r="7998"/>
            <a:stretch/>
          </p:blipFill>
          <p:spPr>
            <a:xfrm>
              <a:off x="5913341" y="2212730"/>
              <a:ext cx="3696257" cy="26290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15780"/>
            <a:stretch/>
          </p:blipFill>
          <p:spPr>
            <a:xfrm>
              <a:off x="7175680" y="2056975"/>
              <a:ext cx="2433918" cy="23449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15780"/>
            <a:stretch/>
          </p:blipFill>
          <p:spPr>
            <a:xfrm>
              <a:off x="5398491" y="2951862"/>
              <a:ext cx="2433918" cy="23449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0" r="43673" b="43717"/>
            <a:stretch/>
          </p:blipFill>
          <p:spPr>
            <a:xfrm>
              <a:off x="6239586" y="1857880"/>
              <a:ext cx="1291172" cy="131980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778230" y="3355147"/>
            <a:ext cx="6935114" cy="4288479"/>
            <a:chOff x="6608801" y="4218486"/>
            <a:chExt cx="6104543" cy="34251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9203" y="4218486"/>
              <a:ext cx="3373809" cy="24343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39535" y="4974655"/>
              <a:ext cx="3373809" cy="24343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9203" y="5136352"/>
              <a:ext cx="3373809" cy="24343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29002" y="5209283"/>
              <a:ext cx="3373809" cy="24343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8801" y="5063421"/>
              <a:ext cx="3373809" cy="2434343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70336" y="551181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Cánh hồng khoe nụ thắm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0336" y="1283373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</a:rPr>
              <a:t>Bay </a:t>
            </a:r>
            <a:r>
              <a:rPr lang="vi-VN" sz="4000" dirty="0">
                <a:solidFill>
                  <a:srgbClr val="FFFF00"/>
                </a:solidFill>
              </a:rPr>
              <a:t>làn hương dịu dàng</a:t>
            </a:r>
            <a:r>
              <a:rPr lang="vi-VN" sz="4000" dirty="0" smtClean="0">
                <a:solidFill>
                  <a:srgbClr val="FFFF00"/>
                </a:solidFill>
              </a:rPr>
              <a:t>.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70336" y="1961606"/>
            <a:ext cx="731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</a:rPr>
              <a:t>Mùa </a:t>
            </a:r>
            <a:r>
              <a:rPr lang="vi-VN" sz="4000" dirty="0">
                <a:solidFill>
                  <a:srgbClr val="FFFF00"/>
                </a:solidFill>
              </a:rPr>
              <a:t>đông đẹp hoa </a:t>
            </a:r>
            <a:r>
              <a:rPr lang="vi-VN" sz="4000" dirty="0" smtClean="0">
                <a:solidFill>
                  <a:srgbClr val="FFFF00"/>
                </a:solidFill>
              </a:rPr>
              <a:t>mai.</a:t>
            </a:r>
            <a:endParaRPr lang="vi-VN" sz="4000" dirty="0">
              <a:solidFill>
                <a:srgbClr val="FFFF00"/>
              </a:solidFill>
            </a:endParaRPr>
          </a:p>
        </p:txBody>
      </p:sp>
      <p:pic>
        <p:nvPicPr>
          <p:cNvPr id="19" name="Picture 3" descr="logo hoa s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54" y="13780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653">
        <p14:prism isInverted="1"/>
      </p:transition>
    </mc:Choice>
    <mc:Fallback xmlns="">
      <p:transition spd="slow" advTm="30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18309" r="973" b="7467"/>
          <a:stretch/>
        </p:blipFill>
        <p:spPr>
          <a:xfrm>
            <a:off x="-367407" y="-117911"/>
            <a:ext cx="12559407" cy="763955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-367406" y="4866192"/>
            <a:ext cx="4241064" cy="2740230"/>
            <a:chOff x="1365310" y="3920584"/>
            <a:chExt cx="4241064" cy="27402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24224" l="0" r="118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79" b="76216"/>
            <a:stretch/>
          </p:blipFill>
          <p:spPr>
            <a:xfrm>
              <a:off x="1365310" y="3920584"/>
              <a:ext cx="3447425" cy="269588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58949" y="4010212"/>
              <a:ext cx="3447425" cy="2650602"/>
              <a:chOff x="787349" y="4379490"/>
              <a:chExt cx="3447425" cy="2650602"/>
            </a:xfrm>
          </p:grpSpPr>
          <p:pic>
            <p:nvPicPr>
              <p:cNvPr id="19" name="Content Placeholder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24224" l="0" r="118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879" b="76216"/>
              <a:stretch/>
            </p:blipFill>
            <p:spPr>
              <a:xfrm>
                <a:off x="787349" y="4379490"/>
                <a:ext cx="3388241" cy="265060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24224" l="0" r="118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879" b="76216"/>
              <a:stretch/>
            </p:blipFill>
            <p:spPr>
              <a:xfrm>
                <a:off x="1982133" y="5268527"/>
                <a:ext cx="2252641" cy="1761565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3591879" y="4159912"/>
            <a:ext cx="5149342" cy="3924093"/>
            <a:chOff x="2096428" y="1544888"/>
            <a:chExt cx="5241074" cy="39017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78" b="10383"/>
            <a:stretch/>
          </p:blipFill>
          <p:spPr>
            <a:xfrm>
              <a:off x="2300868" y="2184478"/>
              <a:ext cx="5036634" cy="309004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79"/>
            <a:stretch/>
          </p:blipFill>
          <p:spPr>
            <a:xfrm flipH="1">
              <a:off x="2096428" y="1998626"/>
              <a:ext cx="4890291" cy="344805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146128" y="1544888"/>
              <a:ext cx="5191374" cy="3457316"/>
              <a:chOff x="1918119" y="1455375"/>
              <a:chExt cx="6096000" cy="345731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506899">
                <a:off x="1918119" y="1464641"/>
                <a:ext cx="6096000" cy="344805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43"/>
              <a:stretch/>
            </p:blipFill>
            <p:spPr>
              <a:xfrm rot="2506899" flipH="1">
                <a:off x="1993135" y="1455375"/>
                <a:ext cx="5270427" cy="344805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8134094" y="3701868"/>
            <a:ext cx="4149172" cy="3484911"/>
            <a:chOff x="1909444" y="532452"/>
            <a:chExt cx="6735886" cy="548041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0184" y="532452"/>
              <a:ext cx="3163888" cy="420229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310" y="1002647"/>
              <a:ext cx="3163888" cy="420229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1909444" y="3085651"/>
              <a:ext cx="6735886" cy="2927213"/>
              <a:chOff x="1218564" y="1647413"/>
              <a:chExt cx="6735886" cy="2927213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3408463" y="1647413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4126836" y="2695600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1218564" y="1994972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2157700" y="2764414"/>
                <a:ext cx="2255520" cy="1810212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3" r="3968" b="4975"/>
              <a:stretch/>
            </p:blipFill>
            <p:spPr>
              <a:xfrm>
                <a:off x="5698930" y="2258796"/>
                <a:ext cx="2255520" cy="1810212"/>
              </a:xfrm>
              <a:prstGeom prst="rect">
                <a:avLst/>
              </a:prstGeom>
            </p:spPr>
          </p:pic>
        </p:grpSp>
      </p:grpSp>
      <p:sp>
        <p:nvSpPr>
          <p:cNvPr id="23" name="Rectangle 22"/>
          <p:cNvSpPr/>
          <p:nvPr/>
        </p:nvSpPr>
        <p:spPr>
          <a:xfrm>
            <a:off x="3427450" y="67162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Cúc mùa thu tươi mát</a:t>
            </a:r>
            <a:r>
              <a:rPr lang="vi-VN" sz="4000" dirty="0" smtClean="0">
                <a:solidFill>
                  <a:srgbClr val="FFFF00"/>
                </a:solidFill>
              </a:rPr>
              <a:t>.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73083" y="134042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</a:rPr>
              <a:t>Xuân </a:t>
            </a:r>
            <a:r>
              <a:rPr lang="vi-VN" sz="4000" dirty="0">
                <a:solidFill>
                  <a:srgbClr val="FFFF00"/>
                </a:solidFill>
              </a:rPr>
              <a:t>tươi sắc hoa đào</a:t>
            </a:r>
            <a:r>
              <a:rPr lang="vi-VN" sz="4000" dirty="0" smtClean="0">
                <a:solidFill>
                  <a:srgbClr val="FFFF00"/>
                </a:solidFill>
              </a:rPr>
              <a:t>.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11261" y="197430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dirty="0" smtClean="0">
                <a:solidFill>
                  <a:srgbClr val="FFFF00"/>
                </a:solidFill>
              </a:rPr>
              <a:t>Hè </a:t>
            </a:r>
            <a:r>
              <a:rPr lang="vi-VN" sz="4000" dirty="0">
                <a:solidFill>
                  <a:srgbClr val="FFFF00"/>
                </a:solidFill>
              </a:rPr>
              <a:t>về sen tỏa ngát.</a:t>
            </a:r>
          </a:p>
        </p:txBody>
      </p:sp>
      <p:pic>
        <p:nvPicPr>
          <p:cNvPr id="36" name="Picture 3" descr="logo hoa s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8" y="15667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11695"/>
      </p:ext>
    </p:extLst>
  </p:cSld>
  <p:clrMapOvr>
    <a:masterClrMapping/>
  </p:clrMapOvr>
  <p:transition spd="slow" advTm="410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5"/>
            <a:ext cx="12192000" cy="6875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7990" y="2853728"/>
            <a:ext cx="7230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FF0000"/>
                </a:solidFill>
              </a:rPr>
              <a:t>Nhà thơ đã ví những loài hoa quanh Lăng Bác như thế nào nhỉ?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71" y="0"/>
            <a:ext cx="12338771" cy="72051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0790" y="299183"/>
            <a:ext cx="79433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FF00"/>
                </a:solidFill>
              </a:rPr>
              <a:t>Như bao người đứng gác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Thay phiên nhau đêm ngày.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Hoa nở quanh Lăng Bác</a:t>
            </a:r>
          </a:p>
          <a:p>
            <a:pPr algn="ctr"/>
            <a:r>
              <a:rPr lang="vi-VN" sz="4000" dirty="0">
                <a:solidFill>
                  <a:srgbClr val="FFFF00"/>
                </a:solidFill>
              </a:rPr>
              <a:t>Suốt bốn mùa hương bay</a:t>
            </a:r>
            <a:r>
              <a:rPr lang="vi-VN" sz="4000" dirty="0" smtClean="0">
                <a:solidFill>
                  <a:srgbClr val="FFFF00"/>
                </a:solidFill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4468">
        <p15:prstTrans prst="origami"/>
      </p:transition>
    </mc:Choice>
    <mc:Fallback xmlns="">
      <p:transition spd="slow" advTm="44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2475"/>
          <a:stretch/>
        </p:blipFill>
        <p:spPr>
          <a:xfrm flipH="1">
            <a:off x="685800" y="214492"/>
            <a:ext cx="4892040" cy="2952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40503"/>
            <a:ext cx="4892040" cy="3401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29" y="114447"/>
            <a:ext cx="5307171" cy="6834993"/>
          </a:xfrm>
          <a:prstGeom prst="rect">
            <a:avLst/>
          </a:prstGeom>
        </p:spPr>
      </p:pic>
      <p:pic>
        <p:nvPicPr>
          <p:cNvPr id="9" name="Picture 3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77" y="7922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7830"/>
      </p:ext>
    </p:extLst>
  </p:cSld>
  <p:clrMapOvr>
    <a:masterClrMapping/>
  </p:clrMapOvr>
  <p:transition spd="slow" advTm="199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84221" cy="6874192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411" y="204258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818">
        <p14:switch dir="r"/>
      </p:transition>
    </mc:Choice>
    <mc:Fallback xmlns="">
      <p:transition spd="slow" advTm="14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23"/>
            <a:ext cx="12191997" cy="6835982"/>
          </a:xfrm>
          <a:prstGeom prst="rect">
            <a:avLst/>
          </a:prstGeom>
        </p:spPr>
      </p:pic>
      <p:pic>
        <p:nvPicPr>
          <p:cNvPr id="7" name="loi tho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506" y="7423293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1156" y="1135938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 smtClean="0">
                <a:solidFill>
                  <a:srgbClr val="7030A0"/>
                </a:solidFill>
              </a:rPr>
              <a:t>( 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3751" y="446010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7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ồ Chí Minh đẹp nhất tên Người"/>
          <p:cNvSpPr>
            <a:spLocks noChangeAspect="1" noChangeArrowheads="1"/>
          </p:cNvSpPr>
          <p:nvPr/>
        </p:nvSpPr>
        <p:spPr bwMode="auto">
          <a:xfrm>
            <a:off x="155575" y="-144463"/>
            <a:ext cx="6122562" cy="61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HÁNG 5 NHỚ BÁC - Tin Việt Tod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265" r="2731"/>
          <a:stretch/>
        </p:blipFill>
        <p:spPr bwMode="auto">
          <a:xfrm>
            <a:off x="2107581" y="15550"/>
            <a:ext cx="7928516" cy="68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119"/>
    </mc:Choice>
    <mc:Fallback xmlns="">
      <p:transition advTm="2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63" y="0"/>
            <a:ext cx="13864270" cy="6858000"/>
          </a:xfrm>
          <a:prstGeom prst="rect">
            <a:avLst/>
          </a:prstGeom>
        </p:spPr>
      </p:pic>
      <p:pic>
        <p:nvPicPr>
          <p:cNvPr id="5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76611" y="917916"/>
            <a:ext cx="77122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thấy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bạn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rất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</a:t>
            </a:r>
            <a:r>
              <a:rPr lang="en-US" sz="4400" dirty="0" smtClean="0">
                <a:solidFill>
                  <a:srgbClr val="FF0000"/>
                </a:solidFill>
              </a:rPr>
              <a:t> hay </a:t>
            </a:r>
            <a:r>
              <a:rPr lang="en-US" sz="4400" dirty="0" err="1" smtClean="0">
                <a:solidFill>
                  <a:srgbClr val="FF0000"/>
                </a:solidFill>
              </a:rPr>
              <a:t>rồi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đấy</a:t>
            </a:r>
            <a:r>
              <a:rPr lang="en-US" sz="4400" dirty="0" smtClean="0">
                <a:solidFill>
                  <a:srgbClr val="FF0000"/>
                </a:solidFill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</a:rPr>
              <a:t>bây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giờ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mời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các</a:t>
            </a:r>
            <a:r>
              <a:rPr lang="en-US" sz="4400" dirty="0" smtClean="0">
                <a:solidFill>
                  <a:srgbClr val="FF0000"/>
                </a:solidFill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</a:rPr>
              <a:t>cùng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diễn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cảm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bài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này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một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lần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nữa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nhé</a:t>
            </a:r>
            <a:r>
              <a:rPr lang="en-US" sz="4400" dirty="0" smtClean="0">
                <a:solidFill>
                  <a:srgbClr val="FF0000"/>
                </a:solidFill>
              </a:rPr>
              <a:t>!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940">
        <p:split orient="vert"/>
      </p:transition>
    </mc:Choice>
    <mc:Fallback xmlns="">
      <p:transition spd="slow" advTm="129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" y="0"/>
            <a:ext cx="12152857" cy="6835982"/>
          </a:xfrm>
          <a:prstGeom prst="rect">
            <a:avLst/>
          </a:prstGeom>
        </p:spPr>
      </p:pic>
      <p:pic>
        <p:nvPicPr>
          <p:cNvPr id="7" name="loi tho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506" y="7423293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1156" y="953058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 smtClean="0">
                <a:solidFill>
                  <a:srgbClr val="7030A0"/>
                </a:solidFill>
              </a:rPr>
              <a:t>( 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3751" y="243419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8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3136" y="2129466"/>
            <a:ext cx="10610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chào và hẹn gặp lại các con</a:t>
            </a:r>
          </a:p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trong các giờ học lần sau!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6" y="244014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1769">
        <p:cut/>
      </p:transition>
    </mc:Choice>
    <mc:Fallback xmlns="">
      <p:transition advTm="2176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 </a:t>
            </a:r>
            <a:endParaRPr lang="en-US" dirty="0"/>
          </a:p>
        </p:txBody>
      </p:sp>
      <p:pic>
        <p:nvPicPr>
          <p:cNvPr id="3" name="nho on b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20625" cy="7093560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653" y="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5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6308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414" y="1161500"/>
            <a:ext cx="4482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Các con vừa hát</a:t>
            </a:r>
          </a:p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 bài hát gì ? </a:t>
            </a:r>
            <a:r>
              <a:rPr lang="vi-VN" sz="4000" dirty="0" smtClean="0">
                <a:solidFill>
                  <a:srgbClr val="FF0000"/>
                </a:solidFill>
              </a:rPr>
              <a:t> 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7" y="1018381"/>
            <a:ext cx="6237479" cy="3995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756" y="2698967"/>
            <a:ext cx="4743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Bài hát : </a:t>
            </a:r>
            <a:endParaRPr lang="en-US" sz="40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ơn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Bác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!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3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6" y="11999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Nhac Khong Loi Background Ke Chuyen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503" y="710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907"/>
    </mc:Choice>
    <mc:Fallback xmlns="">
      <p:transition advTm="18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606" numSld="22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0" objId="1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" y="0"/>
            <a:ext cx="13644349" cy="6864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19" y="36028"/>
            <a:ext cx="4732743" cy="3576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2" y="3619706"/>
            <a:ext cx="4196367" cy="3238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/>
          <a:stretch/>
        </p:blipFill>
        <p:spPr>
          <a:xfrm>
            <a:off x="8476819" y="3619706"/>
            <a:ext cx="4057120" cy="324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4" y="3626520"/>
            <a:ext cx="4385856" cy="3238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5" y="-2"/>
            <a:ext cx="4329597" cy="361289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2" y="-6817"/>
            <a:ext cx="4196367" cy="3626522"/>
          </a:xfrm>
          <a:prstGeom prst="rect">
            <a:avLst/>
          </a:prstGeom>
        </p:spPr>
      </p:pic>
      <p:pic>
        <p:nvPicPr>
          <p:cNvPr id="21" name="Picture 3" descr="logo hoa s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748" y="164406"/>
            <a:ext cx="1132910" cy="75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8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5"/>
    </mc:Choice>
    <mc:Fallback xmlns="">
      <p:transition spd="slow" advTm="4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5758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" y="0"/>
            <a:ext cx="12152857" cy="6835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8736" y="875585"/>
            <a:ext cx="62688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ban xòe cánh trắng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Lan tươi màu cánh vàng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Cánh hồng khoe nụ thắm 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Bay làn hương dịu dàng.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Mùa đông đẹp hoa mai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Cúc mùa thu tươi mát.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Xuân tươi sắc hoa đào.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Hè về sen tỏa ngát.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Như bao người đứng gác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Thay phiên nhau đêm ngày.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Hoa nở quanh Lăng Bác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</a:rPr>
              <a:t>Suốt bốn mùa hương bay.</a:t>
            </a:r>
          </a:p>
          <a:p>
            <a:pPr algn="ctr"/>
            <a:r>
              <a:rPr lang="vi-VN" sz="2400" b="1" i="1" dirty="0" smtClean="0">
                <a:solidFill>
                  <a:srgbClr val="7030A0"/>
                </a:solidFill>
              </a:rPr>
              <a:t>(Nguyễn Bao)</a:t>
            </a: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2831" y="106144"/>
            <a:ext cx="696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QUANH LĂNG BÁC!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i tho l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54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4006" y="6806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33"/>
    </mc:Choice>
    <mc:Fallback xmlns="">
      <p:transition advTm="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5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pauseEvt time="1842" objId="7"/>
        <p14:seekEvt time="1842" objId="7" seek="1692"/>
        <p14:resumeEvt time="1842" objId="7"/>
        <p14:stopEvt time="3633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" y="0"/>
            <a:ext cx="12192000" cy="6858000"/>
          </a:xfrm>
          <a:prstGeom prst="rect">
            <a:avLst/>
          </a:prstGeom>
        </p:spPr>
      </p:pic>
      <p:pic>
        <p:nvPicPr>
          <p:cNvPr id="6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126" y="365125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77880" y="219869"/>
            <a:ext cx="6950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Các con vừa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5113" y="1763177"/>
            <a:ext cx="8733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Đó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</a:rPr>
              <a:t>Hoa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quanh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Lăng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Bác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sáng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tác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Nguyễn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Bao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đấy</a:t>
            </a:r>
            <a:r>
              <a:rPr lang="en-US" sz="4000" dirty="0" smtClean="0">
                <a:solidFill>
                  <a:srgbClr val="FF0000"/>
                </a:solidFill>
              </a:rPr>
              <a:t>.</a:t>
            </a:r>
            <a:endParaRPr lang="vi-VN" sz="4000" dirty="0" smtClean="0">
              <a:solidFill>
                <a:srgbClr val="FF0000"/>
              </a:solidFill>
            </a:endParaRPr>
          </a:p>
          <a:p>
            <a:pPr algn="ctr"/>
            <a:r>
              <a:rPr lang="vi-VN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38437"/>
      </p:ext>
    </p:extLst>
  </p:cSld>
  <p:clrMapOvr>
    <a:masterClrMapping/>
  </p:clrMapOvr>
  <p:transition spd="slow" advTm="236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go hoa 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 doc lan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4239" y="0"/>
            <a:ext cx="12486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4672" cy="6868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803" y="1690688"/>
            <a:ext cx="11347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rgbClr val="7030A0"/>
                </a:solidFill>
              </a:rPr>
              <a:t>Các con cùng tìm hiểu </a:t>
            </a:r>
          </a:p>
          <a:p>
            <a:pPr algn="ctr"/>
            <a:r>
              <a:rPr lang="vi-VN" sz="4400" dirty="0" smtClean="0">
                <a:solidFill>
                  <a:srgbClr val="7030A0"/>
                </a:solidFill>
              </a:rPr>
              <a:t>bài thơ với cô nhé!</a:t>
            </a:r>
            <a:endParaRPr lang="en-US" sz="4400" dirty="0">
              <a:solidFill>
                <a:srgbClr val="7030A0"/>
              </a:solidFill>
            </a:endParaRPr>
          </a:p>
        </p:txBody>
      </p:sp>
      <p:pic>
        <p:nvPicPr>
          <p:cNvPr id="7" name="Picture 3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240" y="217510"/>
            <a:ext cx="1425347" cy="9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60647"/>
      </p:ext>
    </p:extLst>
  </p:cSld>
  <p:clrMapOvr>
    <a:masterClrMapping/>
  </p:clrMapOvr>
  <p:transition spd="slow" advTm="124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6|1.6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581</Words>
  <Application>Microsoft Office PowerPoint</Application>
  <PresentationFormat>Widescreen</PresentationFormat>
  <Paragraphs>98</Paragraphs>
  <Slides>22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 PHÒNG GIÁO DỤC VÀ ĐÀO TẠO QUẬN LONG BIÊN  TRƯỜNG MẦM NON THẠCH CẦU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HOA SEN</dc:title>
  <dc:creator>MrThanh</dc:creator>
  <cp:lastModifiedBy>LA080522</cp:lastModifiedBy>
  <cp:revision>277</cp:revision>
  <dcterms:created xsi:type="dcterms:W3CDTF">2021-05-06T15:56:36Z</dcterms:created>
  <dcterms:modified xsi:type="dcterms:W3CDTF">2022-05-18T07:35:08Z</dcterms:modified>
</cp:coreProperties>
</file>