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DAA6A-9020-4819-A603-D3081EB3DCB7}" type="datetimeFigureOut">
              <a:rPr lang="en-US" smtClean="0"/>
              <a:t>24/10/2021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518DE-9BDA-4379-A835-9094F278C9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PINKFONG%20-%20Baby%20Shark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THU%20TH&#7842;O\nh&#7841;c\Truy&#7879;n%20hay%20cho%20b&#233;_C&#226;u%20chuy&#7879;n%20G&#7845;u%20Con%20&#272;i%20Xe%20&#272;&#7841;p.mp3" TargetMode="Externa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085850"/>
          </a:xfrm>
        </p:spPr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467600" cy="175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vi-VN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Dạy trẻ sắp xếp theo quy tắc có 2 đối tượng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3-4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15-20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thục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Thu </a:t>
            </a:r>
            <a:r>
              <a:rPr lang="en-US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7201" y="0"/>
            <a:ext cx="4325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UBND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TRƯỜNG MẦM NON THẠCH CẦU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6248400"/>
            <a:ext cx="22894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Năm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2020-2021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711" y="709058"/>
            <a:ext cx="1694201" cy="16942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vi-VN" b="1" dirty="0">
                <a:latin typeface="+mj-lt"/>
              </a:rPr>
              <a:t>1. Kiến thức: 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Trẻ nhận ra qui tắc sắp xếp xen kẽ của 2 đối tượng trang trí trên các đồ vật: 1 hoa - 1lá – 1 hoa – 1 lá - 1 hoa – 1 lá…</a:t>
            </a:r>
          </a:p>
          <a:p>
            <a:r>
              <a:rPr lang="vi-VN" b="1" dirty="0">
                <a:latin typeface="+mj-lt"/>
              </a:rPr>
              <a:t>2. Kỹ năng: 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Trẻ có kỹ năng quan sát, phân biệt, lựa chọn 2 đối tượng xếp xen kẽ cạnh nhau.</a:t>
            </a:r>
          </a:p>
          <a:p>
            <a:r>
              <a:rPr lang="vi-VN" dirty="0">
                <a:latin typeface="+mj-lt"/>
              </a:rPr>
              <a:t>- Trẻ có kĩ năng sao chép cách sắp xếp xen kẽ 2 đối tưọng theo mấu của cô.</a:t>
            </a:r>
          </a:p>
          <a:p>
            <a:r>
              <a:rPr lang="vi-VN" b="1" dirty="0">
                <a:latin typeface="+mj-lt"/>
              </a:rPr>
              <a:t>3. Thái độ: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Trẻ hứng thú tích cực tham gia hoạt động làm quen với toán.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* Đồ dùng của cô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Thắt lưng trang trí : 1 hoa - 1lá – 1 hoa – 1 lá - 1 hoa – 1 lá …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Vòng tay trang trí: 1 hoa - 1lá – 1 hoa – 1 lá - 1 hoa – 1 lá …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bài hát “Baby Shark”, nhạc không lời để trẻ thực hiện</a:t>
            </a:r>
          </a:p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* Đồ dùng của trẻ: 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Bờm, thắt lưng, vòng tay, cavat…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Các nguyên vật liệu khác nhau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Mũ hoa lá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 Ổn định tổ chức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Cô và trẻ cùng VĐ bài hát "Baby shark” về đứng thành vòng tròn</a:t>
            </a:r>
          </a:p>
          <a:p>
            <a:endParaRPr lang="en-US" dirty="0"/>
          </a:p>
        </p:txBody>
      </p:sp>
      <p:pic>
        <p:nvPicPr>
          <p:cNvPr id="4" name="PINKFONG - Baby Shar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4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9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/>
              <a:t>Phương pháp, hình thức tổ chức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1200"/>
          </a:xfrm>
        </p:spPr>
        <p:txBody>
          <a:bodyPr>
            <a:normAutofit/>
          </a:bodyPr>
          <a:lstStyle/>
          <a:p>
            <a:r>
              <a:rPr lang="vi-VN" sz="2800" b="1" dirty="0">
                <a:latin typeface="Times New Roman" pitchFamily="18" charset="0"/>
                <a:cs typeface="Times New Roman" pitchFamily="18" charset="0"/>
              </a:rPr>
              <a:t>a) </a:t>
            </a:r>
            <a:r>
              <a:rPr lang="vi-VN" sz="2800" b="1" i="1" dirty="0">
                <a:latin typeface="Times New Roman" pitchFamily="18" charset="0"/>
                <a:cs typeface="Times New Roman" pitchFamily="18" charset="0"/>
              </a:rPr>
              <a:t>Nhận ra qui tắc sắp xếp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* Cô cho trẻ quan sát và nói lên cách sắp xếp ở đội hình vòng tròn và  trên các đồ dùng (</a:t>
            </a:r>
            <a:r>
              <a:rPr lang="vi-VN" sz="2800" dirty="0"/>
              <a:t> Dây thắt lưng, vòng tay)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dirty="0"/>
          </a:p>
        </p:txBody>
      </p:sp>
      <p:pic>
        <p:nvPicPr>
          <p:cNvPr id="4" name="Picture 3" descr="tải xuố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352800"/>
            <a:ext cx="1609725" cy="1828800"/>
          </a:xfrm>
          <a:prstGeom prst="rect">
            <a:avLst/>
          </a:prstGeom>
        </p:spPr>
      </p:pic>
      <p:pic>
        <p:nvPicPr>
          <p:cNvPr id="5" name="Picture 4" descr="pngeg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05000" y="3429000"/>
            <a:ext cx="1418664" cy="1676400"/>
          </a:xfrm>
          <a:prstGeom prst="rect">
            <a:avLst/>
          </a:prstGeom>
        </p:spPr>
      </p:pic>
      <p:pic>
        <p:nvPicPr>
          <p:cNvPr id="8" name="Picture 7" descr="tải xuố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505200"/>
            <a:ext cx="1609725" cy="1905000"/>
          </a:xfrm>
          <a:prstGeom prst="rect">
            <a:avLst/>
          </a:prstGeom>
        </p:spPr>
      </p:pic>
      <p:pic>
        <p:nvPicPr>
          <p:cNvPr id="9" name="Picture 8" descr="pngeg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29200" y="3581400"/>
            <a:ext cx="1295400" cy="1669900"/>
          </a:xfrm>
          <a:prstGeom prst="rect">
            <a:avLst/>
          </a:prstGeom>
        </p:spPr>
      </p:pic>
      <p:pic>
        <p:nvPicPr>
          <p:cNvPr id="10" name="Picture 9" descr="tải xuốn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429000"/>
            <a:ext cx="1609725" cy="1905000"/>
          </a:xfrm>
          <a:prstGeom prst="rect">
            <a:avLst/>
          </a:prstGeom>
        </p:spPr>
      </p:pic>
      <p:pic>
        <p:nvPicPr>
          <p:cNvPr id="11" name="Picture 10" descr="pngeg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620000" y="3581400"/>
            <a:ext cx="1219200" cy="1440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648200"/>
            <a:ext cx="9144000" cy="914400"/>
          </a:xfrm>
          <a:prstGeom prst="rect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4495800"/>
            <a:ext cx="1219200" cy="1440698"/>
          </a:xfrm>
          <a:prstGeom prst="rect">
            <a:avLst/>
          </a:prstGeom>
        </p:spPr>
      </p:pic>
      <p:pic>
        <p:nvPicPr>
          <p:cNvPr id="8" name="Picture 7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04800" y="4343400"/>
            <a:ext cx="1524000" cy="1524000"/>
          </a:xfrm>
          <a:prstGeom prst="rect">
            <a:avLst/>
          </a:prstGeom>
        </p:spPr>
      </p:pic>
      <p:pic>
        <p:nvPicPr>
          <p:cNvPr id="9" name="Picture 8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343400"/>
            <a:ext cx="1524000" cy="1524000"/>
          </a:xfrm>
          <a:prstGeom prst="rect">
            <a:avLst/>
          </a:prstGeom>
        </p:spPr>
      </p:pic>
      <p:pic>
        <p:nvPicPr>
          <p:cNvPr id="10" name="Picture 9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3200" y="4419600"/>
            <a:ext cx="1524000" cy="1524000"/>
          </a:xfrm>
          <a:prstGeom prst="rect">
            <a:avLst/>
          </a:prstGeom>
        </p:spPr>
      </p:pic>
      <p:pic>
        <p:nvPicPr>
          <p:cNvPr id="11" name="Picture 10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4419600"/>
            <a:ext cx="1524000" cy="1524000"/>
          </a:xfrm>
          <a:prstGeom prst="rect">
            <a:avLst/>
          </a:prstGeom>
        </p:spPr>
      </p:pic>
      <p:pic>
        <p:nvPicPr>
          <p:cNvPr id="12" name="Picture 11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4495800"/>
            <a:ext cx="1219200" cy="1440698"/>
          </a:xfrm>
          <a:prstGeom prst="rect">
            <a:avLst/>
          </a:prstGeom>
        </p:spPr>
      </p:pic>
      <p:pic>
        <p:nvPicPr>
          <p:cNvPr id="13" name="Picture 12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4419600"/>
            <a:ext cx="1524000" cy="1524000"/>
          </a:xfrm>
          <a:prstGeom prst="rect">
            <a:avLst/>
          </a:prstGeom>
        </p:spPr>
      </p:pic>
      <p:pic>
        <p:nvPicPr>
          <p:cNvPr id="14" name="Picture 13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4419600"/>
            <a:ext cx="1524000" cy="1524000"/>
          </a:xfrm>
          <a:prstGeom prst="rect">
            <a:avLst/>
          </a:prstGeom>
        </p:spPr>
      </p:pic>
      <p:pic>
        <p:nvPicPr>
          <p:cNvPr id="16" name="Picture 15" descr="pngegg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4572000"/>
            <a:ext cx="990600" cy="144069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1905000"/>
            <a:ext cx="9144000" cy="990600"/>
          </a:xfrm>
          <a:prstGeom prst="rect">
            <a:avLst/>
          </a:prstGeom>
          <a:solidFill>
            <a:srgbClr val="66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28600" y="1752600"/>
            <a:ext cx="1524000" cy="1524000"/>
          </a:xfrm>
          <a:prstGeom prst="rect">
            <a:avLst/>
          </a:prstGeom>
        </p:spPr>
      </p:pic>
      <p:pic>
        <p:nvPicPr>
          <p:cNvPr id="19" name="Picture 18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676400"/>
            <a:ext cx="1524000" cy="1524000"/>
          </a:xfrm>
          <a:prstGeom prst="rect">
            <a:avLst/>
          </a:prstGeom>
        </p:spPr>
      </p:pic>
      <p:pic>
        <p:nvPicPr>
          <p:cNvPr id="20" name="Picture 19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1676400"/>
            <a:ext cx="1524000" cy="1524000"/>
          </a:xfrm>
          <a:prstGeom prst="rect">
            <a:avLst/>
          </a:prstGeom>
        </p:spPr>
      </p:pic>
      <p:pic>
        <p:nvPicPr>
          <p:cNvPr id="21" name="Picture 20" descr="—Pngtree—red flower flowers plant hand_396723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0" y="1676400"/>
            <a:ext cx="1524000" cy="1524000"/>
          </a:xfrm>
          <a:prstGeom prst="rect">
            <a:avLst/>
          </a:prstGeom>
        </p:spPr>
      </p:pic>
      <p:pic>
        <p:nvPicPr>
          <p:cNvPr id="22" name="Picture 21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1828800"/>
            <a:ext cx="1219200" cy="1440698"/>
          </a:xfrm>
          <a:prstGeom prst="rect">
            <a:avLst/>
          </a:prstGeom>
        </p:spPr>
      </p:pic>
      <p:pic>
        <p:nvPicPr>
          <p:cNvPr id="23" name="Picture 22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1752600"/>
            <a:ext cx="1219200" cy="1440698"/>
          </a:xfrm>
          <a:prstGeom prst="rect">
            <a:avLst/>
          </a:prstGeom>
        </p:spPr>
      </p:pic>
      <p:pic>
        <p:nvPicPr>
          <p:cNvPr id="24" name="Picture 23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1676400"/>
            <a:ext cx="1219200" cy="1440698"/>
          </a:xfrm>
          <a:prstGeom prst="rect">
            <a:avLst/>
          </a:prstGeom>
        </p:spPr>
      </p:pic>
      <p:pic>
        <p:nvPicPr>
          <p:cNvPr id="25" name="Picture 24" descr="pnge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0" y="1828800"/>
            <a:ext cx="1219200" cy="14406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r>
              <a:rPr lang="vi-VN" b="1" i="1" dirty="0">
                <a:latin typeface="+mj-lt"/>
              </a:rPr>
              <a:t>Sao chép quy tắc sắp xếp:</a:t>
            </a:r>
            <a:endParaRPr lang="vi-VN" dirty="0">
              <a:latin typeface="+mj-lt"/>
            </a:endParaRPr>
          </a:p>
          <a:p>
            <a:r>
              <a:rPr lang="vi-VN" dirty="0">
                <a:latin typeface="+mj-lt"/>
              </a:rPr>
              <a:t>- Cô gợi ý trẻ có thể sắp xếp đồ dùng giống cô để tạo nên những chiếc bờm ,chiếc vòng, dây thắt lưng và cavat thật đẹp.</a:t>
            </a:r>
          </a:p>
          <a:p>
            <a:r>
              <a:rPr lang="vi-VN" dirty="0">
                <a:latin typeface="+mj-lt"/>
              </a:rPr>
              <a:t>- Cô giới thiệu nguyên vật liệu trên các bàn cho trẻ lựa chọn.</a:t>
            </a:r>
          </a:p>
          <a:p>
            <a:r>
              <a:rPr lang="vi-VN" dirty="0">
                <a:latin typeface="+mj-lt"/>
              </a:rPr>
              <a:t>- Cô mời trẻ về bàn và làm tạo ra sản phẩm mà trẻ theo ý thích. Cô bật không lời cho trẻ thực hiện</a:t>
            </a:r>
          </a:p>
          <a:p>
            <a:r>
              <a:rPr lang="vi-VN" dirty="0">
                <a:latin typeface="+mj-lt"/>
              </a:rPr>
              <a:t>- Trong quá trình trẻ làm, cô quan sát giúp đỡ trẻ nếu cần.</a:t>
            </a:r>
          </a:p>
          <a:p>
            <a:r>
              <a:rPr lang="vi-VN" dirty="0">
                <a:latin typeface="+mj-lt"/>
              </a:rPr>
              <a:t>- Con sắp xếp gì thế? Con sắp xếp chúng như thế nào?</a:t>
            </a:r>
          </a:p>
          <a:p>
            <a:r>
              <a:rPr lang="vi-VN" dirty="0">
                <a:latin typeface="+mj-lt"/>
              </a:rPr>
              <a:t>- Cô cho trẻ nhắc lại quy tắc sắp xếp</a:t>
            </a:r>
          </a:p>
          <a:p>
            <a:r>
              <a:rPr lang="vi-VN" dirty="0">
                <a:latin typeface="+mj-lt"/>
              </a:rPr>
              <a:t>- Cô và trẻ cất dọn đồ dùng của tiết học</a:t>
            </a:r>
          </a:p>
          <a:p>
            <a:endParaRPr lang="en-US" dirty="0"/>
          </a:p>
        </p:txBody>
      </p:sp>
      <p:pic>
        <p:nvPicPr>
          <p:cNvPr id="4" name="Truyện hay cho bé_Câu chuyện Gấu Con Đi Xe Đạp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01000" y="6096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2" dur="24915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>
                <a:latin typeface="+mj-lt"/>
              </a:rPr>
              <a:t>Cô nhận xét chung chuyển hoạt động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283</Words>
  <Application>Microsoft Office PowerPoint</Application>
  <PresentationFormat>On-screen Show (4:3)</PresentationFormat>
  <Paragraphs>41</Paragraphs>
  <Slides>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LÀM QUEN VỚI TOÁN </vt:lpstr>
      <vt:lpstr>MỤC ĐÍCH- YÊU CẦU </vt:lpstr>
      <vt:lpstr>CHUẨN BỊ </vt:lpstr>
      <vt:lpstr>TIẾN HÀNH </vt:lpstr>
      <vt:lpstr>Phương pháp, hình thức tổ chức</vt:lpstr>
      <vt:lpstr>PowerPoint Presentation</vt:lpstr>
      <vt:lpstr>PowerPoint Presentation</vt:lpstr>
      <vt:lpstr>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LÀM QUEN VỚI TOÁN</dc:title>
  <dc:creator>Welcome</dc:creator>
  <cp:lastModifiedBy>Admin</cp:lastModifiedBy>
  <cp:revision>19</cp:revision>
  <dcterms:created xsi:type="dcterms:W3CDTF">2020-11-30T03:26:03Z</dcterms:created>
  <dcterms:modified xsi:type="dcterms:W3CDTF">2021-10-24T07:34:57Z</dcterms:modified>
</cp:coreProperties>
</file>