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B55055-37F4-4549-AAC4-824DECA7EB92}" type="datetimeFigureOut">
              <a:rPr lang="en-US" smtClean="0"/>
              <a:t>25/10/2021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EF150-2516-4A3A-9F9C-43FF3AD9B6A0}" type="slidenum">
              <a:rPr lang="en-US" smtClean="0"/>
              <a:t>‹#›</a:t>
            </a:fld>
            <a:endParaRPr lang="en-US"/>
          </a:p>
        </p:txBody>
      </p:sp>
    </p:spTree>
    <p:extLst>
      <p:ext uri="{BB962C8B-B14F-4D97-AF65-F5344CB8AC3E}">
        <p14:creationId xmlns:p14="http://schemas.microsoft.com/office/powerpoint/2010/main" val="2912592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B55055-37F4-4549-AAC4-824DECA7EB92}" type="datetimeFigureOut">
              <a:rPr lang="en-US" smtClean="0"/>
              <a:t>25/10/2021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EF150-2516-4A3A-9F9C-43FF3AD9B6A0}" type="slidenum">
              <a:rPr lang="en-US" smtClean="0"/>
              <a:t>‹#›</a:t>
            </a:fld>
            <a:endParaRPr lang="en-US"/>
          </a:p>
        </p:txBody>
      </p:sp>
    </p:spTree>
    <p:extLst>
      <p:ext uri="{BB962C8B-B14F-4D97-AF65-F5344CB8AC3E}">
        <p14:creationId xmlns:p14="http://schemas.microsoft.com/office/powerpoint/2010/main" val="277956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B55055-37F4-4549-AAC4-824DECA7EB92}" type="datetimeFigureOut">
              <a:rPr lang="en-US" smtClean="0"/>
              <a:t>25/10/2021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EF150-2516-4A3A-9F9C-43FF3AD9B6A0}" type="slidenum">
              <a:rPr lang="en-US" smtClean="0"/>
              <a:t>‹#›</a:t>
            </a:fld>
            <a:endParaRPr lang="en-US"/>
          </a:p>
        </p:txBody>
      </p:sp>
    </p:spTree>
    <p:extLst>
      <p:ext uri="{BB962C8B-B14F-4D97-AF65-F5344CB8AC3E}">
        <p14:creationId xmlns:p14="http://schemas.microsoft.com/office/powerpoint/2010/main" val="116343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B55055-37F4-4549-AAC4-824DECA7EB92}" type="datetimeFigureOut">
              <a:rPr lang="en-US" smtClean="0"/>
              <a:t>25/10/2021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EF150-2516-4A3A-9F9C-43FF3AD9B6A0}" type="slidenum">
              <a:rPr lang="en-US" smtClean="0"/>
              <a:t>‹#›</a:t>
            </a:fld>
            <a:endParaRPr lang="en-US"/>
          </a:p>
        </p:txBody>
      </p:sp>
    </p:spTree>
    <p:extLst>
      <p:ext uri="{BB962C8B-B14F-4D97-AF65-F5344CB8AC3E}">
        <p14:creationId xmlns:p14="http://schemas.microsoft.com/office/powerpoint/2010/main" val="3374214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B55055-37F4-4549-AAC4-824DECA7EB92}" type="datetimeFigureOut">
              <a:rPr lang="en-US" smtClean="0"/>
              <a:t>25/10/2021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7EF150-2516-4A3A-9F9C-43FF3AD9B6A0}" type="slidenum">
              <a:rPr lang="en-US" smtClean="0"/>
              <a:t>‹#›</a:t>
            </a:fld>
            <a:endParaRPr lang="en-US"/>
          </a:p>
        </p:txBody>
      </p:sp>
    </p:spTree>
    <p:extLst>
      <p:ext uri="{BB962C8B-B14F-4D97-AF65-F5344CB8AC3E}">
        <p14:creationId xmlns:p14="http://schemas.microsoft.com/office/powerpoint/2010/main" val="1324352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B55055-37F4-4549-AAC4-824DECA7EB92}" type="datetimeFigureOut">
              <a:rPr lang="en-US" smtClean="0"/>
              <a:t>25/10/2021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EF150-2516-4A3A-9F9C-43FF3AD9B6A0}" type="slidenum">
              <a:rPr lang="en-US" smtClean="0"/>
              <a:t>‹#›</a:t>
            </a:fld>
            <a:endParaRPr lang="en-US"/>
          </a:p>
        </p:txBody>
      </p:sp>
    </p:spTree>
    <p:extLst>
      <p:ext uri="{BB962C8B-B14F-4D97-AF65-F5344CB8AC3E}">
        <p14:creationId xmlns:p14="http://schemas.microsoft.com/office/powerpoint/2010/main" val="3386338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B55055-37F4-4549-AAC4-824DECA7EB92}" type="datetimeFigureOut">
              <a:rPr lang="en-US" smtClean="0"/>
              <a:t>25/10/2021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7EF150-2516-4A3A-9F9C-43FF3AD9B6A0}" type="slidenum">
              <a:rPr lang="en-US" smtClean="0"/>
              <a:t>‹#›</a:t>
            </a:fld>
            <a:endParaRPr lang="en-US"/>
          </a:p>
        </p:txBody>
      </p:sp>
    </p:spTree>
    <p:extLst>
      <p:ext uri="{BB962C8B-B14F-4D97-AF65-F5344CB8AC3E}">
        <p14:creationId xmlns:p14="http://schemas.microsoft.com/office/powerpoint/2010/main" val="317787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B55055-37F4-4549-AAC4-824DECA7EB92}" type="datetimeFigureOut">
              <a:rPr lang="en-US" smtClean="0"/>
              <a:t>25/10/2021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7EF150-2516-4A3A-9F9C-43FF3AD9B6A0}" type="slidenum">
              <a:rPr lang="en-US" smtClean="0"/>
              <a:t>‹#›</a:t>
            </a:fld>
            <a:endParaRPr lang="en-US"/>
          </a:p>
        </p:txBody>
      </p:sp>
    </p:spTree>
    <p:extLst>
      <p:ext uri="{BB962C8B-B14F-4D97-AF65-F5344CB8AC3E}">
        <p14:creationId xmlns:p14="http://schemas.microsoft.com/office/powerpoint/2010/main" val="123126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55055-37F4-4549-AAC4-824DECA7EB92}" type="datetimeFigureOut">
              <a:rPr lang="en-US" smtClean="0"/>
              <a:t>25/10/2021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7EF150-2516-4A3A-9F9C-43FF3AD9B6A0}" type="slidenum">
              <a:rPr lang="en-US" smtClean="0"/>
              <a:t>‹#›</a:t>
            </a:fld>
            <a:endParaRPr lang="en-US"/>
          </a:p>
        </p:txBody>
      </p:sp>
    </p:spTree>
    <p:extLst>
      <p:ext uri="{BB962C8B-B14F-4D97-AF65-F5344CB8AC3E}">
        <p14:creationId xmlns:p14="http://schemas.microsoft.com/office/powerpoint/2010/main" val="2830963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B55055-37F4-4549-AAC4-824DECA7EB92}" type="datetimeFigureOut">
              <a:rPr lang="en-US" smtClean="0"/>
              <a:t>25/10/2021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EF150-2516-4A3A-9F9C-43FF3AD9B6A0}" type="slidenum">
              <a:rPr lang="en-US" smtClean="0"/>
              <a:t>‹#›</a:t>
            </a:fld>
            <a:endParaRPr lang="en-US"/>
          </a:p>
        </p:txBody>
      </p:sp>
    </p:spTree>
    <p:extLst>
      <p:ext uri="{BB962C8B-B14F-4D97-AF65-F5344CB8AC3E}">
        <p14:creationId xmlns:p14="http://schemas.microsoft.com/office/powerpoint/2010/main" val="2296483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B55055-37F4-4549-AAC4-824DECA7EB92}" type="datetimeFigureOut">
              <a:rPr lang="en-US" smtClean="0"/>
              <a:t>25/10/2021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7EF150-2516-4A3A-9F9C-43FF3AD9B6A0}" type="slidenum">
              <a:rPr lang="en-US" smtClean="0"/>
              <a:t>‹#›</a:t>
            </a:fld>
            <a:endParaRPr lang="en-US"/>
          </a:p>
        </p:txBody>
      </p:sp>
    </p:spTree>
    <p:extLst>
      <p:ext uri="{BB962C8B-B14F-4D97-AF65-F5344CB8AC3E}">
        <p14:creationId xmlns:p14="http://schemas.microsoft.com/office/powerpoint/2010/main" val="76395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55055-37F4-4549-AAC4-824DECA7EB92}" type="datetimeFigureOut">
              <a:rPr lang="en-US" smtClean="0"/>
              <a:t>25/10/2021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EF150-2516-4A3A-9F9C-43FF3AD9B6A0}" type="slidenum">
              <a:rPr lang="en-US" smtClean="0"/>
              <a:t>‹#›</a:t>
            </a:fld>
            <a:endParaRPr lang="en-US"/>
          </a:p>
        </p:txBody>
      </p:sp>
    </p:spTree>
    <p:extLst>
      <p:ext uri="{BB962C8B-B14F-4D97-AF65-F5344CB8AC3E}">
        <p14:creationId xmlns:p14="http://schemas.microsoft.com/office/powerpoint/2010/main" val="2817066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6.pn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4.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153400" cy="1470025"/>
          </a:xfrm>
        </p:spPr>
        <p:txBody>
          <a:bodyPr>
            <a:normAutofit fontScale="90000"/>
          </a:bodyPr>
          <a:lstStyle/>
          <a:p>
            <a:r>
              <a:rPr lang="en-US" sz="3600" dirty="0" smtClean="0">
                <a:solidFill>
                  <a:schemeClr val="tx2">
                    <a:lumMod val="75000"/>
                  </a:schemeClr>
                </a:solidFill>
              </a:rPr>
              <a:t/>
            </a:r>
            <a:br>
              <a:rPr lang="en-US" sz="3600" dirty="0" smtClean="0">
                <a:solidFill>
                  <a:schemeClr val="tx2">
                    <a:lumMod val="75000"/>
                  </a:schemeClr>
                </a:solidFill>
              </a:rPr>
            </a:br>
            <a:r>
              <a:rPr lang="en-US" sz="3600" dirty="0" smtClean="0">
                <a:solidFill>
                  <a:schemeClr val="accent6">
                    <a:lumMod val="75000"/>
                  </a:schemeClr>
                </a:solidFill>
              </a:rPr>
              <a:t>ỦY BAN NHÂN DÂN QUẬN LONG BIÊN</a:t>
            </a:r>
            <a:br>
              <a:rPr lang="en-US" sz="3600" dirty="0" smtClean="0">
                <a:solidFill>
                  <a:schemeClr val="accent6">
                    <a:lumMod val="75000"/>
                  </a:schemeClr>
                </a:solidFill>
              </a:rPr>
            </a:br>
            <a:r>
              <a:rPr lang="en-US" sz="3600" b="1" dirty="0" smtClean="0">
                <a:solidFill>
                  <a:schemeClr val="accent6">
                    <a:lumMod val="75000"/>
                  </a:schemeClr>
                </a:solidFill>
              </a:rPr>
              <a:t>TRƯỜNG MẦM NON THẠCH CẦU</a:t>
            </a:r>
            <a:endParaRPr lang="en-US" b="1" dirty="0">
              <a:solidFill>
                <a:schemeClr val="accent6">
                  <a:lumMod val="75000"/>
                </a:schemeClr>
              </a:solidFill>
            </a:endParaRPr>
          </a:p>
        </p:txBody>
      </p:sp>
      <p:sp>
        <p:nvSpPr>
          <p:cNvPr id="3" name="Subtitle 2"/>
          <p:cNvSpPr>
            <a:spLocks noGrp="1"/>
          </p:cNvSpPr>
          <p:nvPr>
            <p:ph type="subTitle" idx="1"/>
          </p:nvPr>
        </p:nvSpPr>
        <p:spPr>
          <a:xfrm>
            <a:off x="1371600" y="3276600"/>
            <a:ext cx="6400800" cy="2362200"/>
          </a:xfrm>
        </p:spPr>
        <p:txBody>
          <a:bodyPr>
            <a:normAutofit fontScale="85000" lnSpcReduction="20000"/>
          </a:bodyPr>
          <a:lstStyle/>
          <a:p>
            <a:r>
              <a:rPr lang="en-US" sz="4700" b="1" dirty="0" smtClean="0">
                <a:solidFill>
                  <a:srgbClr val="FF0000"/>
                </a:solidFill>
              </a:rPr>
              <a:t>LÀM QUEN VỚI TOÁN</a:t>
            </a:r>
          </a:p>
          <a:p>
            <a:r>
              <a:rPr lang="en-US" dirty="0" err="1" smtClean="0">
                <a:solidFill>
                  <a:srgbClr val="0070C0"/>
                </a:solidFill>
              </a:rPr>
              <a:t>Đề</a:t>
            </a:r>
            <a:r>
              <a:rPr lang="en-US" dirty="0" smtClean="0">
                <a:solidFill>
                  <a:srgbClr val="0070C0"/>
                </a:solidFill>
              </a:rPr>
              <a:t> </a:t>
            </a:r>
            <a:r>
              <a:rPr lang="en-US" dirty="0" err="1" smtClean="0">
                <a:solidFill>
                  <a:srgbClr val="0070C0"/>
                </a:solidFill>
              </a:rPr>
              <a:t>tài</a:t>
            </a:r>
            <a:r>
              <a:rPr lang="en-US" dirty="0" smtClean="0">
                <a:solidFill>
                  <a:srgbClr val="0070C0"/>
                </a:solidFill>
              </a:rPr>
              <a:t>: </a:t>
            </a:r>
            <a:r>
              <a:rPr lang="en-US" dirty="0" err="1" smtClean="0">
                <a:solidFill>
                  <a:srgbClr val="0070C0"/>
                </a:solidFill>
              </a:rPr>
              <a:t>Nhận</a:t>
            </a:r>
            <a:r>
              <a:rPr lang="en-US" dirty="0" smtClean="0">
                <a:solidFill>
                  <a:srgbClr val="0070C0"/>
                </a:solidFill>
              </a:rPr>
              <a:t> </a:t>
            </a:r>
            <a:r>
              <a:rPr lang="en-US" dirty="0" err="1" smtClean="0">
                <a:solidFill>
                  <a:srgbClr val="0070C0"/>
                </a:solidFill>
              </a:rPr>
              <a:t>biết</a:t>
            </a:r>
            <a:r>
              <a:rPr lang="en-US" dirty="0" smtClean="0">
                <a:solidFill>
                  <a:srgbClr val="0070C0"/>
                </a:solidFill>
              </a:rPr>
              <a:t> 1 </a:t>
            </a:r>
            <a:r>
              <a:rPr lang="en-US" dirty="0" err="1" smtClean="0">
                <a:solidFill>
                  <a:srgbClr val="0070C0"/>
                </a:solidFill>
              </a:rPr>
              <a:t>và</a:t>
            </a:r>
            <a:r>
              <a:rPr lang="en-US" dirty="0" smtClean="0">
                <a:solidFill>
                  <a:srgbClr val="0070C0"/>
                </a:solidFill>
              </a:rPr>
              <a:t> </a:t>
            </a:r>
            <a:r>
              <a:rPr lang="en-US" dirty="0" err="1" smtClean="0">
                <a:solidFill>
                  <a:srgbClr val="0070C0"/>
                </a:solidFill>
              </a:rPr>
              <a:t>nhiều</a:t>
            </a:r>
            <a:endParaRPr lang="en-US" dirty="0" smtClean="0">
              <a:solidFill>
                <a:srgbClr val="0070C0"/>
              </a:solidFill>
            </a:endParaRPr>
          </a:p>
          <a:p>
            <a:r>
              <a:rPr lang="en-US" dirty="0" err="1" smtClean="0">
                <a:solidFill>
                  <a:srgbClr val="0070C0"/>
                </a:solidFill>
              </a:rPr>
              <a:t>Lứa</a:t>
            </a:r>
            <a:r>
              <a:rPr lang="en-US" dirty="0" smtClean="0">
                <a:solidFill>
                  <a:srgbClr val="0070C0"/>
                </a:solidFill>
              </a:rPr>
              <a:t> </a:t>
            </a:r>
            <a:r>
              <a:rPr lang="en-US" dirty="0" err="1" smtClean="0">
                <a:solidFill>
                  <a:srgbClr val="0070C0"/>
                </a:solidFill>
              </a:rPr>
              <a:t>tuổi</a:t>
            </a:r>
            <a:r>
              <a:rPr lang="en-US" dirty="0" smtClean="0">
                <a:solidFill>
                  <a:srgbClr val="0070C0"/>
                </a:solidFill>
              </a:rPr>
              <a:t>: 3 – 4 </a:t>
            </a:r>
            <a:r>
              <a:rPr lang="en-US" dirty="0" err="1" smtClean="0">
                <a:solidFill>
                  <a:srgbClr val="0070C0"/>
                </a:solidFill>
              </a:rPr>
              <a:t>tuổi</a:t>
            </a:r>
            <a:endParaRPr lang="en-US" dirty="0" smtClean="0">
              <a:solidFill>
                <a:srgbClr val="0070C0"/>
              </a:solidFill>
            </a:endParaRPr>
          </a:p>
          <a:p>
            <a:r>
              <a:rPr lang="en-US" dirty="0" err="1" smtClean="0">
                <a:solidFill>
                  <a:srgbClr val="0070C0"/>
                </a:solidFill>
              </a:rPr>
              <a:t>Thời</a:t>
            </a:r>
            <a:r>
              <a:rPr lang="en-US" dirty="0" smtClean="0">
                <a:solidFill>
                  <a:srgbClr val="0070C0"/>
                </a:solidFill>
              </a:rPr>
              <a:t> </a:t>
            </a:r>
            <a:r>
              <a:rPr lang="en-US" dirty="0" err="1" smtClean="0">
                <a:solidFill>
                  <a:srgbClr val="0070C0"/>
                </a:solidFill>
              </a:rPr>
              <a:t>gian</a:t>
            </a:r>
            <a:r>
              <a:rPr lang="en-US" dirty="0" smtClean="0">
                <a:solidFill>
                  <a:srgbClr val="0070C0"/>
                </a:solidFill>
              </a:rPr>
              <a:t>: 15 – 20 </a:t>
            </a:r>
            <a:r>
              <a:rPr lang="en-US" dirty="0" err="1" smtClean="0">
                <a:solidFill>
                  <a:srgbClr val="0070C0"/>
                </a:solidFill>
              </a:rPr>
              <a:t>phút</a:t>
            </a:r>
            <a:endParaRPr lang="en-US" dirty="0" smtClean="0">
              <a:solidFill>
                <a:srgbClr val="0070C0"/>
              </a:solidFill>
            </a:endParaRPr>
          </a:p>
          <a:p>
            <a:r>
              <a:rPr lang="en-US" dirty="0" smtClean="0">
                <a:solidFill>
                  <a:srgbClr val="0070C0"/>
                </a:solidFill>
              </a:rPr>
              <a:t>GV: </a:t>
            </a:r>
            <a:r>
              <a:rPr lang="en-US" dirty="0" err="1" smtClean="0">
                <a:solidFill>
                  <a:srgbClr val="0070C0"/>
                </a:solidFill>
              </a:rPr>
              <a:t>Nguyễn</a:t>
            </a:r>
            <a:r>
              <a:rPr lang="en-US" dirty="0" smtClean="0">
                <a:solidFill>
                  <a:srgbClr val="0070C0"/>
                </a:solidFill>
              </a:rPr>
              <a:t> </a:t>
            </a:r>
            <a:r>
              <a:rPr lang="en-US" dirty="0" err="1" smtClean="0">
                <a:solidFill>
                  <a:srgbClr val="0070C0"/>
                </a:solidFill>
              </a:rPr>
              <a:t>Thị</a:t>
            </a:r>
            <a:r>
              <a:rPr lang="en-US" dirty="0" smtClean="0">
                <a:solidFill>
                  <a:srgbClr val="0070C0"/>
                </a:solidFill>
              </a:rPr>
              <a:t> Thu </a:t>
            </a:r>
            <a:r>
              <a:rPr lang="en-US" smtClean="0">
                <a:solidFill>
                  <a:srgbClr val="0070C0"/>
                </a:solidFill>
              </a:rPr>
              <a:t>Hiền</a:t>
            </a:r>
            <a:endParaRPr lang="en-US">
              <a:solidFill>
                <a:srgbClr val="0070C0"/>
              </a:solidFill>
            </a:endParaRPr>
          </a:p>
        </p:txBody>
      </p:sp>
      <p:sp>
        <p:nvSpPr>
          <p:cNvPr id="4" name="TextBox 3"/>
          <p:cNvSpPr txBox="1"/>
          <p:nvPr/>
        </p:nvSpPr>
        <p:spPr>
          <a:xfrm>
            <a:off x="3200400" y="5819745"/>
            <a:ext cx="2971800" cy="400110"/>
          </a:xfrm>
          <a:prstGeom prst="rect">
            <a:avLst/>
          </a:prstGeom>
          <a:noFill/>
        </p:spPr>
        <p:txBody>
          <a:bodyPr wrap="square" rtlCol="0">
            <a:spAutoFit/>
          </a:bodyPr>
          <a:lstStyle/>
          <a:p>
            <a:r>
              <a:rPr lang="en-US" sz="2000" smtClean="0">
                <a:solidFill>
                  <a:srgbClr val="002060"/>
                </a:solidFill>
                <a:latin typeface="Times New Roman" pitchFamily="18" charset="0"/>
                <a:cs typeface="Times New Roman" pitchFamily="18" charset="0"/>
              </a:rPr>
              <a:t>Năm học 2020 - 2021</a:t>
            </a:r>
            <a:endParaRPr lang="en-US" sz="200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1839913"/>
            <a:ext cx="1447800" cy="1447800"/>
          </a:xfrm>
          <a:prstGeom prst="rect">
            <a:avLst/>
          </a:prstGeom>
        </p:spPr>
      </p:pic>
    </p:spTree>
    <p:extLst>
      <p:ext uri="{BB962C8B-B14F-4D97-AF65-F5344CB8AC3E}">
        <p14:creationId xmlns:p14="http://schemas.microsoft.com/office/powerpoint/2010/main" val="1382576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normAutofit fontScale="90000"/>
          </a:bodyPr>
          <a:lstStyle/>
          <a:p>
            <a:r>
              <a:rPr lang="en-US" b="1" smtClean="0"/>
              <a:t/>
            </a:r>
            <a:br>
              <a:rPr lang="en-US" b="1" smtClean="0"/>
            </a:br>
            <a:r>
              <a:rPr lang="en-US" sz="6000" b="1" smtClean="0">
                <a:solidFill>
                  <a:srgbClr val="FF0000"/>
                </a:solidFill>
              </a:rPr>
              <a:t>3</a:t>
            </a:r>
            <a:r>
              <a:rPr lang="en-US" sz="6000" b="1">
                <a:solidFill>
                  <a:srgbClr val="FF0000"/>
                </a:solidFill>
              </a:rPr>
              <a:t>. Kết thúc</a:t>
            </a:r>
            <a:endParaRPr lang="en-US" sz="6000">
              <a:solidFill>
                <a:srgbClr val="FF0000"/>
              </a:solidFill>
            </a:endParaRPr>
          </a:p>
        </p:txBody>
      </p:sp>
      <p:sp>
        <p:nvSpPr>
          <p:cNvPr id="3" name="Content Placeholder 2"/>
          <p:cNvSpPr>
            <a:spLocks noGrp="1"/>
          </p:cNvSpPr>
          <p:nvPr>
            <p:ph idx="1"/>
          </p:nvPr>
        </p:nvSpPr>
        <p:spPr>
          <a:xfrm>
            <a:off x="457200" y="2362200"/>
            <a:ext cx="8229600" cy="3763963"/>
          </a:xfrm>
        </p:spPr>
        <p:txBody>
          <a:bodyPr>
            <a:normAutofit/>
          </a:bodyPr>
          <a:lstStyle/>
          <a:p>
            <a:pPr marL="0" indent="0" algn="ctr">
              <a:buNone/>
            </a:pPr>
            <a:r>
              <a:rPr lang="vi-VN" sz="4000" smtClean="0">
                <a:solidFill>
                  <a:srgbClr val="7030A0"/>
                </a:solidFill>
              </a:rPr>
              <a:t>Cô và trẻ cùng nhau hát bài hát:</a:t>
            </a:r>
            <a:endParaRPr lang="en-US" sz="4000" smtClean="0">
              <a:solidFill>
                <a:srgbClr val="7030A0"/>
              </a:solidFill>
            </a:endParaRPr>
          </a:p>
          <a:p>
            <a:pPr marL="0" indent="0" algn="ctr">
              <a:buNone/>
            </a:pPr>
            <a:r>
              <a:rPr lang="vi-VN" sz="4000" smtClean="0">
                <a:solidFill>
                  <a:srgbClr val="7030A0"/>
                </a:solidFill>
              </a:rPr>
              <a:t>" </a:t>
            </a:r>
            <a:r>
              <a:rPr lang="en-US" sz="4000" smtClean="0">
                <a:solidFill>
                  <a:srgbClr val="7030A0"/>
                </a:solidFill>
              </a:rPr>
              <a:t>C</a:t>
            </a:r>
            <a:r>
              <a:rPr lang="vi-VN" sz="4000" smtClean="0">
                <a:solidFill>
                  <a:srgbClr val="7030A0"/>
                </a:solidFill>
              </a:rPr>
              <a:t>hú bộ đội"</a:t>
            </a:r>
            <a:endParaRPr lang="en-US" sz="4000">
              <a:solidFill>
                <a:srgbClr val="7030A0"/>
              </a:solidFill>
            </a:endParaRPr>
          </a:p>
        </p:txBody>
      </p:sp>
      <p:pic>
        <p:nvPicPr>
          <p:cNvPr id="4" name="Chu-Bo-Doi-Hop-Ca_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87982" y="3657600"/>
            <a:ext cx="609600" cy="609600"/>
          </a:xfrm>
          <a:prstGeom prst="rect">
            <a:avLst/>
          </a:prstGeom>
        </p:spPr>
      </p:pic>
    </p:spTree>
    <p:extLst>
      <p:ext uri="{BB962C8B-B14F-4D97-AF65-F5344CB8AC3E}">
        <p14:creationId xmlns:p14="http://schemas.microsoft.com/office/powerpoint/2010/main" val="40394206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29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0000"/>
                </a:solidFill>
              </a:rPr>
              <a:t>I. Mục đích – yêu cầu</a:t>
            </a:r>
            <a:endParaRPr lang="en-US">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vi-VN" b="1">
                <a:solidFill>
                  <a:srgbClr val="0070C0"/>
                </a:solidFill>
              </a:rPr>
              <a:t>1. Kiến thức</a:t>
            </a:r>
            <a:endParaRPr lang="vi-VN">
              <a:solidFill>
                <a:srgbClr val="0070C0"/>
              </a:solidFill>
            </a:endParaRPr>
          </a:p>
          <a:p>
            <a:pPr marL="0" indent="0">
              <a:buNone/>
            </a:pPr>
            <a:r>
              <a:rPr lang="vi-VN"/>
              <a:t>- Trẻ biết đếm trên các đối tượng đến 2.</a:t>
            </a:r>
          </a:p>
          <a:p>
            <a:pPr marL="0" indent="0">
              <a:buNone/>
            </a:pPr>
            <a:r>
              <a:rPr lang="vi-VN" b="1">
                <a:solidFill>
                  <a:srgbClr val="0070C0"/>
                </a:solidFill>
              </a:rPr>
              <a:t>2. Kỹ năng</a:t>
            </a:r>
            <a:endParaRPr lang="vi-VN">
              <a:solidFill>
                <a:srgbClr val="0070C0"/>
              </a:solidFill>
            </a:endParaRPr>
          </a:p>
          <a:p>
            <a:pPr marL="0" indent="0">
              <a:buNone/>
            </a:pPr>
            <a:r>
              <a:rPr lang="vi-VN"/>
              <a:t>- Rèn kỹ năng đếm cho trẻ</a:t>
            </a:r>
          </a:p>
          <a:p>
            <a:pPr marL="0" indent="0">
              <a:buNone/>
            </a:pPr>
            <a:r>
              <a:rPr lang="vi-VN"/>
              <a:t>- Trẻ đếm lần lượt, không bỏ xót, lặp lại các số.</a:t>
            </a:r>
          </a:p>
          <a:p>
            <a:pPr marL="0" indent="0">
              <a:buNone/>
            </a:pPr>
            <a:r>
              <a:rPr lang="vi-VN" b="1">
                <a:solidFill>
                  <a:srgbClr val="0070C0"/>
                </a:solidFill>
              </a:rPr>
              <a:t>3. Thái độ</a:t>
            </a:r>
            <a:endParaRPr lang="vi-VN">
              <a:solidFill>
                <a:srgbClr val="0070C0"/>
              </a:solidFill>
            </a:endParaRPr>
          </a:p>
          <a:p>
            <a:pPr marL="0" indent="0">
              <a:buNone/>
            </a:pPr>
            <a:r>
              <a:rPr lang="vi-VN"/>
              <a:t>- Trẻ hứng thú với các hoạt động, có ý thức tổ chức kỷ luật trong giờ học.</a:t>
            </a:r>
          </a:p>
          <a:p>
            <a:pPr marL="0" indent="0">
              <a:buNone/>
            </a:pPr>
            <a:r>
              <a:rPr lang="vi-VN"/>
              <a:t> </a:t>
            </a:r>
          </a:p>
          <a:p>
            <a:pPr marL="0" indent="0">
              <a:buNone/>
            </a:pPr>
            <a:endParaRPr lang="en-US"/>
          </a:p>
        </p:txBody>
      </p:sp>
    </p:spTree>
    <p:extLst>
      <p:ext uri="{BB962C8B-B14F-4D97-AF65-F5344CB8AC3E}">
        <p14:creationId xmlns:p14="http://schemas.microsoft.com/office/powerpoint/2010/main" val="2463367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smtClean="0">
                <a:solidFill>
                  <a:srgbClr val="FF0000"/>
                </a:solidFill>
              </a:rPr>
              <a:t>II. Chuẩn bị</a:t>
            </a:r>
            <a:endParaRPr lang="en-US">
              <a:solidFill>
                <a:srgbClr val="FF0000"/>
              </a:solidFill>
            </a:endParaRPr>
          </a:p>
        </p:txBody>
      </p:sp>
      <p:sp>
        <p:nvSpPr>
          <p:cNvPr id="3" name="Content Placeholder 2"/>
          <p:cNvSpPr>
            <a:spLocks noGrp="1"/>
          </p:cNvSpPr>
          <p:nvPr>
            <p:ph idx="1"/>
          </p:nvPr>
        </p:nvSpPr>
        <p:spPr>
          <a:xfrm>
            <a:off x="1219200" y="1219200"/>
            <a:ext cx="7467600" cy="4906963"/>
          </a:xfrm>
        </p:spPr>
        <p:txBody>
          <a:bodyPr>
            <a:normAutofit/>
          </a:bodyPr>
          <a:lstStyle/>
          <a:p>
            <a:pPr marL="0" indent="0">
              <a:buNone/>
            </a:pPr>
            <a:r>
              <a:rPr lang="vi-VN" b="1">
                <a:solidFill>
                  <a:srgbClr val="0070C0"/>
                </a:solidFill>
              </a:rPr>
              <a:t>*Đồ dùng của cô:</a:t>
            </a:r>
            <a:endParaRPr lang="vi-VN">
              <a:solidFill>
                <a:srgbClr val="0070C0"/>
              </a:solidFill>
            </a:endParaRPr>
          </a:p>
          <a:p>
            <a:pPr marL="0" indent="0">
              <a:buNone/>
            </a:pPr>
            <a:r>
              <a:rPr lang="vi-VN" b="1"/>
              <a:t>- </a:t>
            </a:r>
            <a:r>
              <a:rPr lang="vi-VN"/>
              <a:t>Máy tính.</a:t>
            </a:r>
          </a:p>
          <a:p>
            <a:pPr marL="0" indent="0">
              <a:buNone/>
            </a:pPr>
            <a:r>
              <a:rPr lang="vi-VN"/>
              <a:t>- Bảng tương tác</a:t>
            </a:r>
          </a:p>
          <a:p>
            <a:pPr marL="0" indent="0">
              <a:buNone/>
            </a:pPr>
            <a:r>
              <a:rPr lang="vi-VN"/>
              <a:t>- Que chỉ</a:t>
            </a:r>
          </a:p>
          <a:p>
            <a:pPr marL="0" indent="0">
              <a:buNone/>
            </a:pPr>
            <a:r>
              <a:rPr lang="vi-VN"/>
              <a:t>- 2 cái bát có gắn thẻ chấm tròn.</a:t>
            </a:r>
          </a:p>
          <a:p>
            <a:pPr marL="0" indent="0">
              <a:buNone/>
            </a:pPr>
            <a:r>
              <a:rPr lang="vi-VN"/>
              <a:t>- Nhạc các bài hát trong chủ điểm.</a:t>
            </a:r>
          </a:p>
          <a:p>
            <a:pPr marL="0" indent="0">
              <a:buNone/>
            </a:pPr>
            <a:r>
              <a:rPr lang="vi-VN" b="1">
                <a:solidFill>
                  <a:srgbClr val="0070C0"/>
                </a:solidFill>
              </a:rPr>
              <a:t>* Đồ dùng của trẻ</a:t>
            </a:r>
            <a:endParaRPr lang="vi-VN">
              <a:solidFill>
                <a:srgbClr val="0070C0"/>
              </a:solidFill>
            </a:endParaRPr>
          </a:p>
          <a:p>
            <a:pPr marL="0" indent="0">
              <a:buNone/>
            </a:pPr>
            <a:r>
              <a:rPr lang="vi-VN"/>
              <a:t>- Mỗi trẻ một rổ lô tô 2 cái bát - 2 cốc</a:t>
            </a:r>
          </a:p>
          <a:p>
            <a:pPr marL="0" indent="0">
              <a:buNone/>
            </a:pPr>
            <a:endParaRPr lang="en-US"/>
          </a:p>
        </p:txBody>
      </p:sp>
    </p:spTree>
    <p:extLst>
      <p:ext uri="{BB962C8B-B14F-4D97-AF65-F5344CB8AC3E}">
        <p14:creationId xmlns:p14="http://schemas.microsoft.com/office/powerpoint/2010/main" val="757912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chemeClr val="tx2">
                    <a:lumMod val="50000"/>
                  </a:schemeClr>
                </a:solidFill>
              </a:rPr>
              <a:t>III. Cách tiến hành</a:t>
            </a:r>
            <a:endParaRPr lang="en-US" b="1">
              <a:solidFill>
                <a:schemeClr val="tx2">
                  <a:lumMod val="50000"/>
                </a:schemeClr>
              </a:solidFill>
            </a:endParaRPr>
          </a:p>
        </p:txBody>
      </p:sp>
      <p:sp>
        <p:nvSpPr>
          <p:cNvPr id="3" name="Content Placeholder 2"/>
          <p:cNvSpPr>
            <a:spLocks noGrp="1"/>
          </p:cNvSpPr>
          <p:nvPr>
            <p:ph idx="1"/>
          </p:nvPr>
        </p:nvSpPr>
        <p:spPr/>
        <p:txBody>
          <a:bodyPr>
            <a:normAutofit/>
          </a:bodyPr>
          <a:lstStyle/>
          <a:p>
            <a:pPr marL="0" indent="0" algn="ctr">
              <a:buNone/>
            </a:pPr>
            <a:r>
              <a:rPr lang="vi-VN" sz="4000" b="1">
                <a:solidFill>
                  <a:srgbClr val="FF0000"/>
                </a:solidFill>
              </a:rPr>
              <a:t>1.  Ổn định tổ chức:</a:t>
            </a:r>
            <a:endParaRPr lang="vi-VN" sz="4000">
              <a:solidFill>
                <a:srgbClr val="FF0000"/>
              </a:solidFill>
            </a:endParaRPr>
          </a:p>
          <a:p>
            <a:pPr marL="0" indent="0" algn="ctr">
              <a:buNone/>
            </a:pPr>
            <a:r>
              <a:rPr lang="vi-VN" sz="4000" smtClean="0"/>
              <a:t>Cô </a:t>
            </a:r>
            <a:r>
              <a:rPr lang="vi-VN" sz="4000"/>
              <a:t>và trẻ cùng đọc bài thơ </a:t>
            </a:r>
            <a:endParaRPr lang="en-US" sz="4000" smtClean="0"/>
          </a:p>
          <a:p>
            <a:pPr marL="0" indent="0" algn="ctr">
              <a:buNone/>
            </a:pPr>
            <a:r>
              <a:rPr lang="vi-VN" sz="4000" smtClean="0"/>
              <a:t>“</a:t>
            </a:r>
            <a:r>
              <a:rPr lang="vi-VN" sz="4000"/>
              <a:t>cái bát xinh xinh” . </a:t>
            </a:r>
            <a:endParaRPr lang="en-US" sz="4000" smtClean="0"/>
          </a:p>
          <a:p>
            <a:pPr marL="0" indent="0" algn="ctr">
              <a:buNone/>
            </a:pPr>
            <a:r>
              <a:rPr lang="vi-VN" sz="4000" smtClean="0"/>
              <a:t>Trò </a:t>
            </a:r>
            <a:r>
              <a:rPr lang="vi-VN" sz="4000"/>
              <a:t>chuyện dẫn vào bài.</a:t>
            </a:r>
          </a:p>
          <a:p>
            <a:pPr marL="0" indent="0" algn="ctr">
              <a:buNone/>
            </a:pPr>
            <a:endParaRPr lang="en-US" sz="4000"/>
          </a:p>
        </p:txBody>
      </p:sp>
    </p:spTree>
    <p:extLst>
      <p:ext uri="{BB962C8B-B14F-4D97-AF65-F5344CB8AC3E}">
        <p14:creationId xmlns:p14="http://schemas.microsoft.com/office/powerpoint/2010/main" val="2666268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a:solidFill>
                  <a:srgbClr val="FF0000"/>
                </a:solidFill>
              </a:rPr>
              <a:t>2. Phương pháp, hình thức tổ chức</a:t>
            </a:r>
            <a:r>
              <a:rPr lang="vi-VN">
                <a:solidFill>
                  <a:srgbClr val="FF0000"/>
                </a:solidFill>
              </a:rPr>
              <a:t/>
            </a:r>
            <a:br>
              <a:rPr lang="vi-VN">
                <a:solidFill>
                  <a:srgbClr val="FF0000"/>
                </a:solidFill>
              </a:rPr>
            </a:br>
            <a:endParaRPr lang="en-US">
              <a:solidFill>
                <a:srgbClr val="FF0000"/>
              </a:solidFill>
            </a:endParaRPr>
          </a:p>
        </p:txBody>
      </p:sp>
      <p:sp>
        <p:nvSpPr>
          <p:cNvPr id="3" name="Content Placeholder 2"/>
          <p:cNvSpPr>
            <a:spLocks noGrp="1"/>
          </p:cNvSpPr>
          <p:nvPr>
            <p:ph idx="1"/>
          </p:nvPr>
        </p:nvSpPr>
        <p:spPr>
          <a:xfrm>
            <a:off x="533400" y="1572131"/>
            <a:ext cx="8229600" cy="4525963"/>
          </a:xfrm>
        </p:spPr>
        <p:txBody>
          <a:bodyPr/>
          <a:lstStyle/>
          <a:p>
            <a:pPr marL="0" indent="0">
              <a:buNone/>
            </a:pPr>
            <a:r>
              <a:rPr lang="vi-VN" b="1" smtClean="0">
                <a:solidFill>
                  <a:schemeClr val="tx2">
                    <a:lumMod val="60000"/>
                    <a:lumOff val="40000"/>
                  </a:schemeClr>
                </a:solidFill>
              </a:rPr>
              <a:t>* Ôn nhận biết số lượng trong phạm vi 1</a:t>
            </a:r>
            <a:r>
              <a:rPr lang="vi-VN" smtClean="0">
                <a:solidFill>
                  <a:schemeClr val="tx2">
                    <a:lumMod val="60000"/>
                    <a:lumOff val="40000"/>
                  </a:schemeClr>
                </a:solidFill>
              </a:rPr>
              <a:t/>
            </a:r>
            <a:br>
              <a:rPr lang="vi-VN" smtClean="0">
                <a:solidFill>
                  <a:schemeClr val="tx2">
                    <a:lumMod val="60000"/>
                    <a:lumOff val="40000"/>
                  </a:schemeClr>
                </a:solidFill>
              </a:rPr>
            </a:br>
            <a:endParaRPr lang="en-US">
              <a:solidFill>
                <a:schemeClr val="tx2">
                  <a:lumMod val="60000"/>
                  <a:lumOff val="4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438400"/>
            <a:ext cx="2667000" cy="2857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00" y="2438400"/>
            <a:ext cx="2667000" cy="293825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438400"/>
            <a:ext cx="2667000" cy="2807368"/>
          </a:xfrm>
          <a:prstGeom prst="rect">
            <a:avLst/>
          </a:prstGeom>
        </p:spPr>
      </p:pic>
      <p:sp>
        <p:nvSpPr>
          <p:cNvPr id="7" name="TextBox 6"/>
          <p:cNvSpPr txBox="1"/>
          <p:nvPr/>
        </p:nvSpPr>
        <p:spPr>
          <a:xfrm>
            <a:off x="1104900" y="5846343"/>
            <a:ext cx="1066800" cy="830997"/>
          </a:xfrm>
          <a:prstGeom prst="rect">
            <a:avLst/>
          </a:prstGeom>
          <a:noFill/>
        </p:spPr>
        <p:txBody>
          <a:bodyPr wrap="square" rtlCol="0">
            <a:spAutoFit/>
          </a:bodyPr>
          <a:lstStyle/>
          <a:p>
            <a:r>
              <a:rPr lang="en-US" sz="4800" b="1" smtClean="0">
                <a:solidFill>
                  <a:schemeClr val="accent6">
                    <a:lumMod val="50000"/>
                  </a:schemeClr>
                </a:solidFill>
              </a:rPr>
              <a:t>1</a:t>
            </a:r>
            <a:endParaRPr lang="en-US" sz="4800" b="1">
              <a:solidFill>
                <a:schemeClr val="accent6">
                  <a:lumMod val="50000"/>
                </a:schemeClr>
              </a:solidFill>
            </a:endParaRPr>
          </a:p>
        </p:txBody>
      </p:sp>
      <p:sp>
        <p:nvSpPr>
          <p:cNvPr id="8" name="Rectangle 7"/>
          <p:cNvSpPr/>
          <p:nvPr/>
        </p:nvSpPr>
        <p:spPr>
          <a:xfrm>
            <a:off x="4572000" y="5805055"/>
            <a:ext cx="497252" cy="830997"/>
          </a:xfrm>
          <a:prstGeom prst="rect">
            <a:avLst/>
          </a:prstGeom>
        </p:spPr>
        <p:txBody>
          <a:bodyPr wrap="none">
            <a:spAutoFit/>
          </a:bodyPr>
          <a:lstStyle/>
          <a:p>
            <a:r>
              <a:rPr lang="en-US" sz="4800" b="1" smtClean="0">
                <a:solidFill>
                  <a:schemeClr val="accent6">
                    <a:lumMod val="50000"/>
                  </a:schemeClr>
                </a:solidFill>
              </a:rPr>
              <a:t>1</a:t>
            </a:r>
            <a:endParaRPr lang="en-US" sz="4800" b="1">
              <a:solidFill>
                <a:schemeClr val="accent6">
                  <a:lumMod val="50000"/>
                </a:schemeClr>
              </a:solidFill>
            </a:endParaRPr>
          </a:p>
        </p:txBody>
      </p:sp>
      <p:sp>
        <p:nvSpPr>
          <p:cNvPr id="10" name="Rectangle 9"/>
          <p:cNvSpPr/>
          <p:nvPr/>
        </p:nvSpPr>
        <p:spPr>
          <a:xfrm>
            <a:off x="7429500" y="5791063"/>
            <a:ext cx="497252" cy="830997"/>
          </a:xfrm>
          <a:prstGeom prst="rect">
            <a:avLst/>
          </a:prstGeom>
        </p:spPr>
        <p:txBody>
          <a:bodyPr wrap="none">
            <a:spAutoFit/>
          </a:bodyPr>
          <a:lstStyle/>
          <a:p>
            <a:r>
              <a:rPr lang="en-US" sz="4800" b="1" smtClean="0">
                <a:solidFill>
                  <a:schemeClr val="accent6">
                    <a:lumMod val="50000"/>
                  </a:schemeClr>
                </a:solidFill>
              </a:rPr>
              <a:t>1</a:t>
            </a:r>
            <a:endParaRPr lang="en-US" sz="4800" b="1">
              <a:solidFill>
                <a:schemeClr val="accent6">
                  <a:lumMod val="50000"/>
                </a:schemeClr>
              </a:solidFill>
            </a:endParaRPr>
          </a:p>
        </p:txBody>
      </p:sp>
    </p:spTree>
    <p:extLst>
      <p:ext uri="{BB962C8B-B14F-4D97-AF65-F5344CB8AC3E}">
        <p14:creationId xmlns:p14="http://schemas.microsoft.com/office/powerpoint/2010/main" val="315160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down)">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pPr marL="0" indent="0" algn="ctr">
              <a:buNone/>
            </a:pPr>
            <a:r>
              <a:rPr lang="vi-VN" sz="4800" b="1" smtClean="0">
                <a:solidFill>
                  <a:srgbClr val="FF0000"/>
                </a:solidFill>
              </a:rPr>
              <a:t>Dạy </a:t>
            </a:r>
            <a:r>
              <a:rPr lang="vi-VN" sz="4800" b="1">
                <a:solidFill>
                  <a:srgbClr val="FF0000"/>
                </a:solidFill>
              </a:rPr>
              <a:t>trẻ đếm đến 2</a:t>
            </a:r>
            <a:r>
              <a:rPr lang="vi-VN" sz="4800" b="1" smtClean="0">
                <a:solidFill>
                  <a:srgbClr val="FF0000"/>
                </a:solidFill>
              </a:rPr>
              <a:t>:</a:t>
            </a:r>
            <a:endParaRPr lang="en-US" sz="4800" b="1" smtClean="0">
              <a:solidFill>
                <a:srgbClr val="FF0000"/>
              </a:solidFill>
            </a:endParaRPr>
          </a:p>
          <a:p>
            <a:pPr>
              <a:buFont typeface="Arial" charset="0"/>
              <a:buChar char="•"/>
            </a:pP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981200"/>
            <a:ext cx="2857500" cy="2857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969077"/>
            <a:ext cx="2857500" cy="2857500"/>
          </a:xfrm>
          <a:prstGeom prst="rect">
            <a:avLst/>
          </a:prstGeom>
        </p:spPr>
      </p:pic>
      <p:sp>
        <p:nvSpPr>
          <p:cNvPr id="6" name="TextBox 5"/>
          <p:cNvSpPr txBox="1"/>
          <p:nvPr/>
        </p:nvSpPr>
        <p:spPr>
          <a:xfrm>
            <a:off x="7391400" y="2895600"/>
            <a:ext cx="1066800" cy="1569660"/>
          </a:xfrm>
          <a:prstGeom prst="rect">
            <a:avLst/>
          </a:prstGeom>
          <a:noFill/>
        </p:spPr>
        <p:txBody>
          <a:bodyPr wrap="square" rtlCol="0">
            <a:spAutoFit/>
          </a:bodyPr>
          <a:lstStyle/>
          <a:p>
            <a:r>
              <a:rPr lang="en-US" sz="9600" smtClean="0">
                <a:solidFill>
                  <a:schemeClr val="accent6">
                    <a:lumMod val="75000"/>
                  </a:schemeClr>
                </a:solidFill>
              </a:rPr>
              <a:t>2</a:t>
            </a:r>
            <a:endParaRPr lang="en-US" sz="9600">
              <a:solidFill>
                <a:schemeClr val="accent6">
                  <a:lumMod val="75000"/>
                </a:schemeClr>
              </a:solidFill>
            </a:endParaRPr>
          </a:p>
        </p:txBody>
      </p:sp>
    </p:spTree>
    <p:extLst>
      <p:ext uri="{BB962C8B-B14F-4D97-AF65-F5344CB8AC3E}">
        <p14:creationId xmlns:p14="http://schemas.microsoft.com/office/powerpoint/2010/main" val="9959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circle(in)">
                                      <p:cBhvr>
                                        <p:cTn id="19"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09" y="2286000"/>
            <a:ext cx="2381250" cy="2458244"/>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286000"/>
            <a:ext cx="2381250" cy="2458244"/>
          </a:xfrm>
          <a:prstGeom prst="rect">
            <a:avLst/>
          </a:prstGeo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2286000"/>
            <a:ext cx="2381250" cy="2458244"/>
          </a:xfrm>
          <a:prstGeom prst="rect">
            <a:avLst/>
          </a:prstGeom>
        </p:spPr>
      </p:pic>
      <p:sp>
        <p:nvSpPr>
          <p:cNvPr id="7" name="TextBox 6"/>
          <p:cNvSpPr txBox="1"/>
          <p:nvPr/>
        </p:nvSpPr>
        <p:spPr>
          <a:xfrm>
            <a:off x="7848600" y="2819400"/>
            <a:ext cx="1219200" cy="1569660"/>
          </a:xfrm>
          <a:prstGeom prst="rect">
            <a:avLst/>
          </a:prstGeom>
          <a:noFill/>
        </p:spPr>
        <p:txBody>
          <a:bodyPr wrap="square" rtlCol="0">
            <a:spAutoFit/>
          </a:bodyPr>
          <a:lstStyle/>
          <a:p>
            <a:r>
              <a:rPr lang="en-US" sz="9600" smtClean="0">
                <a:solidFill>
                  <a:schemeClr val="accent6">
                    <a:lumMod val="75000"/>
                  </a:schemeClr>
                </a:solidFill>
              </a:rPr>
              <a:t>3</a:t>
            </a:r>
            <a:endParaRPr lang="en-US" sz="9600">
              <a:solidFill>
                <a:schemeClr val="accent6">
                  <a:lumMod val="75000"/>
                </a:schemeClr>
              </a:solidFill>
            </a:endParaRPr>
          </a:p>
        </p:txBody>
      </p:sp>
    </p:spTree>
    <p:extLst>
      <p:ext uri="{BB962C8B-B14F-4D97-AF65-F5344CB8AC3E}">
        <p14:creationId xmlns:p14="http://schemas.microsoft.com/office/powerpoint/2010/main" val="12628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p:spPr>
        <p:txBody>
          <a:bodyPr/>
          <a:lstStyle/>
          <a:p>
            <a:r>
              <a:rPr lang="en-US" b="1">
                <a:solidFill>
                  <a:srgbClr val="FF0000"/>
                </a:solidFill>
              </a:rPr>
              <a:t>* Ôn luyện củng cố.</a:t>
            </a:r>
            <a:endParaRPr lang="en-US">
              <a:solidFill>
                <a:srgbClr val="FF0000"/>
              </a:solidFill>
            </a:endParaRPr>
          </a:p>
        </p:txBody>
      </p:sp>
      <p:sp>
        <p:nvSpPr>
          <p:cNvPr id="3" name="Content Placeholder 2"/>
          <p:cNvSpPr>
            <a:spLocks noGrp="1"/>
          </p:cNvSpPr>
          <p:nvPr>
            <p:ph idx="1"/>
          </p:nvPr>
        </p:nvSpPr>
        <p:spPr>
          <a:xfrm>
            <a:off x="2209800" y="1600200"/>
            <a:ext cx="6477000" cy="4525963"/>
          </a:xfrm>
        </p:spPr>
        <p:txBody>
          <a:bodyPr/>
          <a:lstStyle/>
          <a:p>
            <a:pPr marL="0" indent="0" algn="ctr">
              <a:buNone/>
            </a:pPr>
            <a:r>
              <a:rPr lang="vi-VN" smtClean="0"/>
              <a:t> </a:t>
            </a:r>
            <a:r>
              <a:rPr lang="vi-VN">
                <a:solidFill>
                  <a:schemeClr val="tx2">
                    <a:lumMod val="75000"/>
                  </a:schemeClr>
                </a:solidFill>
              </a:rPr>
              <a:t>Trò Chơi 1: Thi xem ai nhanh</a:t>
            </a:r>
          </a:p>
          <a:p>
            <a:pPr marL="0" indent="0" algn="just">
              <a:buNone/>
            </a:pPr>
            <a:r>
              <a:rPr lang="vi-VN"/>
              <a:t>+  Cho trẻ tìm xung quanh lớp các nhóm đồ vật có số lượng là 1- 2, thi xem ai tìm nhanh nhất và đúng.</a:t>
            </a:r>
          </a:p>
          <a:p>
            <a:pPr marL="0" indent="0" algn="just">
              <a:buNone/>
            </a:pPr>
            <a:endParaRPr lang="en-US"/>
          </a:p>
        </p:txBody>
      </p:sp>
    </p:spTree>
    <p:extLst>
      <p:ext uri="{BB962C8B-B14F-4D97-AF65-F5344CB8AC3E}">
        <p14:creationId xmlns:p14="http://schemas.microsoft.com/office/powerpoint/2010/main" val="4210373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solidFill>
                  <a:srgbClr val="FF0000"/>
                </a:solidFill>
              </a:rPr>
              <a:t>Trò </a:t>
            </a:r>
            <a:r>
              <a:rPr lang="vi-VN">
                <a:solidFill>
                  <a:srgbClr val="FF0000"/>
                </a:solidFill>
              </a:rPr>
              <a:t>Chơi 2: Tìm về đúng nhà</a:t>
            </a:r>
            <a:endParaRPr lang="en-US">
              <a:solidFill>
                <a:srgbClr val="FF0000"/>
              </a:solidFill>
            </a:endParaRPr>
          </a:p>
        </p:txBody>
      </p:sp>
      <p:sp>
        <p:nvSpPr>
          <p:cNvPr id="4" name="Isosceles Triangle 3"/>
          <p:cNvSpPr/>
          <p:nvPr/>
        </p:nvSpPr>
        <p:spPr>
          <a:xfrm>
            <a:off x="1212273" y="2765985"/>
            <a:ext cx="1981200" cy="1295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43891" y="4061385"/>
            <a:ext cx="1676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5209309" y="2765985"/>
            <a:ext cx="2133600" cy="13592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61709" y="4125191"/>
            <a:ext cx="1828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9973" y="4125191"/>
            <a:ext cx="685800" cy="923330"/>
          </a:xfrm>
          <a:prstGeom prst="rect">
            <a:avLst/>
          </a:prstGeom>
          <a:noFill/>
        </p:spPr>
        <p:txBody>
          <a:bodyPr wrap="square" rtlCol="0">
            <a:spAutoFit/>
          </a:bodyPr>
          <a:lstStyle/>
          <a:p>
            <a:r>
              <a:rPr lang="en-US" sz="5400" smtClean="0">
                <a:solidFill>
                  <a:schemeClr val="accent6">
                    <a:lumMod val="75000"/>
                  </a:schemeClr>
                </a:solidFill>
              </a:rPr>
              <a:t>1</a:t>
            </a:r>
            <a:endParaRPr lang="en-US" sz="5400">
              <a:solidFill>
                <a:schemeClr val="accent6">
                  <a:lumMod val="75000"/>
                </a:schemeClr>
              </a:solidFill>
            </a:endParaRPr>
          </a:p>
        </p:txBody>
      </p:sp>
      <p:sp>
        <p:nvSpPr>
          <p:cNvPr id="9" name="TextBox 8"/>
          <p:cNvSpPr txBox="1"/>
          <p:nvPr/>
        </p:nvSpPr>
        <p:spPr>
          <a:xfrm>
            <a:off x="6040582" y="4125191"/>
            <a:ext cx="457200" cy="1015663"/>
          </a:xfrm>
          <a:prstGeom prst="rect">
            <a:avLst/>
          </a:prstGeom>
          <a:noFill/>
        </p:spPr>
        <p:txBody>
          <a:bodyPr wrap="square" rtlCol="0">
            <a:spAutoFit/>
          </a:bodyPr>
          <a:lstStyle/>
          <a:p>
            <a:r>
              <a:rPr lang="en-US" sz="6000" smtClean="0">
                <a:solidFill>
                  <a:srgbClr val="FFFF00"/>
                </a:solidFill>
              </a:rPr>
              <a:t>2</a:t>
            </a:r>
            <a:endParaRPr lang="en-US" sz="6000">
              <a:solidFill>
                <a:srgbClr val="FFFF00"/>
              </a:solidFill>
            </a:endParaRPr>
          </a:p>
        </p:txBody>
      </p:sp>
      <p:sp>
        <p:nvSpPr>
          <p:cNvPr id="10" name="TextBox 9"/>
          <p:cNvSpPr txBox="1"/>
          <p:nvPr/>
        </p:nvSpPr>
        <p:spPr>
          <a:xfrm>
            <a:off x="609600" y="1293397"/>
            <a:ext cx="7620000" cy="1815882"/>
          </a:xfrm>
          <a:prstGeom prst="rect">
            <a:avLst/>
          </a:prstGeom>
          <a:noFill/>
        </p:spPr>
        <p:txBody>
          <a:bodyPr wrap="square" rtlCol="0">
            <a:spAutoFit/>
          </a:bodyPr>
          <a:lstStyle/>
          <a:p>
            <a:pPr algn="just"/>
            <a:r>
              <a:rPr lang="vi-VN" sz="2800"/>
              <a:t>+ Cách Chơi: Trẻ đi vòng tròn và hát bài “Cháu yêu cô chú công nhân” khi có hiệu lệnh “tìm nhà” trẻ chạy về ngôi nhà có chấm tròn tương ứng với thẻ chấm đang cầm.</a:t>
            </a:r>
            <a:endParaRPr lang="en-US" sz="2800"/>
          </a:p>
        </p:txBody>
      </p:sp>
      <p:pic>
        <p:nvPicPr>
          <p:cNvPr id="11" name="Chau-Yeu-Co-Chu-Cong-Nhan-Nhac-Thieu-Nh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67600" y="5791200"/>
            <a:ext cx="609600" cy="609600"/>
          </a:xfrm>
          <a:prstGeom prst="rect">
            <a:avLst/>
          </a:prstGeom>
        </p:spPr>
      </p:pic>
    </p:spTree>
    <p:extLst>
      <p:ext uri="{BB962C8B-B14F-4D97-AF65-F5344CB8AC3E}">
        <p14:creationId xmlns:p14="http://schemas.microsoft.com/office/powerpoint/2010/main" val="19187560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963"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241</Words>
  <Application>Microsoft Office PowerPoint</Application>
  <PresentationFormat>On-screen Show (4:3)</PresentationFormat>
  <Paragraphs>48</Paragraphs>
  <Slides>10</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 ỦY BAN NHÂN DÂN QUẬN LONG BIÊN TRƯỜNG MẦM NON THẠCH CẦU</vt:lpstr>
      <vt:lpstr>I. Mục đích – yêu cầu</vt:lpstr>
      <vt:lpstr>II. Chuẩn bị</vt:lpstr>
      <vt:lpstr>III. Cách tiến hành</vt:lpstr>
      <vt:lpstr>2. Phương pháp, hình thức tổ chức </vt:lpstr>
      <vt:lpstr>PowerPoint Presentation</vt:lpstr>
      <vt:lpstr>PowerPoint Presentation</vt:lpstr>
      <vt:lpstr>* Ôn luyện củng cố.</vt:lpstr>
      <vt:lpstr>Trò Chơi 2: Tìm về đúng nhà</vt:lpstr>
      <vt:lpstr> 3. Kết thúc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ỦY BAN NHÂN DÂN QUẬN LONG BIÊN Trường mầm non Gia Thượng</dc:title>
  <dc:creator>tran nhiem</dc:creator>
  <cp:lastModifiedBy>DELL</cp:lastModifiedBy>
  <cp:revision>8</cp:revision>
  <dcterms:created xsi:type="dcterms:W3CDTF">2020-10-11T03:32:25Z</dcterms:created>
  <dcterms:modified xsi:type="dcterms:W3CDTF">2021-10-24T17:01:54Z</dcterms:modified>
</cp:coreProperties>
</file>