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7" r:id="rId9"/>
    <p:sldId id="264" r:id="rId10"/>
    <p:sldId id="265" r:id="rId11"/>
    <p:sldId id="268"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A30A31-268D-4693-B740-62D55F78DC72}" type="datetimeFigureOut">
              <a:rPr lang="en-US" smtClean="0"/>
              <a:pPr/>
              <a:t>24/10/2021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FBBC2-092F-432F-B8E5-95342E28A8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30A31-268D-4693-B740-62D55F78DC72}" type="datetimeFigureOut">
              <a:rPr lang="en-US" smtClean="0"/>
              <a:pPr/>
              <a:t>24/10/2021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FBBC2-092F-432F-B8E5-95342E28A8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6.jpeg"/><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audio" Target="file:///E:\C&#193;C%20M&#7908;C%20D&#7890;N%20C&#7844;T%20G&#7884;N\C4-%202018-%202019(%20th&#7843;o%20,%20nhung,%20hu&#7879;,%20t&#236;nh)\nh&#7841;c\-nhac%20thi%20dua%20&#273;&#227;%20c&#259;t.mp3" TargetMode="Externa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audio" Target="file:///E:\AN%20AN%20AN\AN.%20C4%202020-2021\nh&#7841;c\TiengChuongNganVang-ThanhMai-2867105.mp3"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3.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6.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143000" y="381000"/>
            <a:ext cx="7696200" cy="830997"/>
          </a:xfrm>
          <a:prstGeom prst="rect">
            <a:avLst/>
          </a:prstGeom>
          <a:noFill/>
        </p:spPr>
        <p:txBody>
          <a:bodyPr wrap="square" rtlCol="0">
            <a:spAutoFit/>
          </a:bodyPr>
          <a:lstStyle/>
          <a:p>
            <a:pPr algn="ctr"/>
            <a:r>
              <a:rPr lang="en-US" sz="2400" b="1" dirty="0">
                <a:solidFill>
                  <a:srgbClr val="002060"/>
                </a:solidFill>
                <a:latin typeface="Times New Roman" panose="02020603050405020304" pitchFamily="18" charset="0"/>
                <a:cs typeface="Times New Roman" panose="02020603050405020304" pitchFamily="18" charset="0"/>
              </a:rPr>
              <a:t>PHÒNG GIÁO DỤC VÀ ĐÀO TẠO QUẬN LONG </a:t>
            </a:r>
            <a:r>
              <a:rPr lang="en-US" sz="2400" b="1" dirty="0" err="1">
                <a:solidFill>
                  <a:srgbClr val="002060"/>
                </a:solidFill>
                <a:latin typeface="Times New Roman" panose="02020603050405020304" pitchFamily="18" charset="0"/>
                <a:cs typeface="Times New Roman" panose="02020603050405020304" pitchFamily="18" charset="0"/>
              </a:rPr>
              <a:t>BIÊN</a:t>
            </a:r>
            <a:endParaRPr lang="en-US" sz="2400" b="1" dirty="0">
              <a:solidFill>
                <a:srgbClr val="002060"/>
              </a:solidFill>
              <a:latin typeface="Times New Roman" panose="02020603050405020304" pitchFamily="18" charset="0"/>
              <a:cs typeface="Times New Roman" panose="02020603050405020304" pitchFamily="18" charset="0"/>
            </a:endParaRPr>
          </a:p>
          <a:p>
            <a:pPr algn="ctr"/>
            <a:r>
              <a:rPr lang="en-US" sz="2400" b="1" dirty="0">
                <a:solidFill>
                  <a:srgbClr val="002060"/>
                </a:solidFill>
                <a:latin typeface="Times New Roman" panose="02020603050405020304" pitchFamily="18" charset="0"/>
                <a:cs typeface="Times New Roman" panose="02020603050405020304" pitchFamily="18" charset="0"/>
              </a:rPr>
              <a:t>TRƯỜNG MẦM NON THẠCH CẦU</a:t>
            </a:r>
          </a:p>
        </p:txBody>
      </p:sp>
      <p:sp>
        <p:nvSpPr>
          <p:cNvPr id="6" name="TextBox 5"/>
          <p:cNvSpPr txBox="1"/>
          <p:nvPr/>
        </p:nvSpPr>
        <p:spPr>
          <a:xfrm>
            <a:off x="1143000" y="2590800"/>
            <a:ext cx="6631940" cy="769441"/>
          </a:xfrm>
          <a:prstGeom prst="rect">
            <a:avLst/>
          </a:prstGeom>
          <a:noFill/>
        </p:spPr>
        <p:txBody>
          <a:bodyPr wrap="square" rtlCol="0">
            <a:spAutoFit/>
          </a:bodyPr>
          <a:lstStyle/>
          <a:p>
            <a:pPr algn="ctr"/>
            <a:r>
              <a:rPr lang="en-US" sz="4400" b="1" dirty="0">
                <a:solidFill>
                  <a:srgbClr val="0070C0"/>
                </a:solidFill>
                <a:latin typeface="Times New Roman" panose="02020603050405020304" pitchFamily="18" charset="0"/>
                <a:cs typeface="Times New Roman" panose="02020603050405020304" pitchFamily="18" charset="0"/>
              </a:rPr>
              <a:t>KHÁM PHÁ XÃ HỘI</a:t>
            </a:r>
          </a:p>
        </p:txBody>
      </p:sp>
      <p:sp>
        <p:nvSpPr>
          <p:cNvPr id="7" name="TextBox 6"/>
          <p:cNvSpPr txBox="1"/>
          <p:nvPr/>
        </p:nvSpPr>
        <p:spPr>
          <a:xfrm>
            <a:off x="914400" y="3200400"/>
            <a:ext cx="6934200" cy="3108543"/>
          </a:xfrm>
          <a:prstGeom prst="rect">
            <a:avLst/>
          </a:prstGeom>
          <a:noFill/>
        </p:spPr>
        <p:txBody>
          <a:bodyPr wrap="square" rtlCol="0">
            <a:spAutoFit/>
          </a:bodyPr>
          <a:lstStyle/>
          <a:p>
            <a:endParaRPr lang="en-US" sz="2800" b="1" dirty="0">
              <a:solidFill>
                <a:srgbClr val="0070C0"/>
              </a:solidFill>
              <a:latin typeface="Times New Roman" pitchFamily="18" charset="0"/>
              <a:cs typeface="Times New Roman" pitchFamily="18" charset="0"/>
            </a:endParaRPr>
          </a:p>
          <a:p>
            <a:r>
              <a:rPr lang="en-US" sz="3200" b="1" dirty="0" err="1">
                <a:solidFill>
                  <a:srgbClr val="0070C0"/>
                </a:solidFill>
                <a:latin typeface="Times New Roman" pitchFamily="18" charset="0"/>
                <a:cs typeface="Times New Roman" pitchFamily="18" charset="0"/>
              </a:rPr>
              <a:t>Đề</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tài</a:t>
            </a:r>
            <a:r>
              <a:rPr lang="en-US" sz="3200" b="1" dirty="0">
                <a:solidFill>
                  <a:srgbClr val="0070C0"/>
                </a:solidFill>
                <a:latin typeface="Times New Roman" pitchFamily="18" charset="0"/>
                <a:cs typeface="Times New Roman" pitchFamily="18" charset="0"/>
              </a:rPr>
              <a:t>      : </a:t>
            </a:r>
            <a:r>
              <a:rPr lang="en-US" sz="3200" b="1" dirty="0" err="1">
                <a:solidFill>
                  <a:srgbClr val="0070C0"/>
                </a:solidFill>
                <a:latin typeface="Times New Roman" pitchFamily="18" charset="0"/>
                <a:cs typeface="Times New Roman" pitchFamily="18" charset="0"/>
              </a:rPr>
              <a:t>Trò</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chuyện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về</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ông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già</a:t>
            </a:r>
            <a:r>
              <a:rPr lang="en-US" sz="3200" b="1" dirty="0">
                <a:solidFill>
                  <a:srgbClr val="0070C0"/>
                </a:solidFill>
                <a:latin typeface="Times New Roman" pitchFamily="18" charset="0"/>
                <a:cs typeface="Times New Roman" pitchFamily="18" charset="0"/>
              </a:rPr>
              <a:t> Noel</a:t>
            </a:r>
          </a:p>
          <a:p>
            <a:r>
              <a:rPr lang="en-US" sz="3200" b="1" dirty="0" err="1">
                <a:solidFill>
                  <a:srgbClr val="0070C0"/>
                </a:solidFill>
                <a:latin typeface="Times New Roman" pitchFamily="18" charset="0"/>
                <a:cs typeface="Times New Roman" pitchFamily="18" charset="0"/>
              </a:rPr>
              <a:t>Lứa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tuổi</a:t>
            </a:r>
            <a:r>
              <a:rPr lang="en-US" sz="3200" b="1" dirty="0">
                <a:solidFill>
                  <a:srgbClr val="0070C0"/>
                </a:solidFill>
                <a:latin typeface="Times New Roman" pitchFamily="18" charset="0"/>
                <a:cs typeface="Times New Roman" pitchFamily="18" charset="0"/>
              </a:rPr>
              <a:t> : 3-4 </a:t>
            </a:r>
            <a:r>
              <a:rPr lang="en-US" sz="3200" b="1" dirty="0" err="1">
                <a:solidFill>
                  <a:srgbClr val="0070C0"/>
                </a:solidFill>
                <a:latin typeface="Times New Roman" pitchFamily="18" charset="0"/>
                <a:cs typeface="Times New Roman" pitchFamily="18" charset="0"/>
              </a:rPr>
              <a:t>tuổi</a:t>
            </a:r>
            <a:endParaRPr lang="en-US" sz="3200" b="1" dirty="0">
              <a:solidFill>
                <a:srgbClr val="0070C0"/>
              </a:solidFill>
              <a:latin typeface="Times New Roman" pitchFamily="18" charset="0"/>
              <a:cs typeface="Times New Roman" pitchFamily="18" charset="0"/>
            </a:endParaRPr>
          </a:p>
          <a:p>
            <a:r>
              <a:rPr lang="en-US" sz="3200" b="1" dirty="0" err="1">
                <a:solidFill>
                  <a:srgbClr val="0070C0"/>
                </a:solidFill>
                <a:latin typeface="Times New Roman" pitchFamily="18" charset="0"/>
                <a:cs typeface="Times New Roman" pitchFamily="18" charset="0"/>
              </a:rPr>
              <a:t>Lớp</a:t>
            </a:r>
            <a:r>
              <a:rPr lang="en-US" sz="3200" b="1" dirty="0">
                <a:solidFill>
                  <a:srgbClr val="0070C0"/>
                </a:solidFill>
                <a:latin typeface="Times New Roman" pitchFamily="18" charset="0"/>
                <a:cs typeface="Times New Roman" pitchFamily="18" charset="0"/>
              </a:rPr>
              <a:t>         : MGB C3</a:t>
            </a:r>
          </a:p>
          <a:p>
            <a:endParaRPr lang="en-US" sz="2400" b="1" dirty="0">
              <a:solidFill>
                <a:srgbClr val="0070C0"/>
              </a:solidFill>
              <a:latin typeface="Times New Roman" pitchFamily="18" charset="0"/>
              <a:cs typeface="Times New Roman" pitchFamily="18" charset="0"/>
            </a:endParaRPr>
          </a:p>
          <a:p>
            <a:endParaRPr lang="en-US" sz="2400" b="1" dirty="0">
              <a:solidFill>
                <a:srgbClr val="0070C0"/>
              </a:solidFill>
              <a:latin typeface="Times New Roman" pitchFamily="18" charset="0"/>
              <a:cs typeface="Times New Roman" pitchFamily="18" charset="0"/>
            </a:endParaRPr>
          </a:p>
          <a:p>
            <a:endParaRPr lang="en-US" sz="2400" b="1" dirty="0">
              <a:solidFill>
                <a:srgbClr val="0070C0"/>
              </a:solidFill>
              <a:latin typeface="Times New Roman" pitchFamily="18" charset="0"/>
              <a:cs typeface="Times New Roman" pitchFamily="18" charset="0"/>
            </a:endParaRPr>
          </a:p>
        </p:txBody>
      </p:sp>
      <p:sp>
        <p:nvSpPr>
          <p:cNvPr id="8" name="TextBox 7"/>
          <p:cNvSpPr txBox="1"/>
          <p:nvPr/>
        </p:nvSpPr>
        <p:spPr>
          <a:xfrm>
            <a:off x="3733800" y="6172200"/>
            <a:ext cx="3391535" cy="523220"/>
          </a:xfrm>
          <a:prstGeom prst="rect">
            <a:avLst/>
          </a:prstGeom>
          <a:noFill/>
        </p:spPr>
        <p:txBody>
          <a:bodyPr wrap="square" rtlCol="0">
            <a:spAutoFit/>
          </a:bodyPr>
          <a:lstStyle/>
          <a:p>
            <a:r>
              <a:rPr lang="en-US" sz="2800" b="1" dirty="0" err="1">
                <a:solidFill>
                  <a:srgbClr val="0070C0"/>
                </a:solidFill>
                <a:latin typeface="Times New Roman" pitchFamily="18" charset="0"/>
                <a:cs typeface="Times New Roman" pitchFamily="18" charset="0"/>
              </a:rPr>
              <a:t>Năm</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học</a:t>
            </a:r>
            <a:r>
              <a:rPr lang="en-US" sz="2800" b="1" dirty="0">
                <a:solidFill>
                  <a:srgbClr val="0070C0"/>
                </a:solidFill>
                <a:latin typeface="Times New Roman" pitchFamily="18" charset="0"/>
                <a:cs typeface="Times New Roman" pitchFamily="18" charset="0"/>
              </a:rPr>
              <a:t> : 2020-2021</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77281" y="1168994"/>
            <a:ext cx="1433529" cy="143352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4" name="Rectangle 3"/>
          <p:cNvSpPr/>
          <p:nvPr/>
        </p:nvSpPr>
        <p:spPr>
          <a:xfrm>
            <a:off x="1143000" y="1295401"/>
            <a:ext cx="7162800" cy="4462760"/>
          </a:xfrm>
          <a:prstGeom prst="rect">
            <a:avLst/>
          </a:prstGeom>
        </p:spPr>
        <p:txBody>
          <a:bodyPr wrap="square">
            <a:spAutoFit/>
          </a:bodyPr>
          <a:lstStyle/>
          <a:p>
            <a:pPr>
              <a:buFont typeface="Arial" charset="0"/>
              <a:buChar char="•"/>
            </a:pPr>
            <a:r>
              <a:rPr lang="vi-VN" sz="4000" b="1" dirty="0">
                <a:latin typeface="+mj-lt"/>
              </a:rPr>
              <a:t>TC củng cố:</a:t>
            </a:r>
            <a:r>
              <a:rPr lang="en-US" sz="4000" b="1" dirty="0">
                <a:latin typeface="+mj-lt"/>
              </a:rPr>
              <a:t> </a:t>
            </a:r>
          </a:p>
          <a:p>
            <a:r>
              <a:rPr lang="vi-VN" sz="4000" dirty="0"/>
              <a:t>* </a:t>
            </a:r>
            <a:r>
              <a:rPr lang="vi-VN" sz="4000" dirty="0">
                <a:latin typeface="Times New Roman" pitchFamily="18" charset="0"/>
                <a:cs typeface="Times New Roman" pitchFamily="18" charset="0"/>
              </a:rPr>
              <a:t>TC : Ghép tranh</a:t>
            </a:r>
          </a:p>
          <a:p>
            <a:r>
              <a:rPr lang="vi-VN" sz="4000" dirty="0">
                <a:latin typeface="Times New Roman" pitchFamily="18" charset="0"/>
                <a:cs typeface="Times New Roman" pitchFamily="18" charset="0"/>
              </a:rPr>
              <a:t>- Cách chơi: Chia trẻ làm 3 đội và ghép thành bức tranh ông già noel</a:t>
            </a:r>
          </a:p>
          <a:p>
            <a:r>
              <a:rPr lang="vi-VN" sz="4000" dirty="0">
                <a:latin typeface="Times New Roman" pitchFamily="18" charset="0"/>
                <a:cs typeface="Times New Roman" pitchFamily="18" charset="0"/>
              </a:rPr>
              <a:t>Cô cho trẻ chơi, nhận xét, động viên trẻ</a:t>
            </a:r>
          </a:p>
          <a:p>
            <a:endParaRPr lang="vi-VN" sz="4400" b="1"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jpg"/>
          <p:cNvPicPr>
            <a:picLocks noChangeAspect="1"/>
          </p:cNvPicPr>
          <p:nvPr/>
        </p:nvPicPr>
        <p:blipFill>
          <a:blip r:embed="rId3"/>
          <a:stretch>
            <a:fillRect/>
          </a:stretch>
        </p:blipFill>
        <p:spPr>
          <a:xfrm>
            <a:off x="6934200" y="0"/>
            <a:ext cx="2209800" cy="2066925"/>
          </a:xfrm>
          <a:prstGeom prst="rect">
            <a:avLst/>
          </a:prstGeom>
        </p:spPr>
      </p:pic>
      <p:pic>
        <p:nvPicPr>
          <p:cNvPr id="1026" name="Picture 2"/>
          <p:cNvPicPr>
            <a:picLocks noChangeAspect="1" noChangeArrowheads="1"/>
          </p:cNvPicPr>
          <p:nvPr/>
        </p:nvPicPr>
        <p:blipFill>
          <a:blip r:embed="rId4"/>
          <a:srcRect/>
          <a:stretch>
            <a:fillRect/>
          </a:stretch>
        </p:blipFill>
        <p:spPr bwMode="auto">
          <a:xfrm>
            <a:off x="304800" y="4114800"/>
            <a:ext cx="2114550" cy="20574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a:srcRect/>
          <a:stretch>
            <a:fillRect/>
          </a:stretch>
        </p:blipFill>
        <p:spPr bwMode="auto">
          <a:xfrm>
            <a:off x="2514600" y="4038600"/>
            <a:ext cx="2114550" cy="2066925"/>
          </a:xfrm>
          <a:prstGeom prst="rect">
            <a:avLst/>
          </a:prstGeom>
          <a:noFill/>
          <a:ln w="9525">
            <a:noFill/>
            <a:miter lim="800000"/>
            <a:headEnd/>
            <a:tailEnd/>
          </a:ln>
          <a:effectLst/>
        </p:spPr>
      </p:pic>
      <p:pic>
        <p:nvPicPr>
          <p:cNvPr id="1028" name="Picture 4"/>
          <p:cNvPicPr>
            <a:picLocks noChangeAspect="1" noChangeArrowheads="1"/>
          </p:cNvPicPr>
          <p:nvPr/>
        </p:nvPicPr>
        <p:blipFill>
          <a:blip r:embed="rId6"/>
          <a:srcRect/>
          <a:stretch>
            <a:fillRect/>
          </a:stretch>
        </p:blipFill>
        <p:spPr bwMode="auto">
          <a:xfrm>
            <a:off x="5029200" y="3962400"/>
            <a:ext cx="1819275" cy="2209800"/>
          </a:xfrm>
          <a:prstGeom prst="rect">
            <a:avLst/>
          </a:prstGeom>
          <a:noFill/>
          <a:ln w="9525">
            <a:noFill/>
            <a:miter lim="800000"/>
            <a:headEnd/>
            <a:tailEnd/>
          </a:ln>
          <a:effectLst/>
        </p:spPr>
      </p:pic>
      <p:pic>
        <p:nvPicPr>
          <p:cNvPr id="1029" name="Picture 5"/>
          <p:cNvPicPr>
            <a:picLocks noChangeAspect="1" noChangeArrowheads="1"/>
          </p:cNvPicPr>
          <p:nvPr/>
        </p:nvPicPr>
        <p:blipFill>
          <a:blip r:embed="rId7"/>
          <a:srcRect/>
          <a:stretch>
            <a:fillRect/>
          </a:stretch>
        </p:blipFill>
        <p:spPr bwMode="auto">
          <a:xfrm>
            <a:off x="7010400" y="4038600"/>
            <a:ext cx="1809750" cy="2171700"/>
          </a:xfrm>
          <a:prstGeom prst="rect">
            <a:avLst/>
          </a:prstGeom>
          <a:noFill/>
          <a:ln w="9525">
            <a:noFill/>
            <a:miter lim="800000"/>
            <a:headEnd/>
            <a:tailEnd/>
          </a:ln>
          <a:effectLst/>
        </p:spPr>
      </p:pic>
      <p:pic>
        <p:nvPicPr>
          <p:cNvPr id="9" name="-nhac thi dua đã căt.mp3">
            <a:hlinkClick r:id="" action="ppaction://media"/>
          </p:cNvPr>
          <p:cNvPicPr>
            <a:picLocks noRot="1" noChangeAspect="1"/>
          </p:cNvPicPr>
          <p:nvPr>
            <a:audioFile r:link="rId1"/>
          </p:nvPr>
        </p:nvPicPr>
        <p:blipFill>
          <a:blip r:embed="rId8"/>
          <a:stretch>
            <a:fillRect/>
          </a:stretch>
        </p:blipFill>
        <p:spPr>
          <a:xfrm>
            <a:off x="8458200" y="65532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5905"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Powerpoint-bong-tuyet.jpg"/>
          <p:cNvPicPr>
            <a:picLocks noChangeAspect="1"/>
          </p:cNvPicPr>
          <p:nvPr/>
        </p:nvPicPr>
        <p:blipFill>
          <a:blip r:embed="rId2"/>
          <a:stretch>
            <a:fillRect/>
          </a:stretch>
        </p:blipFill>
        <p:spPr>
          <a:xfrm>
            <a:off x="0" y="0"/>
            <a:ext cx="9144000" cy="6858000"/>
          </a:xfrm>
          <a:prstGeom prst="rect">
            <a:avLst/>
          </a:prstGeom>
        </p:spPr>
      </p:pic>
      <p:sp>
        <p:nvSpPr>
          <p:cNvPr id="5" name="Rectangle 4"/>
          <p:cNvSpPr/>
          <p:nvPr/>
        </p:nvSpPr>
        <p:spPr>
          <a:xfrm>
            <a:off x="457200" y="2362200"/>
            <a:ext cx="8458200" cy="1261884"/>
          </a:xfrm>
          <a:prstGeom prst="rect">
            <a:avLst/>
          </a:prstGeom>
        </p:spPr>
        <p:txBody>
          <a:bodyPr wrap="square">
            <a:spAutoFit/>
          </a:bodyPr>
          <a:lstStyle/>
          <a:p>
            <a:r>
              <a:rPr lang="vi-VN" sz="4000" b="1" dirty="0">
                <a:latin typeface="+mj-lt"/>
              </a:rPr>
              <a:t>3. Kết thúc:</a:t>
            </a:r>
            <a:r>
              <a:rPr lang="vi-VN" sz="4000" dirty="0">
                <a:latin typeface="+mj-lt"/>
              </a:rPr>
              <a:t> </a:t>
            </a:r>
            <a:endParaRPr lang="en-US" sz="4000" dirty="0">
              <a:latin typeface="+mj-lt"/>
            </a:endParaRPr>
          </a:p>
          <a:p>
            <a:r>
              <a:rPr lang="vi-VN" sz="3600" dirty="0">
                <a:latin typeface="+mj-lt"/>
              </a:rPr>
              <a:t>- Cô nhận xét giờ học và chuyển hoạt động.</a:t>
            </a:r>
            <a:endParaRPr lang="en-US" sz="3600"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14" name="Rectangle 13"/>
          <p:cNvSpPr/>
          <p:nvPr/>
        </p:nvSpPr>
        <p:spPr>
          <a:xfrm>
            <a:off x="1066800" y="1524000"/>
            <a:ext cx="7086600" cy="4401205"/>
          </a:xfrm>
          <a:prstGeom prst="rect">
            <a:avLst/>
          </a:prstGeom>
        </p:spPr>
        <p:txBody>
          <a:bodyPr wrap="square">
            <a:spAutoFit/>
          </a:bodyPr>
          <a:lstStyle/>
          <a:p>
            <a:r>
              <a:rPr lang="vi-VN" sz="2800" b="1" dirty="0">
                <a:latin typeface="+mj-lt"/>
              </a:rPr>
              <a:t>1. Kiến thức</a:t>
            </a:r>
            <a:endParaRPr lang="vi-VN" sz="2800" dirty="0">
              <a:latin typeface="+mj-lt"/>
            </a:endParaRPr>
          </a:p>
          <a:p>
            <a:r>
              <a:rPr lang="vi-VN" sz="2800" dirty="0">
                <a:latin typeface="+mj-lt"/>
              </a:rPr>
              <a:t>- Trẻ biết được đặc điểm của ông già noel và công việc của ông.</a:t>
            </a:r>
          </a:p>
          <a:p>
            <a:r>
              <a:rPr lang="vi-VN" sz="2800" b="1" dirty="0">
                <a:latin typeface="+mj-lt"/>
              </a:rPr>
              <a:t>2. Kỹ năng</a:t>
            </a:r>
            <a:endParaRPr lang="vi-VN" sz="2800" dirty="0">
              <a:latin typeface="+mj-lt"/>
            </a:endParaRPr>
          </a:p>
          <a:p>
            <a:r>
              <a:rPr lang="vi-VN" sz="2800" b="1" dirty="0">
                <a:latin typeface="+mj-lt"/>
              </a:rPr>
              <a:t>- </a:t>
            </a:r>
            <a:r>
              <a:rPr lang="vi-VN" sz="2800" dirty="0">
                <a:latin typeface="+mj-lt"/>
              </a:rPr>
              <a:t>Rèn cho trẻ kỹ năng quan sát.</a:t>
            </a:r>
          </a:p>
          <a:p>
            <a:r>
              <a:rPr lang="vi-VN" sz="2800" dirty="0">
                <a:latin typeface="+mj-lt"/>
              </a:rPr>
              <a:t>- Phát triển ngôn ngữ mạch lạc.</a:t>
            </a:r>
          </a:p>
          <a:p>
            <a:r>
              <a:rPr lang="vi-VN" sz="2800" b="1" dirty="0">
                <a:latin typeface="+mj-lt"/>
              </a:rPr>
              <a:t>3. Thái độ</a:t>
            </a:r>
            <a:endParaRPr lang="vi-VN" sz="2800" dirty="0">
              <a:latin typeface="+mj-lt"/>
            </a:endParaRPr>
          </a:p>
          <a:p>
            <a:r>
              <a:rPr lang="vi-VN" sz="2800" dirty="0">
                <a:latin typeface="+mj-lt"/>
              </a:rPr>
              <a:t>- Giáo dục trẻ ngoan, học giỏi, vâng lời người lớn để được nhận quà của ông già noel.</a:t>
            </a:r>
          </a:p>
          <a:p>
            <a:endParaRPr lang="vi-VN" sz="2800" dirty="0">
              <a:latin typeface="+mj-lt"/>
              <a:cs typeface="Times New Roman" pitchFamily="18" charset="0"/>
            </a:endParaRPr>
          </a:p>
        </p:txBody>
      </p:sp>
      <p:sp>
        <p:nvSpPr>
          <p:cNvPr id="15" name="TextBox 14"/>
          <p:cNvSpPr txBox="1"/>
          <p:nvPr/>
        </p:nvSpPr>
        <p:spPr>
          <a:xfrm>
            <a:off x="2895600" y="381000"/>
            <a:ext cx="4822923" cy="584775"/>
          </a:xfrm>
          <a:prstGeom prst="rect">
            <a:avLst/>
          </a:prstGeom>
          <a:noFill/>
        </p:spPr>
        <p:txBody>
          <a:bodyPr wrap="none" rtlCol="0">
            <a:spAutoFit/>
          </a:bodyPr>
          <a:lstStyle/>
          <a:p>
            <a:r>
              <a:rPr lang="en-US" sz="3200" b="1" dirty="0">
                <a:latin typeface="Times New Roman" pitchFamily="18" charset="0"/>
                <a:cs typeface="Times New Roman" pitchFamily="18" charset="0"/>
              </a:rPr>
              <a:t>I: </a:t>
            </a:r>
            <a:r>
              <a:rPr lang="en-US" sz="3200" b="1" dirty="0" err="1">
                <a:latin typeface="Times New Roman" pitchFamily="18" charset="0"/>
                <a:cs typeface="Times New Roman" pitchFamily="18" charset="0"/>
              </a:rPr>
              <a:t>MỤC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ĐÍCH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YÊU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CẦU</a:t>
            </a:r>
            <a:endParaRPr lang="en-US" sz="32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4" name="Rectangle 3"/>
          <p:cNvSpPr/>
          <p:nvPr/>
        </p:nvSpPr>
        <p:spPr>
          <a:xfrm>
            <a:off x="1600200" y="2438400"/>
            <a:ext cx="6019800" cy="3046988"/>
          </a:xfrm>
          <a:prstGeom prst="rect">
            <a:avLst/>
          </a:prstGeom>
        </p:spPr>
        <p:txBody>
          <a:bodyPr wrap="square">
            <a:spAutoFit/>
          </a:bodyPr>
          <a:lstStyle/>
          <a:p>
            <a:pPr>
              <a:buFont typeface="Arial" charset="0"/>
              <a:buChar char="•"/>
            </a:pPr>
            <a:r>
              <a:rPr lang="en-US" sz="3200" b="1" dirty="0" err="1">
                <a:latin typeface="Times New Roman" pitchFamily="18" charset="0"/>
                <a:cs typeface="Times New Roman" pitchFamily="18" charset="0"/>
              </a:rPr>
              <a:t>Đồ</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dùng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a:t>
            </a:r>
            <a:r>
              <a:rPr lang="en-US" sz="3200" b="1" dirty="0">
                <a:latin typeface="Times New Roman" pitchFamily="18" charset="0"/>
                <a:cs typeface="Times New Roman" pitchFamily="18" charset="0"/>
              </a:rPr>
              <a:t>:</a:t>
            </a:r>
          </a:p>
          <a:p>
            <a:r>
              <a:rPr lang="en-US" sz="3200" b="1" dirty="0">
                <a:latin typeface="Times New Roman" pitchFamily="18" charset="0"/>
                <a:cs typeface="Times New Roman" pitchFamily="18" charset="0"/>
              </a:rPr>
              <a:t>- </a:t>
            </a:r>
            <a:r>
              <a:rPr lang="en-US" sz="3200" dirty="0" err="1">
                <a:latin typeface="Times New Roman" pitchFamily="18" charset="0"/>
                <a:cs typeface="Times New Roman" pitchFamily="18" charset="0"/>
              </a:rPr>
              <a:t>BGĐT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TT</a:t>
            </a:r>
            <a:endParaRPr lang="en-US" sz="3200" dirty="0">
              <a:latin typeface="Times New Roman" pitchFamily="18" charset="0"/>
              <a:cs typeface="Times New Roman" pitchFamily="18" charset="0"/>
            </a:endParaRPr>
          </a:p>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chủ</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đề</a:t>
            </a:r>
            <a:endParaRPr lang="en-US" sz="3200" dirty="0">
              <a:latin typeface="Times New Roman" pitchFamily="18" charset="0"/>
              <a:cs typeface="Times New Roman" pitchFamily="18" charset="0"/>
            </a:endParaRPr>
          </a:p>
          <a:p>
            <a:pPr>
              <a:buFontTx/>
              <a:buChar char="-"/>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ghép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Già</a:t>
            </a:r>
            <a:r>
              <a:rPr lang="en-US" sz="3200" dirty="0">
                <a:latin typeface="Times New Roman" pitchFamily="18" charset="0"/>
                <a:cs typeface="Times New Roman" pitchFamily="18" charset="0"/>
              </a:rPr>
              <a:t> Noel</a:t>
            </a:r>
          </a:p>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Đồ</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dùng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trẻ</a:t>
            </a:r>
            <a:r>
              <a:rPr lang="en-US" sz="3200" b="1"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phục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gọn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gàng</a:t>
            </a:r>
            <a:r>
              <a:rPr lang="en-US" sz="3200" dirty="0">
                <a:latin typeface="Times New Roman" pitchFamily="18" charset="0"/>
                <a:cs typeface="Times New Roman" pitchFamily="18" charset="0"/>
              </a:rPr>
              <a:t>.</a:t>
            </a:r>
          </a:p>
        </p:txBody>
      </p:sp>
      <p:sp>
        <p:nvSpPr>
          <p:cNvPr id="5" name="TextBox 4"/>
          <p:cNvSpPr txBox="1"/>
          <p:nvPr/>
        </p:nvSpPr>
        <p:spPr>
          <a:xfrm>
            <a:off x="2590800" y="1447800"/>
            <a:ext cx="2786340" cy="584775"/>
          </a:xfrm>
          <a:prstGeom prst="rect">
            <a:avLst/>
          </a:prstGeom>
          <a:noFill/>
        </p:spPr>
        <p:txBody>
          <a:bodyPr wrap="none" rtlCol="0">
            <a:spAutoFit/>
          </a:bodyPr>
          <a:lstStyle/>
          <a:p>
            <a:r>
              <a:rPr lang="en-US" sz="3200" b="1" dirty="0">
                <a:latin typeface="Times New Roman" pitchFamily="18" charset="0"/>
                <a:cs typeface="Times New Roman" pitchFamily="18" charset="0"/>
              </a:rPr>
              <a:t>II: </a:t>
            </a:r>
            <a:r>
              <a:rPr lang="en-US" sz="3200" b="1" dirty="0" err="1">
                <a:latin typeface="Times New Roman" pitchFamily="18" charset="0"/>
                <a:cs typeface="Times New Roman" pitchFamily="18" charset="0"/>
              </a:rPr>
              <a:t>CHUẨN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BỊ</a:t>
            </a:r>
            <a:endParaRPr lang="en-US" sz="32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5" name="TextBox 4"/>
          <p:cNvSpPr txBox="1"/>
          <p:nvPr/>
        </p:nvSpPr>
        <p:spPr>
          <a:xfrm>
            <a:off x="1371600" y="228600"/>
            <a:ext cx="3998146" cy="523220"/>
          </a:xfrm>
          <a:prstGeom prst="rect">
            <a:avLst/>
          </a:prstGeom>
          <a:noFill/>
        </p:spPr>
        <p:txBody>
          <a:bodyPr wrap="none" rtlCol="0">
            <a:spAutoFit/>
          </a:bodyPr>
          <a:lstStyle/>
          <a:p>
            <a:r>
              <a:rPr lang="en-US" sz="2800" b="1" dirty="0">
                <a:latin typeface="Times New Roman" pitchFamily="18" charset="0"/>
                <a:cs typeface="Times New Roman" pitchFamily="18" charset="0"/>
              </a:rPr>
              <a:t>III: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TIẾN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HÀNH</a:t>
            </a:r>
            <a:endParaRPr lang="en-US" sz="2800" b="1" dirty="0">
              <a:latin typeface="Times New Roman" pitchFamily="18" charset="0"/>
              <a:cs typeface="Times New Roman" pitchFamily="18" charset="0"/>
            </a:endParaRPr>
          </a:p>
        </p:txBody>
      </p:sp>
      <p:sp>
        <p:nvSpPr>
          <p:cNvPr id="7" name="Rectangle 6"/>
          <p:cNvSpPr/>
          <p:nvPr/>
        </p:nvSpPr>
        <p:spPr>
          <a:xfrm>
            <a:off x="762000" y="1066800"/>
            <a:ext cx="7772400" cy="3970318"/>
          </a:xfrm>
          <a:prstGeom prst="rect">
            <a:avLst/>
          </a:prstGeom>
        </p:spPr>
        <p:txBody>
          <a:bodyPr wrap="square">
            <a:spAutoFit/>
          </a:bodyPr>
          <a:lstStyle/>
          <a:p>
            <a:r>
              <a:rPr lang="vi-VN" sz="2800" b="1" dirty="0">
                <a:latin typeface="+mj-lt"/>
              </a:rPr>
              <a:t>1. Ổn định tổ chức</a:t>
            </a:r>
            <a:endParaRPr lang="vi-VN" sz="2800" dirty="0">
              <a:latin typeface="+mj-lt"/>
            </a:endParaRPr>
          </a:p>
          <a:p>
            <a:r>
              <a:rPr lang="vi-VN" sz="2800" dirty="0">
                <a:latin typeface="+mj-lt"/>
              </a:rPr>
              <a:t>- Cho trẻ vận động bài “Tiếng chuông ngân vang”.</a:t>
            </a:r>
          </a:p>
          <a:p>
            <a:r>
              <a:rPr lang="en-US" sz="2800" dirty="0">
                <a:latin typeface="+mj-lt"/>
              </a:rPr>
              <a:t>- </a:t>
            </a:r>
            <a:r>
              <a:rPr lang="vi-VN" sz="2800" dirty="0">
                <a:latin typeface="+mj-lt"/>
              </a:rPr>
              <a:t>Hỏi trẻ: Ngày lễ Noel có điều gì thú vị? Có ai gõ cửa đấy?</a:t>
            </a:r>
            <a:endParaRPr lang="en-US" sz="2800" dirty="0">
              <a:latin typeface="+mj-lt"/>
            </a:endParaRPr>
          </a:p>
          <a:p>
            <a:r>
              <a:rPr lang="vi-VN" sz="2800" dirty="0">
                <a:latin typeface="+mj-lt"/>
              </a:rPr>
              <a:t> </a:t>
            </a:r>
            <a:r>
              <a:rPr lang="vi-VN" sz="2800" dirty="0">
                <a:solidFill>
                  <a:srgbClr val="FF0000"/>
                </a:solidFill>
                <a:latin typeface="+mj-lt"/>
              </a:rPr>
              <a:t>A! Có ông già Noel đến thăm lớp mình. Các con chào ông già Noel và mời ông ở lại cùng trò chuyện với lớp mình nhé!</a:t>
            </a:r>
          </a:p>
          <a:p>
            <a:br>
              <a:rPr lang="vi-VN" sz="2800" dirty="0">
                <a:latin typeface="+mj-lt"/>
              </a:rPr>
            </a:br>
            <a:endParaRPr lang="en-US" sz="2800" dirty="0">
              <a:latin typeface="+mj-lt"/>
            </a:endParaRPr>
          </a:p>
        </p:txBody>
      </p:sp>
      <p:pic>
        <p:nvPicPr>
          <p:cNvPr id="8" name="TiengChuongNganVang-ThanhMai-2867105.mp3">
            <a:hlinkClick r:id="" action="ppaction://media"/>
          </p:cNvPr>
          <p:cNvPicPr>
            <a:picLocks noRot="1" noChangeAspect="1"/>
          </p:cNvPicPr>
          <p:nvPr>
            <a:audioFile r:link="rId1"/>
          </p:nvPr>
        </p:nvPicPr>
        <p:blipFill>
          <a:blip r:embed="rId4"/>
          <a:stretch>
            <a:fillRect/>
          </a:stretch>
        </p:blipFill>
        <p:spPr>
          <a:xfrm>
            <a:off x="8382000" y="5486400"/>
            <a:ext cx="762000" cy="762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30502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0" y="152401"/>
            <a:ext cx="7315200" cy="1692771"/>
          </a:xfrm>
          <a:prstGeom prst="rect">
            <a:avLst/>
          </a:prstGeom>
        </p:spPr>
        <p:txBody>
          <a:bodyPr wrap="square">
            <a:spAutoFit/>
          </a:bodyPr>
          <a:lstStyle/>
          <a:p>
            <a:r>
              <a:rPr lang="vi-VN" sz="2000" b="1" dirty="0">
                <a:solidFill>
                  <a:schemeClr val="accent5">
                    <a:lumMod val="50000"/>
                  </a:schemeClr>
                </a:solidFill>
                <a:latin typeface="+mj-lt"/>
              </a:rPr>
              <a:t>2. Phương pháp, hình thức tổ chức</a:t>
            </a:r>
            <a:endParaRPr lang="vi-VN" sz="2000" dirty="0">
              <a:solidFill>
                <a:schemeClr val="accent5">
                  <a:lumMod val="50000"/>
                </a:schemeClr>
              </a:solidFill>
              <a:latin typeface="+mj-lt"/>
            </a:endParaRPr>
          </a:p>
          <a:p>
            <a:r>
              <a:rPr lang="vi-VN" sz="2000" b="1" i="1" dirty="0">
                <a:solidFill>
                  <a:schemeClr val="accent5">
                    <a:lumMod val="50000"/>
                  </a:schemeClr>
                </a:solidFill>
                <a:latin typeface="+mj-lt"/>
              </a:rPr>
              <a:t>* Trò chuyện cùng ông già Noel</a:t>
            </a:r>
            <a:endParaRPr lang="vi-VN" sz="2000" dirty="0">
              <a:solidFill>
                <a:schemeClr val="accent5">
                  <a:lumMod val="50000"/>
                </a:schemeClr>
              </a:solidFill>
              <a:latin typeface="+mj-lt"/>
            </a:endParaRPr>
          </a:p>
          <a:p>
            <a:r>
              <a:rPr lang="vi-VN" sz="2000" dirty="0">
                <a:solidFill>
                  <a:schemeClr val="accent5">
                    <a:lumMod val="50000"/>
                  </a:schemeClr>
                </a:solidFill>
                <a:latin typeface="+mj-lt"/>
              </a:rPr>
              <a:t>- Các con thấy ông già Noel như thế nào? Ông già Noel có gì khác mọi người?</a:t>
            </a:r>
            <a:br>
              <a:rPr lang="vi-VN" sz="2400" dirty="0">
                <a:solidFill>
                  <a:schemeClr val="accent5">
                    <a:lumMod val="50000"/>
                  </a:schemeClr>
                </a:solidFill>
                <a:latin typeface="+mj-lt"/>
              </a:rPr>
            </a:br>
            <a:endParaRPr lang="en-US" sz="2400" dirty="0">
              <a:solidFill>
                <a:schemeClr val="accent5">
                  <a:lumMod val="50000"/>
                </a:schemeClr>
              </a:solidFill>
              <a:latin typeface="+mj-lt"/>
            </a:endParaRPr>
          </a:p>
        </p:txBody>
      </p:sp>
      <p:pic>
        <p:nvPicPr>
          <p:cNvPr id="6" name="Picture 5" descr="tải xuống.jpg"/>
          <p:cNvPicPr>
            <a:picLocks noChangeAspect="1"/>
          </p:cNvPicPr>
          <p:nvPr/>
        </p:nvPicPr>
        <p:blipFill>
          <a:blip r:embed="rId2"/>
          <a:stretch>
            <a:fillRect/>
          </a:stretch>
        </p:blipFill>
        <p:spPr>
          <a:xfrm>
            <a:off x="1828800" y="1828799"/>
            <a:ext cx="5638800" cy="44511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133600" y="304800"/>
            <a:ext cx="4431021" cy="707886"/>
          </a:xfrm>
          <a:prstGeom prst="rect">
            <a:avLst/>
          </a:prstGeom>
          <a:noFill/>
        </p:spPr>
        <p:txBody>
          <a:bodyPr wrap="none" rtlCol="0">
            <a:spAutoFit/>
          </a:bodyPr>
          <a:lstStyle/>
          <a:p>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Đàm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thoại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với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trẻ</a:t>
            </a:r>
            <a:endParaRPr lang="en-US" sz="4000" b="1" dirty="0">
              <a:latin typeface="Times New Roman" pitchFamily="18" charset="0"/>
              <a:cs typeface="Times New Roman" pitchFamily="18" charset="0"/>
            </a:endParaRPr>
          </a:p>
        </p:txBody>
      </p:sp>
      <p:sp>
        <p:nvSpPr>
          <p:cNvPr id="6" name="Rectangle 5"/>
          <p:cNvSpPr/>
          <p:nvPr/>
        </p:nvSpPr>
        <p:spPr>
          <a:xfrm>
            <a:off x="381000" y="1371600"/>
            <a:ext cx="8534400" cy="4524315"/>
          </a:xfrm>
          <a:prstGeom prst="rect">
            <a:avLst/>
          </a:prstGeom>
        </p:spPr>
        <p:txBody>
          <a:bodyPr wrap="square">
            <a:spAutoFit/>
          </a:bodyPr>
          <a:lstStyle/>
          <a:p>
            <a:r>
              <a:rPr lang="vi-VN" sz="3200" dirty="0">
                <a:latin typeface="+mj-lt"/>
              </a:rPr>
              <a:t>Trang phục của ông già noel mặc như thế nào?</a:t>
            </a:r>
          </a:p>
          <a:p>
            <a:r>
              <a:rPr lang="vi-VN" sz="3200" dirty="0">
                <a:latin typeface="+mj-lt"/>
              </a:rPr>
              <a:t>Ông mặc quần áo màu gì?</a:t>
            </a:r>
          </a:p>
          <a:p>
            <a:r>
              <a:rPr lang="vi-VN" sz="3200" dirty="0">
                <a:latin typeface="+mj-lt"/>
              </a:rPr>
              <a:t>Đội mũ màu gì? Râu của ông màu gì?</a:t>
            </a:r>
          </a:p>
          <a:p>
            <a:r>
              <a:rPr lang="vi-VN" sz="3200" dirty="0">
                <a:latin typeface="+mj-lt"/>
              </a:rPr>
              <a:t>- Trên vai ông có gì?</a:t>
            </a:r>
          </a:p>
          <a:p>
            <a:r>
              <a:rPr lang="vi-VN" sz="3200" dirty="0">
                <a:latin typeface="+mj-lt"/>
              </a:rPr>
              <a:t>Tại sao ông lại vác 1 túi quà to? Túi quà ông tặng cho ai?</a:t>
            </a:r>
          </a:p>
          <a:p>
            <a:r>
              <a:rPr lang="vi-VN" sz="3200" dirty="0">
                <a:latin typeface="+mj-lt"/>
              </a:rPr>
              <a:t>Các con có biết ông già Noel tặng quà cho các em bé bằng cách nào? (Ông chuyển quà bằng con tuần lộc và chui qua các ống khói tặng quà)</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533400" y="228600"/>
            <a:ext cx="7543800" cy="584775"/>
          </a:xfrm>
          <a:prstGeom prst="rect">
            <a:avLst/>
          </a:prstGeom>
        </p:spPr>
        <p:txBody>
          <a:bodyPr wrap="square">
            <a:spAutoFit/>
          </a:bodyPr>
          <a:lstStyle/>
          <a:p>
            <a:r>
              <a:rPr lang="vi-VN" sz="3200" b="1" dirty="0">
                <a:latin typeface="Times New Roman" pitchFamily="18" charset="0"/>
                <a:cs typeface="Times New Roman" pitchFamily="18" charset="0"/>
              </a:rPr>
              <a:t>* Mở rộng</a:t>
            </a:r>
            <a:r>
              <a:rPr lang="vi-VN" sz="3200"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13" name="Rectangle 12"/>
          <p:cNvSpPr/>
          <p:nvPr/>
        </p:nvSpPr>
        <p:spPr>
          <a:xfrm>
            <a:off x="228600" y="1219200"/>
            <a:ext cx="8610600" cy="5016758"/>
          </a:xfrm>
          <a:prstGeom prst="rect">
            <a:avLst/>
          </a:prstGeom>
        </p:spPr>
        <p:txBody>
          <a:bodyPr wrap="square">
            <a:spAutoFit/>
          </a:bodyPr>
          <a:lstStyle/>
          <a:p>
            <a:r>
              <a:rPr lang="vi-VN" sz="3200" dirty="0">
                <a:latin typeface="+mj-lt"/>
              </a:rPr>
              <a:t>Ngoài ông già Noel trong dịp lễ giáng sinh còn có ai nữa? (Công chúa tuyết.)  Các con ước mình được tặng quà gì</a:t>
            </a:r>
            <a:r>
              <a:rPr lang="en-US" sz="3200" dirty="0">
                <a:latin typeface="+mj-lt"/>
              </a:rPr>
              <a:t> </a:t>
            </a:r>
            <a:r>
              <a:rPr lang="vi-VN" sz="3200" dirty="0">
                <a:latin typeface="+mj-lt"/>
              </a:rPr>
              <a:t>nhân dịp Noel?</a:t>
            </a:r>
          </a:p>
          <a:p>
            <a:r>
              <a:rPr lang="vi-VN" sz="3200" dirty="0">
                <a:latin typeface="+mj-lt"/>
              </a:rPr>
              <a:t>=&gt; Noel hay còn gọi là lễ </a:t>
            </a:r>
            <a:r>
              <a:rPr lang="en-US" sz="3200" dirty="0">
                <a:latin typeface="Times New Roman" pitchFamily="18" charset="0"/>
                <a:cs typeface="Times New Roman" pitchFamily="18" charset="0"/>
              </a:rPr>
              <a:t>G</a:t>
            </a:r>
            <a:r>
              <a:rPr lang="vi-VN" sz="3200" dirty="0">
                <a:latin typeface="+mj-lt"/>
              </a:rPr>
              <a:t>iáng </a:t>
            </a:r>
            <a:r>
              <a:rPr lang="en-US" sz="3200" dirty="0">
                <a:latin typeface="Times New Roman" pitchFamily="18" charset="0"/>
                <a:cs typeface="Times New Roman" pitchFamily="18" charset="0"/>
              </a:rPr>
              <a:t>S</a:t>
            </a:r>
            <a:r>
              <a:rPr lang="vi-VN" sz="3200" dirty="0">
                <a:latin typeface="+mj-lt"/>
              </a:rPr>
              <a:t>inh, trong dịp lễ này các bạn nhỏ ngoan thường được ông già noel và công chúa tuyết tặng cho những món quà rất thú vị.</a:t>
            </a:r>
          </a:p>
          <a:p>
            <a:r>
              <a:rPr lang="vi-VN" sz="3200" dirty="0">
                <a:latin typeface="+mj-lt"/>
              </a:rPr>
              <a:t>Vào đêm giáng sinh mọi người đến nhà thờ và cầu c</a:t>
            </a:r>
            <a:r>
              <a:rPr lang="en-US" sz="3200" dirty="0">
                <a:latin typeface="Times New Roman" pitchFamily="18" charset="0"/>
                <a:cs typeface="Times New Roman" pitchFamily="18" charset="0"/>
              </a:rPr>
              <a:t>h</a:t>
            </a:r>
            <a:r>
              <a:rPr lang="vi-VN" sz="3200" dirty="0">
                <a:latin typeface="+mj-lt"/>
              </a:rPr>
              <a:t>úc rất nhiều điều tốt lành hạnh phúc cho tất cả mọi người.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s (13).jpg"/>
          <p:cNvPicPr>
            <a:picLocks noChangeAspect="1"/>
          </p:cNvPicPr>
          <p:nvPr/>
        </p:nvPicPr>
        <p:blipFill>
          <a:blip r:embed="rId2"/>
          <a:stretch>
            <a:fillRect/>
          </a:stretch>
        </p:blipFill>
        <p:spPr>
          <a:xfrm>
            <a:off x="990601" y="685800"/>
            <a:ext cx="7239000" cy="5562600"/>
          </a:xfrm>
          <a:prstGeom prst="rect">
            <a:avLst/>
          </a:prstGeom>
        </p:spPr>
      </p:pic>
      <p:pic>
        <p:nvPicPr>
          <p:cNvPr id="5" name="Picture 4" descr="images (3).jpg"/>
          <p:cNvPicPr>
            <a:picLocks noChangeAspect="1"/>
          </p:cNvPicPr>
          <p:nvPr/>
        </p:nvPicPr>
        <p:blipFill>
          <a:blip r:embed="rId3"/>
          <a:stretch>
            <a:fillRect/>
          </a:stretch>
        </p:blipFill>
        <p:spPr>
          <a:xfrm>
            <a:off x="914400" y="685800"/>
            <a:ext cx="7848600" cy="5562599"/>
          </a:xfrm>
          <a:prstGeom prst="rect">
            <a:avLst/>
          </a:prstGeom>
        </p:spPr>
      </p:pic>
      <p:pic>
        <p:nvPicPr>
          <p:cNvPr id="6" name="Picture 5" descr="images (7).jpg"/>
          <p:cNvPicPr>
            <a:picLocks noChangeAspect="1"/>
          </p:cNvPicPr>
          <p:nvPr/>
        </p:nvPicPr>
        <p:blipFill>
          <a:blip r:embed="rId4"/>
          <a:stretch>
            <a:fillRect/>
          </a:stretch>
        </p:blipFill>
        <p:spPr>
          <a:xfrm>
            <a:off x="838201" y="609600"/>
            <a:ext cx="8013052" cy="5867399"/>
          </a:xfrm>
          <a:prstGeom prst="rect">
            <a:avLst/>
          </a:prstGeom>
        </p:spPr>
      </p:pic>
      <p:pic>
        <p:nvPicPr>
          <p:cNvPr id="7" name="Picture 6" descr="tải xuống.jpg"/>
          <p:cNvPicPr>
            <a:picLocks noChangeAspect="1"/>
          </p:cNvPicPr>
          <p:nvPr/>
        </p:nvPicPr>
        <p:blipFill>
          <a:blip r:embed="rId5"/>
          <a:stretch>
            <a:fillRect/>
          </a:stretch>
        </p:blipFill>
        <p:spPr>
          <a:xfrm>
            <a:off x="762000" y="364249"/>
            <a:ext cx="8153400" cy="6112751"/>
          </a:xfrm>
          <a:prstGeom prst="rect">
            <a:avLst/>
          </a:prstGeom>
        </p:spPr>
      </p:pic>
      <p:pic>
        <p:nvPicPr>
          <p:cNvPr id="8" name="Picture 7" descr="tải xuống (3).jpg"/>
          <p:cNvPicPr>
            <a:picLocks noChangeAspect="1"/>
          </p:cNvPicPr>
          <p:nvPr/>
        </p:nvPicPr>
        <p:blipFill>
          <a:blip r:embed="rId6"/>
          <a:stretch>
            <a:fillRect/>
          </a:stretch>
        </p:blipFill>
        <p:spPr>
          <a:xfrm>
            <a:off x="0" y="0"/>
            <a:ext cx="9372600" cy="6858000"/>
          </a:xfrm>
          <a:prstGeom prst="rect">
            <a:avLst/>
          </a:prstGeom>
        </p:spPr>
      </p:pic>
      <p:pic>
        <p:nvPicPr>
          <p:cNvPr id="9" name="Picture 8" descr="tải xuống (4).jpg"/>
          <p:cNvPicPr>
            <a:picLocks noChangeAspect="1"/>
          </p:cNvPicPr>
          <p:nvPr/>
        </p:nvPicPr>
        <p:blipFill>
          <a:blip r:embed="rId7"/>
          <a:stretch>
            <a:fillRect/>
          </a:stretch>
        </p:blipFill>
        <p:spPr>
          <a:xfrm>
            <a:off x="0" y="0"/>
            <a:ext cx="96774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3000" fill="hold"/>
                                        <p:tgtEl>
                                          <p:spTgt spid="6"/>
                                        </p:tgtEl>
                                        <p:attrNameLst>
                                          <p:attrName>ppt_x</p:attrName>
                                        </p:attrNameLst>
                                      </p:cBhvr>
                                      <p:tavLst>
                                        <p:tav tm="0">
                                          <p:val>
                                            <p:strVal val="#ppt_x"/>
                                          </p:val>
                                        </p:tav>
                                        <p:tav tm="100000">
                                          <p:val>
                                            <p:strVal val="#ppt_x"/>
                                          </p:val>
                                        </p:tav>
                                      </p:tavLst>
                                    </p:anim>
                                    <p:anim calcmode="lin" valueType="num">
                                      <p:cBhvr additive="base">
                                        <p:cTn id="18" dur="3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heckerboard(across)">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slide(fromBottom)">
                                      <p:cBhvr>
                                        <p:cTn id="28" dur="2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3" presetClass="entr" presetSubtype="16"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plus(in)">
                                      <p:cBhvr>
                                        <p:cTn id="3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4" name="Rectangle 3"/>
          <p:cNvSpPr/>
          <p:nvPr/>
        </p:nvSpPr>
        <p:spPr>
          <a:xfrm>
            <a:off x="1295400" y="2209800"/>
            <a:ext cx="7010400" cy="2308324"/>
          </a:xfrm>
          <a:prstGeom prst="rect">
            <a:avLst/>
          </a:prstGeom>
        </p:spPr>
        <p:txBody>
          <a:bodyPr wrap="square">
            <a:spAutoFit/>
          </a:bodyPr>
          <a:lstStyle/>
          <a:p>
            <a:r>
              <a:rPr lang="vi-VN" sz="3600" dirty="0">
                <a:latin typeface="Times New Roman" pitchFamily="18" charset="0"/>
                <a:cs typeface="Times New Roman" pitchFamily="18" charset="0"/>
              </a:rPr>
              <a:t> </a:t>
            </a:r>
            <a:r>
              <a:rPr lang="vi-VN" sz="3600" b="1" dirty="0">
                <a:latin typeface="Times New Roman" pitchFamily="18" charset="0"/>
                <a:cs typeface="Times New Roman" pitchFamily="18" charset="0"/>
              </a:rPr>
              <a:t>Giáo dục</a:t>
            </a:r>
            <a:r>
              <a:rPr lang="vi-VN" sz="3600" dirty="0">
                <a:latin typeface="Times New Roman" pitchFamily="18" charset="0"/>
                <a:cs typeface="Times New Roman" pitchFamily="18" charset="0"/>
              </a:rPr>
              <a:t>:</a:t>
            </a:r>
            <a:r>
              <a:rPr lang="vi-VN" sz="3600" dirty="0"/>
              <a:t> </a:t>
            </a:r>
            <a:r>
              <a:rPr lang="vi-VN" sz="3600" dirty="0">
                <a:latin typeface="+mj-lt"/>
              </a:rPr>
              <a:t>Trẻ phải ngoan, vâng lời ông bà bố mẹ, những người lớn tuổi...</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hàng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năm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ngày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già</a:t>
            </a:r>
            <a:r>
              <a:rPr lang="en-US" sz="3600" dirty="0">
                <a:latin typeface="Times New Roman" pitchFamily="18" charset="0"/>
                <a:cs typeface="Times New Roman" pitchFamily="18" charset="0"/>
              </a:rPr>
              <a:t> Noel </a:t>
            </a:r>
            <a:r>
              <a:rPr lang="en-US" sz="3600" dirty="0" err="1">
                <a:latin typeface="Times New Roman" pitchFamily="18" charset="0"/>
                <a:cs typeface="Times New Roman" pitchFamily="18" charset="0"/>
              </a:rPr>
              <a:t>sẽ</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tặng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quà</a:t>
            </a:r>
            <a:endParaRPr lang="en-US" sz="36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312</Words>
  <Application>Microsoft Office PowerPoint</Application>
  <PresentationFormat>On-screen Show (4:3)</PresentationFormat>
  <Paragraphs>51</Paragraphs>
  <Slides>12</Slides>
  <Notes>0</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Admin</cp:lastModifiedBy>
  <cp:revision>17</cp:revision>
  <dcterms:created xsi:type="dcterms:W3CDTF">2020-12-17T02:37:40Z</dcterms:created>
  <dcterms:modified xsi:type="dcterms:W3CDTF">2021-10-24T08:04:08Z</dcterms:modified>
</cp:coreProperties>
</file>