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6135A1-EAA8-4F96-A737-EA9936423295}" type="datetimeFigureOut">
              <a:rPr lang="en-US" smtClean="0"/>
              <a:t>24/10/2021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24522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135A1-EAA8-4F96-A737-EA9936423295}" type="datetimeFigureOut">
              <a:rPr lang="en-US" smtClean="0"/>
              <a:t>24/10/2021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352079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135A1-EAA8-4F96-A737-EA9936423295}" type="datetimeFigureOut">
              <a:rPr lang="en-US" smtClean="0"/>
              <a:t>24/10/2021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184697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135A1-EAA8-4F96-A737-EA9936423295}" type="datetimeFigureOut">
              <a:rPr lang="en-US" smtClean="0"/>
              <a:t>24/10/2021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9575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6135A1-EAA8-4F96-A737-EA9936423295}" type="datetimeFigureOut">
              <a:rPr lang="en-US" smtClean="0"/>
              <a:t>24/10/2021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26343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6135A1-EAA8-4F96-A737-EA9936423295}" type="datetimeFigureOut">
              <a:rPr lang="en-US" smtClean="0"/>
              <a:t>24/10/2021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31657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6135A1-EAA8-4F96-A737-EA9936423295}" type="datetimeFigureOut">
              <a:rPr lang="en-US" smtClean="0"/>
              <a:t>24/10/2021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341229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6135A1-EAA8-4F96-A737-EA9936423295}" type="datetimeFigureOut">
              <a:rPr lang="en-US" smtClean="0"/>
              <a:t>24/10/2021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413828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135A1-EAA8-4F96-A737-EA9936423295}" type="datetimeFigureOut">
              <a:rPr lang="en-US" smtClean="0"/>
              <a:t>24/10/2021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47472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6135A1-EAA8-4F96-A737-EA9936423295}" type="datetimeFigureOut">
              <a:rPr lang="en-US" smtClean="0"/>
              <a:t>24/10/2021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8336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6135A1-EAA8-4F96-A737-EA9936423295}" type="datetimeFigureOut">
              <a:rPr lang="en-US" smtClean="0"/>
              <a:t>24/10/2021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54B0B-6068-4082-B03F-94D62211A5CD}" type="slidenum">
              <a:rPr lang="en-US" smtClean="0"/>
              <a:t>‹#›</a:t>
            </a:fld>
            <a:endParaRPr lang="en-US"/>
          </a:p>
        </p:txBody>
      </p:sp>
    </p:spTree>
    <p:extLst>
      <p:ext uri="{BB962C8B-B14F-4D97-AF65-F5344CB8AC3E}">
        <p14:creationId xmlns:p14="http://schemas.microsoft.com/office/powerpoint/2010/main" val="372863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135A1-EAA8-4F96-A737-EA9936423295}" type="datetimeFigureOut">
              <a:rPr lang="en-US" smtClean="0"/>
              <a:t>24/10/2021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54B0B-6068-4082-B03F-94D62211A5CD}" type="slidenum">
              <a:rPr lang="en-US" smtClean="0"/>
              <a:t>‹#›</a:t>
            </a:fld>
            <a:endParaRPr lang="en-US"/>
          </a:p>
        </p:txBody>
      </p:sp>
    </p:spTree>
    <p:extLst>
      <p:ext uri="{BB962C8B-B14F-4D97-AF65-F5344CB8AC3E}">
        <p14:creationId xmlns:p14="http://schemas.microsoft.com/office/powerpoint/2010/main" val="8339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8629" y="232230"/>
            <a:ext cx="11146971" cy="1045028"/>
          </a:xfrm>
        </p:spPr>
        <p:txBody>
          <a:bodyPr>
            <a:normAutofit/>
          </a:bodyPr>
          <a:lstStyle/>
          <a:p>
            <a:r>
              <a:rPr lang="vi-VN" sz="2800" b="1" dirty="0">
                <a:solidFill>
                  <a:srgbClr val="002060"/>
                </a:solidFill>
                <a:latin typeface="Times New Roman" panose="02020603050405020304" pitchFamily="18" charset="0"/>
                <a:cs typeface="Times New Roman" panose="02020603050405020304" pitchFamily="18" charset="0"/>
              </a:rPr>
              <a:t>PHÒNG GIÁO DỤC VÀ ĐÀO TẠO QUẬN LONG BIÊN</a:t>
            </a:r>
            <a:br>
              <a:rPr lang="vi-VN" sz="2800" b="1" dirty="0">
                <a:solidFill>
                  <a:srgbClr val="002060"/>
                </a:solidFill>
                <a:latin typeface="Times New Roman" panose="02020603050405020304" pitchFamily="18" charset="0"/>
                <a:cs typeface="Times New Roman" panose="02020603050405020304" pitchFamily="18" charset="0"/>
              </a:rPr>
            </a:br>
            <a:r>
              <a:rPr lang="vi-VN" sz="2800" b="1" dirty="0">
                <a:solidFill>
                  <a:srgbClr val="002060"/>
                </a:solidFill>
                <a:latin typeface="Times New Roman" panose="02020603050405020304" pitchFamily="18" charset="0"/>
                <a:cs typeface="Times New Roman" panose="02020603050405020304" pitchFamily="18" charset="0"/>
              </a:rPr>
              <a:t>TRƯỜNG MẦM NON </a:t>
            </a:r>
            <a:r>
              <a:rPr lang="en-US" sz="2800" b="1" dirty="0">
                <a:solidFill>
                  <a:srgbClr val="002060"/>
                </a:solidFill>
                <a:latin typeface="Times New Roman" panose="02020603050405020304" pitchFamily="18" charset="0"/>
                <a:cs typeface="Times New Roman" panose="02020603050405020304" pitchFamily="18" charset="0"/>
              </a:rPr>
              <a:t>THẠCH CẦU</a:t>
            </a:r>
          </a:p>
        </p:txBody>
      </p:sp>
      <p:sp>
        <p:nvSpPr>
          <p:cNvPr id="3" name="Subtitle 2"/>
          <p:cNvSpPr>
            <a:spLocks noGrp="1"/>
          </p:cNvSpPr>
          <p:nvPr>
            <p:ph type="subTitle" idx="1"/>
          </p:nvPr>
        </p:nvSpPr>
        <p:spPr>
          <a:xfrm>
            <a:off x="1524000" y="3048001"/>
            <a:ext cx="9144000" cy="609600"/>
          </a:xfrm>
        </p:spPr>
        <p:txBody>
          <a:bodyPr>
            <a:noAutofit/>
          </a:bodyPr>
          <a:lstStyle/>
          <a:p>
            <a:r>
              <a:rPr lang="vi-VN" sz="4000" b="1" dirty="0">
                <a:solidFill>
                  <a:srgbClr val="FF0000"/>
                </a:solidFill>
                <a:latin typeface="Times New Roman" panose="02020603050405020304" pitchFamily="18" charset="0"/>
                <a:cs typeface="Times New Roman" panose="02020603050405020304" pitchFamily="18" charset="0"/>
              </a:rPr>
              <a:t>GIÁO DỤC ÂM NHẠC</a:t>
            </a:r>
          </a:p>
        </p:txBody>
      </p:sp>
      <p:sp>
        <p:nvSpPr>
          <p:cNvPr id="5" name="Rectangle 4"/>
          <p:cNvSpPr/>
          <p:nvPr/>
        </p:nvSpPr>
        <p:spPr>
          <a:xfrm>
            <a:off x="1625600" y="3865022"/>
            <a:ext cx="8795658" cy="3077766"/>
          </a:xfrm>
          <a:prstGeom prst="rect">
            <a:avLst/>
          </a:prstGeom>
        </p:spPr>
        <p:txBody>
          <a:bodyPr wrap="square">
            <a:spAutoFit/>
          </a:bodyPr>
          <a:lstStyle/>
          <a:p>
            <a:pPr algn="ctr"/>
            <a:r>
              <a:rPr lang="vi-VN" sz="2000" dirty="0">
                <a:solidFill>
                  <a:srgbClr val="0070C0"/>
                </a:solidFill>
                <a:latin typeface="Times New Roman" panose="02020603050405020304" pitchFamily="18" charset="0"/>
                <a:cs typeface="Times New Roman" panose="02020603050405020304" pitchFamily="18" charset="0"/>
              </a:rPr>
              <a:t>Đề tài : </a:t>
            </a:r>
            <a:r>
              <a:rPr lang="en-US" sz="2000" dirty="0">
                <a:solidFill>
                  <a:srgbClr val="0070C0"/>
                </a:solidFill>
                <a:latin typeface="Times New Roman" panose="02020603050405020304" pitchFamily="18" charset="0"/>
                <a:cs typeface="Times New Roman" panose="02020603050405020304" pitchFamily="18" charset="0"/>
              </a:rPr>
              <a:t>DH: </a:t>
            </a:r>
            <a:r>
              <a:rPr lang="en-US" sz="2000" dirty="0" err="1">
                <a:solidFill>
                  <a:srgbClr val="0070C0"/>
                </a:solidFill>
                <a:latin typeface="Times New Roman" panose="02020603050405020304" pitchFamily="18" charset="0"/>
                <a:cs typeface="Times New Roman" panose="02020603050405020304" pitchFamily="18" charset="0"/>
              </a:rPr>
              <a:t>Gà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gáy</a:t>
            </a:r>
            <a:r>
              <a:rPr lang="en-US" sz="2000" dirty="0">
                <a:solidFill>
                  <a:srgbClr val="0070C0"/>
                </a:solidFill>
                <a:latin typeface="Times New Roman" panose="02020603050405020304" pitchFamily="18" charset="0"/>
                <a:cs typeface="Times New Roman" panose="02020603050405020304" pitchFamily="18" charset="0"/>
              </a:rPr>
              <a:t> le </a:t>
            </a:r>
            <a:r>
              <a:rPr lang="en-US" sz="2000" dirty="0" err="1">
                <a:solidFill>
                  <a:srgbClr val="0070C0"/>
                </a:solidFill>
                <a:latin typeface="Times New Roman" panose="02020603050405020304" pitchFamily="18" charset="0"/>
                <a:cs typeface="Times New Roman" panose="02020603050405020304" pitchFamily="18" charset="0"/>
              </a:rPr>
              <a:t>te</a:t>
            </a:r>
            <a:br>
              <a:rPr lang="en-US" sz="2000"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NH: Con </a:t>
            </a:r>
            <a:r>
              <a:rPr lang="en-US" sz="2000" dirty="0" err="1">
                <a:solidFill>
                  <a:srgbClr val="0070C0"/>
                </a:solidFill>
                <a:latin typeface="Times New Roman" panose="02020603050405020304" pitchFamily="18" charset="0"/>
                <a:cs typeface="Times New Roman" panose="02020603050405020304" pitchFamily="18" charset="0"/>
              </a:rPr>
              <a:t>heo</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đất</a:t>
            </a:r>
            <a:br>
              <a:rPr lang="en-US" sz="2000" dirty="0">
                <a:solidFill>
                  <a:srgbClr val="0070C0"/>
                </a:solidFill>
                <a:latin typeface="Times New Roman" panose="02020603050405020304" pitchFamily="18" charset="0"/>
                <a:cs typeface="Times New Roman" panose="02020603050405020304" pitchFamily="18" charset="0"/>
              </a:rPr>
            </a:br>
            <a:r>
              <a:rPr lang="en-US" sz="2000" dirty="0">
                <a:solidFill>
                  <a:srgbClr val="0070C0"/>
                </a:solidFill>
                <a:latin typeface="Times New Roman" panose="02020603050405020304" pitchFamily="18" charset="0"/>
                <a:cs typeface="Times New Roman" panose="02020603050405020304" pitchFamily="18" charset="0"/>
              </a:rPr>
              <a:t>TC: </a:t>
            </a:r>
            <a:r>
              <a:rPr lang="en-US" sz="2000" dirty="0" err="1">
                <a:solidFill>
                  <a:srgbClr val="0070C0"/>
                </a:solidFill>
                <a:latin typeface="Times New Roman" panose="02020603050405020304" pitchFamily="18" charset="0"/>
                <a:cs typeface="Times New Roman" panose="02020603050405020304" pitchFamily="18" charset="0"/>
              </a:rPr>
              <a:t>Nghe</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tiếng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hát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tìm</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đồ</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vật</a:t>
            </a:r>
            <a:endParaRPr lang="vi-VN" sz="2000" dirty="0">
              <a:solidFill>
                <a:srgbClr val="0070C0"/>
              </a:solidFill>
              <a:latin typeface="Times New Roman" panose="02020603050405020304" pitchFamily="18" charset="0"/>
              <a:cs typeface="Times New Roman" panose="02020603050405020304" pitchFamily="18" charset="0"/>
            </a:endParaRPr>
          </a:p>
          <a:p>
            <a:pPr algn="ctr"/>
            <a:r>
              <a:rPr lang="vi-VN" sz="2000" dirty="0">
                <a:solidFill>
                  <a:srgbClr val="0070C0"/>
                </a:solidFill>
                <a:latin typeface="Times New Roman" panose="02020603050405020304" pitchFamily="18" charset="0"/>
                <a:cs typeface="Times New Roman" panose="02020603050405020304" pitchFamily="18" charset="0"/>
              </a:rPr>
              <a:t>Lứa tuổi : </a:t>
            </a:r>
            <a:r>
              <a:rPr lang="en-US" sz="2000" dirty="0">
                <a:solidFill>
                  <a:srgbClr val="0070C0"/>
                </a:solidFill>
                <a:latin typeface="Times New Roman" panose="02020603050405020304" pitchFamily="18" charset="0"/>
                <a:cs typeface="Times New Roman" panose="02020603050405020304" pitchFamily="18" charset="0"/>
              </a:rPr>
              <a:t>3-4</a:t>
            </a:r>
            <a:r>
              <a:rPr lang="vi-VN" sz="2000" dirty="0">
                <a:solidFill>
                  <a:srgbClr val="0070C0"/>
                </a:solidFill>
                <a:latin typeface="Times New Roman" panose="02020603050405020304" pitchFamily="18" charset="0"/>
                <a:cs typeface="Times New Roman" panose="02020603050405020304" pitchFamily="18" charset="0"/>
              </a:rPr>
              <a:t>tuổi</a:t>
            </a:r>
          </a:p>
          <a:p>
            <a:pPr algn="ctr"/>
            <a:r>
              <a:rPr lang="vi-VN" sz="2000" dirty="0">
                <a:solidFill>
                  <a:srgbClr val="0070C0"/>
                </a:solidFill>
                <a:latin typeface="Times New Roman" panose="02020603050405020304" pitchFamily="18" charset="0"/>
                <a:cs typeface="Times New Roman" panose="02020603050405020304" pitchFamily="18" charset="0"/>
              </a:rPr>
              <a:t>Số lượng : 20-25 trẻ</a:t>
            </a:r>
          </a:p>
          <a:p>
            <a:pPr algn="ctr"/>
            <a:r>
              <a:rPr lang="vi-VN" sz="2000" dirty="0">
                <a:solidFill>
                  <a:srgbClr val="0070C0"/>
                </a:solidFill>
                <a:latin typeface="Times New Roman" panose="02020603050405020304" pitchFamily="18" charset="0"/>
                <a:cs typeface="Times New Roman" panose="02020603050405020304" pitchFamily="18" charset="0"/>
              </a:rPr>
              <a:t>Thời gian : 20 – 25 phút</a:t>
            </a:r>
          </a:p>
          <a:p>
            <a:pPr algn="ctr"/>
            <a:r>
              <a:rPr lang="vi-VN" sz="2000" dirty="0">
                <a:solidFill>
                  <a:srgbClr val="0070C0"/>
                </a:solidFill>
                <a:latin typeface="Times New Roman" panose="02020603050405020304" pitchFamily="18" charset="0"/>
                <a:cs typeface="Times New Roman" panose="02020603050405020304" pitchFamily="18" charset="0"/>
              </a:rPr>
              <a:t>Người thực hiện : Nguyễn Thị </a:t>
            </a:r>
            <a:r>
              <a:rPr lang="en-US" sz="2000" dirty="0">
                <a:solidFill>
                  <a:srgbClr val="0070C0"/>
                </a:solidFill>
                <a:latin typeface="Times New Roman" panose="02020603050405020304" pitchFamily="18" charset="0"/>
                <a:cs typeface="Times New Roman" panose="02020603050405020304" pitchFamily="18" charset="0"/>
              </a:rPr>
              <a:t>Thu </a:t>
            </a:r>
            <a:r>
              <a:rPr lang="en-US" sz="2000" dirty="0" err="1">
                <a:solidFill>
                  <a:srgbClr val="0070C0"/>
                </a:solidFill>
                <a:latin typeface="Times New Roman" panose="02020603050405020304" pitchFamily="18" charset="0"/>
                <a:cs typeface="Times New Roman" panose="02020603050405020304" pitchFamily="18" charset="0"/>
              </a:rPr>
              <a:t>Hiền</a:t>
            </a:r>
            <a:endParaRPr lang="vi-VN" sz="2000" dirty="0">
              <a:solidFill>
                <a:srgbClr val="0070C0"/>
              </a:solidFill>
              <a:latin typeface="Times New Roman" panose="02020603050405020304" pitchFamily="18" charset="0"/>
              <a:cs typeface="Times New Roman" panose="02020603050405020304" pitchFamily="18" charset="0"/>
            </a:endParaRPr>
          </a:p>
          <a:p>
            <a:endParaRPr lang="en-US" dirty="0"/>
          </a:p>
          <a:p>
            <a:br>
              <a:rPr lang="en-US" dirty="0"/>
            </a:b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62400" y="6313714"/>
            <a:ext cx="4746171" cy="400110"/>
          </a:xfrm>
          <a:prstGeom prst="rect">
            <a:avLst/>
          </a:prstGeom>
          <a:noFill/>
        </p:spPr>
        <p:txBody>
          <a:bodyPr wrap="square" rtlCol="0">
            <a:spAutoFit/>
          </a:bodyPr>
          <a:lstStyle/>
          <a:p>
            <a:pPr algn="ctr"/>
            <a:r>
              <a:rPr lang="vi-VN" sz="2000" dirty="0">
                <a:solidFill>
                  <a:srgbClr val="7030A0"/>
                </a:solidFill>
                <a:latin typeface="Times New Roman" panose="02020603050405020304" pitchFamily="18" charset="0"/>
                <a:cs typeface="Times New Roman" panose="02020603050405020304" pitchFamily="18" charset="0"/>
              </a:rPr>
              <a:t>Năm học : 2020 - 2021</a:t>
            </a:r>
            <a:endParaRPr lang="en-US" sz="2000" dirty="0">
              <a:solidFill>
                <a:srgbClr val="7030A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511" y="1277258"/>
            <a:ext cx="1467835" cy="1467835"/>
          </a:xfrm>
          <a:prstGeom prst="rect">
            <a:avLst/>
          </a:prstGeom>
        </p:spPr>
      </p:pic>
    </p:spTree>
    <p:extLst>
      <p:ext uri="{BB962C8B-B14F-4D97-AF65-F5344CB8AC3E}">
        <p14:creationId xmlns:p14="http://schemas.microsoft.com/office/powerpoint/2010/main" val="35003695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12712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a:solidFill>
                  <a:srgbClr val="FF0000"/>
                </a:solidFill>
              </a:rPr>
              <a:t>I. Mục đích – Yêu cầu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vi-VN" b="1" dirty="0">
                <a:solidFill>
                  <a:srgbClr val="002060"/>
                </a:solidFill>
                <a:latin typeface="+mj-lt"/>
              </a:rPr>
              <a:t>1.Kiến thức</a:t>
            </a:r>
            <a:endParaRPr lang="vi-VN" dirty="0">
              <a:solidFill>
                <a:srgbClr val="002060"/>
              </a:solidFill>
              <a:latin typeface="+mj-lt"/>
            </a:endParaRPr>
          </a:p>
          <a:p>
            <a:pPr marL="0" indent="0">
              <a:buNone/>
            </a:pPr>
            <a:r>
              <a:rPr lang="vi-VN" dirty="0">
                <a:solidFill>
                  <a:srgbClr val="002060"/>
                </a:solidFill>
                <a:latin typeface="+mj-lt"/>
              </a:rPr>
              <a:t>- Trẻ thuộc bài hát, nhớ tên bài hát, tên tác giả, hiểu nội dung bài hát</a:t>
            </a:r>
          </a:p>
          <a:p>
            <a:pPr marL="0" indent="0">
              <a:buNone/>
            </a:pPr>
            <a:r>
              <a:rPr lang="vi-VN" b="1" dirty="0">
                <a:solidFill>
                  <a:srgbClr val="002060"/>
                </a:solidFill>
                <a:latin typeface="+mj-lt"/>
              </a:rPr>
              <a:t>2.Kỹ năng</a:t>
            </a:r>
            <a:endParaRPr lang="vi-VN" dirty="0">
              <a:solidFill>
                <a:srgbClr val="002060"/>
              </a:solidFill>
              <a:latin typeface="+mj-lt"/>
            </a:endParaRPr>
          </a:p>
          <a:p>
            <a:pPr marL="0" indent="0">
              <a:buNone/>
            </a:pPr>
            <a:r>
              <a:rPr lang="vi-VN" b="1" dirty="0">
                <a:solidFill>
                  <a:srgbClr val="002060"/>
                </a:solidFill>
                <a:latin typeface="+mj-lt"/>
              </a:rPr>
              <a:t>-</a:t>
            </a:r>
            <a:r>
              <a:rPr lang="vi-VN" dirty="0">
                <a:solidFill>
                  <a:srgbClr val="002060"/>
                </a:solidFill>
                <a:latin typeface="+mj-lt"/>
              </a:rPr>
              <a:t> Trẻ hát đúng lời, đúng giai điệu bài hát,</a:t>
            </a:r>
          </a:p>
          <a:p>
            <a:pPr marL="0" indent="0">
              <a:buNone/>
            </a:pPr>
            <a:r>
              <a:rPr lang="vi-VN" dirty="0">
                <a:solidFill>
                  <a:srgbClr val="002060"/>
                </a:solidFill>
                <a:latin typeface="+mj-lt"/>
              </a:rPr>
              <a:t>- Trẻ chú ý lắng nghe cô hát</a:t>
            </a:r>
          </a:p>
          <a:p>
            <a:pPr marL="0" indent="0">
              <a:buNone/>
            </a:pPr>
            <a:r>
              <a:rPr lang="vi-VN" dirty="0">
                <a:solidFill>
                  <a:srgbClr val="002060"/>
                </a:solidFill>
                <a:latin typeface="+mj-lt"/>
              </a:rPr>
              <a:t>- Trẻ biết cách chơi trò chơi: Nghe tiếng hát tìm đồ vật</a:t>
            </a:r>
          </a:p>
          <a:p>
            <a:pPr marL="0" indent="0">
              <a:buNone/>
            </a:pPr>
            <a:r>
              <a:rPr lang="vi-VN" b="1" dirty="0">
                <a:solidFill>
                  <a:srgbClr val="002060"/>
                </a:solidFill>
                <a:latin typeface="+mj-lt"/>
              </a:rPr>
              <a:t>3.Thái độ:</a:t>
            </a:r>
            <a:endParaRPr lang="vi-VN" dirty="0">
              <a:solidFill>
                <a:srgbClr val="002060"/>
              </a:solidFill>
              <a:latin typeface="+mj-lt"/>
            </a:endParaRPr>
          </a:p>
          <a:p>
            <a:pPr marL="0" indent="0">
              <a:buNone/>
            </a:pPr>
            <a:r>
              <a:rPr lang="vi-VN" dirty="0">
                <a:solidFill>
                  <a:srgbClr val="002060"/>
                </a:solidFill>
                <a:latin typeface="+mj-lt"/>
              </a:rPr>
              <a:t>- Hứng thú nghe cô hát bài hát nghe</a:t>
            </a:r>
          </a:p>
          <a:p>
            <a:pPr marL="0" indent="0">
              <a:buNone/>
            </a:pPr>
            <a:r>
              <a:rPr lang="vi-VN" dirty="0">
                <a:solidFill>
                  <a:srgbClr val="002060"/>
                </a:solidFill>
                <a:latin typeface="+mj-lt"/>
              </a:rPr>
              <a:t>- Hứng thú tham gia chơi TC cùng các bạ</a:t>
            </a:r>
          </a:p>
          <a:p>
            <a:endParaRPr lang="en-US" dirty="0"/>
          </a:p>
        </p:txBody>
      </p:sp>
    </p:spTree>
    <p:extLst>
      <p:ext uri="{BB962C8B-B14F-4D97-AF65-F5344CB8AC3E}">
        <p14:creationId xmlns:p14="http://schemas.microsoft.com/office/powerpoint/2010/main" val="37889679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a:solidFill>
                  <a:schemeClr val="accent6">
                    <a:lumMod val="50000"/>
                  </a:schemeClr>
                </a:solidFill>
              </a:rPr>
              <a:t>II. Chuẩn bị : </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r>
              <a:rPr lang="vi-VN" b="1" dirty="0">
                <a:solidFill>
                  <a:schemeClr val="tx2"/>
                </a:solidFill>
                <a:effectLst>
                  <a:outerShdw blurRad="38100" dist="38100" dir="2700000" algn="tl">
                    <a:srgbClr val="000000">
                      <a:alpha val="43137"/>
                    </a:srgbClr>
                  </a:outerShdw>
                </a:effectLst>
                <a:latin typeface="+mj-lt"/>
              </a:rPr>
              <a:t>Đồ dùng của c</a:t>
            </a:r>
            <a:r>
              <a:rPr lang="en-US" b="1" dirty="0">
                <a:solidFill>
                  <a:schemeClr val="tx2"/>
                </a:solidFill>
                <a:effectLst>
                  <a:outerShdw blurRad="38100" dist="38100" dir="2700000" algn="tl">
                    <a:srgbClr val="000000">
                      <a:alpha val="43137"/>
                    </a:srgbClr>
                  </a:outerShdw>
                </a:effectLst>
                <a:latin typeface="+mj-lt"/>
              </a:rPr>
              <a:t>ô:</a:t>
            </a:r>
            <a:endParaRPr lang="en-US" dirty="0">
              <a:solidFill>
                <a:schemeClr val="tx2"/>
              </a:solidFill>
              <a:effectLst>
                <a:outerShdw blurRad="38100" dist="38100" dir="2700000" algn="tl">
                  <a:srgbClr val="000000">
                    <a:alpha val="43137"/>
                  </a:srgbClr>
                </a:outerShdw>
              </a:effectLst>
              <a:latin typeface="+mj-lt"/>
            </a:endParaRPr>
          </a:p>
          <a:p>
            <a:pPr marL="0" indent="0">
              <a:buNone/>
            </a:pPr>
            <a:r>
              <a:rPr lang="vi-VN" dirty="0">
                <a:solidFill>
                  <a:schemeClr val="tx2"/>
                </a:solidFill>
                <a:effectLst>
                  <a:outerShdw blurRad="38100" dist="38100" dir="2700000" algn="tl">
                    <a:srgbClr val="000000">
                      <a:alpha val="43137"/>
                    </a:srgbClr>
                  </a:outerShdw>
                </a:effectLst>
                <a:latin typeface="+mj-lt"/>
              </a:rPr>
              <a:t>-</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Nhạc</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các</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bài</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hát</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Gà</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gáy</a:t>
            </a:r>
            <a:r>
              <a:rPr lang="en-US" dirty="0">
                <a:solidFill>
                  <a:schemeClr val="tx2"/>
                </a:solidFill>
                <a:effectLst>
                  <a:outerShdw blurRad="38100" dist="38100" dir="2700000" algn="tl">
                    <a:srgbClr val="000000">
                      <a:alpha val="43137"/>
                    </a:srgbClr>
                  </a:outerShdw>
                </a:effectLst>
                <a:latin typeface="+mj-lt"/>
              </a:rPr>
              <a:t> le </a:t>
            </a:r>
            <a:r>
              <a:rPr lang="en-US" dirty="0" err="1">
                <a:solidFill>
                  <a:schemeClr val="tx2"/>
                </a:solidFill>
                <a:effectLst>
                  <a:outerShdw blurRad="38100" dist="38100" dir="2700000" algn="tl">
                    <a:srgbClr val="000000">
                      <a:alpha val="43137"/>
                    </a:srgbClr>
                  </a:outerShdw>
                </a:effectLst>
                <a:latin typeface="+mj-lt"/>
              </a:rPr>
              <a:t>te</a:t>
            </a:r>
            <a:r>
              <a:rPr lang="en-US" dirty="0">
                <a:solidFill>
                  <a:schemeClr val="tx2"/>
                </a:solidFill>
                <a:effectLst>
                  <a:outerShdw blurRad="38100" dist="38100" dir="2700000" algn="tl">
                    <a:srgbClr val="000000">
                      <a:alpha val="43137"/>
                    </a:srgbClr>
                  </a:outerShdw>
                </a:effectLst>
                <a:latin typeface="+mj-lt"/>
              </a:rPr>
              <a:t>, Con </a:t>
            </a:r>
            <a:r>
              <a:rPr lang="en-US" dirty="0" err="1">
                <a:solidFill>
                  <a:schemeClr val="tx2"/>
                </a:solidFill>
                <a:effectLst>
                  <a:outerShdw blurRad="38100" dist="38100" dir="2700000" algn="tl">
                    <a:srgbClr val="000000">
                      <a:alpha val="43137"/>
                    </a:srgbClr>
                  </a:outerShdw>
                </a:effectLst>
                <a:latin typeface="+mj-lt"/>
              </a:rPr>
              <a:t>heo</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đất</a:t>
            </a:r>
            <a:endParaRPr lang="en-US" dirty="0">
              <a:solidFill>
                <a:schemeClr val="tx2"/>
              </a:solidFill>
              <a:effectLst>
                <a:outerShdw blurRad="38100" dist="38100" dir="2700000" algn="tl">
                  <a:srgbClr val="000000">
                    <a:alpha val="43137"/>
                  </a:srgbClr>
                </a:outerShdw>
              </a:effectLst>
              <a:latin typeface="+mj-lt"/>
            </a:endParaRPr>
          </a:p>
          <a:p>
            <a:pPr marL="0" indent="0">
              <a:buNone/>
            </a:pP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Bài</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giảng</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điện</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tử</a:t>
            </a:r>
            <a:endParaRPr lang="en-US" dirty="0">
              <a:solidFill>
                <a:schemeClr val="tx2"/>
              </a:solidFill>
              <a:effectLst>
                <a:outerShdw blurRad="38100" dist="38100" dir="2700000" algn="tl">
                  <a:srgbClr val="000000">
                    <a:alpha val="43137"/>
                  </a:srgbClr>
                </a:outerShdw>
              </a:effectLst>
              <a:latin typeface="+mj-lt"/>
            </a:endParaRPr>
          </a:p>
          <a:p>
            <a:pPr marL="0" indent="0">
              <a:buNone/>
            </a:pPr>
            <a:r>
              <a:rPr lang="en-US" dirty="0">
                <a:solidFill>
                  <a:schemeClr val="tx2"/>
                </a:solidFill>
                <a:effectLst>
                  <a:outerShdw blurRad="38100" dist="38100" dir="2700000" algn="tl">
                    <a:srgbClr val="000000">
                      <a:alpha val="43137"/>
                    </a:srgbClr>
                  </a:outerShdw>
                </a:effectLst>
                <a:latin typeface="+mj-lt"/>
              </a:rPr>
              <a:t>-</a:t>
            </a:r>
            <a:r>
              <a:rPr lang="en-US" dirty="0" err="1">
                <a:solidFill>
                  <a:schemeClr val="tx2"/>
                </a:solidFill>
                <a:effectLst>
                  <a:outerShdw blurRad="38100" dist="38100" dir="2700000" algn="tl">
                    <a:srgbClr val="000000">
                      <a:alpha val="43137"/>
                    </a:srgbClr>
                  </a:outerShdw>
                </a:effectLst>
                <a:latin typeface="+mj-lt"/>
              </a:rPr>
              <a:t>Máy</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tính</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máy</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chiếu</a:t>
            </a:r>
            <a:endParaRPr lang="en-US" dirty="0">
              <a:solidFill>
                <a:schemeClr val="tx2"/>
              </a:solidFill>
              <a:effectLst>
                <a:outerShdw blurRad="38100" dist="38100" dir="2700000" algn="tl">
                  <a:srgbClr val="000000">
                    <a:alpha val="43137"/>
                  </a:srgbClr>
                </a:outerShdw>
              </a:effectLst>
              <a:latin typeface="+mj-lt"/>
            </a:endParaRPr>
          </a:p>
          <a:p>
            <a:pPr marL="0" indent="0">
              <a:buNone/>
            </a:pPr>
            <a:r>
              <a:rPr lang="vi-VN" b="1" dirty="0">
                <a:solidFill>
                  <a:schemeClr val="tx2"/>
                </a:solidFill>
                <a:effectLst>
                  <a:outerShdw blurRad="38100" dist="38100" dir="2700000" algn="tl">
                    <a:srgbClr val="000000">
                      <a:alpha val="43137"/>
                    </a:srgbClr>
                  </a:outerShdw>
                </a:effectLst>
                <a:latin typeface="+mj-lt"/>
              </a:rPr>
              <a:t>Đồ dùng của t</a:t>
            </a:r>
            <a:r>
              <a:rPr lang="en-US" b="1" dirty="0" err="1">
                <a:solidFill>
                  <a:schemeClr val="tx2"/>
                </a:solidFill>
                <a:effectLst>
                  <a:outerShdw blurRad="38100" dist="38100" dir="2700000" algn="tl">
                    <a:srgbClr val="000000">
                      <a:alpha val="43137"/>
                    </a:srgbClr>
                  </a:outerShdw>
                </a:effectLst>
                <a:latin typeface="+mj-lt"/>
              </a:rPr>
              <a:t>rẻ</a:t>
            </a:r>
            <a:r>
              <a:rPr lang="en-US" b="1" dirty="0">
                <a:solidFill>
                  <a:schemeClr val="tx2"/>
                </a:solidFill>
                <a:effectLst>
                  <a:outerShdw blurRad="38100" dist="38100" dir="2700000" algn="tl">
                    <a:srgbClr val="000000">
                      <a:alpha val="43137"/>
                    </a:srgbClr>
                  </a:outerShdw>
                </a:effectLst>
                <a:latin typeface="+mj-lt"/>
              </a:rPr>
              <a:t>:</a:t>
            </a:r>
            <a:endParaRPr lang="en-US" dirty="0">
              <a:solidFill>
                <a:schemeClr val="tx2"/>
              </a:solidFill>
              <a:effectLst>
                <a:outerShdw blurRad="38100" dist="38100" dir="2700000" algn="tl">
                  <a:srgbClr val="000000">
                    <a:alpha val="43137"/>
                  </a:srgbClr>
                </a:outerShdw>
              </a:effectLst>
              <a:latin typeface="+mj-lt"/>
            </a:endParaRPr>
          </a:p>
          <a:p>
            <a:pPr marL="0" indent="0">
              <a:buNone/>
            </a:pP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Quần</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áo</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gọn</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gàng</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tâm</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lý</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thoải</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mái</a:t>
            </a:r>
            <a:endParaRPr lang="en-US" dirty="0">
              <a:solidFill>
                <a:schemeClr val="tx2"/>
              </a:solidFill>
              <a:effectLst>
                <a:outerShdw blurRad="38100" dist="38100" dir="2700000" algn="tl">
                  <a:srgbClr val="000000">
                    <a:alpha val="43137"/>
                  </a:srgbClr>
                </a:outerShdw>
              </a:effectLst>
              <a:latin typeface="+mj-lt"/>
            </a:endParaRPr>
          </a:p>
          <a:p>
            <a:pPr marL="0" indent="0">
              <a:buNone/>
            </a:pP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Đồ</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vật</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để</a:t>
            </a:r>
            <a:r>
              <a:rPr lang="en-US" dirty="0">
                <a:solidFill>
                  <a:schemeClr val="tx2"/>
                </a:solidFill>
                <a:effectLst>
                  <a:outerShdw blurRad="38100" dist="38100" dir="2700000" algn="tl">
                    <a:srgbClr val="000000">
                      <a:alpha val="43137"/>
                    </a:srgbClr>
                  </a:outerShdw>
                </a:effectLst>
                <a:latin typeface="+mj-lt"/>
              </a:rPr>
              <a:t> </a:t>
            </a:r>
            <a:r>
              <a:rPr lang="en-US" dirty="0" err="1">
                <a:solidFill>
                  <a:schemeClr val="tx2"/>
                </a:solidFill>
                <a:effectLst>
                  <a:outerShdw blurRad="38100" dist="38100" dir="2700000" algn="tl">
                    <a:srgbClr val="000000">
                      <a:alpha val="43137"/>
                    </a:srgbClr>
                  </a:outerShdw>
                </a:effectLst>
                <a:latin typeface="+mj-lt"/>
              </a:rPr>
              <a:t>giấu</a:t>
            </a:r>
            <a:endParaRPr lang="en-US" dirty="0">
              <a:solidFill>
                <a:schemeClr val="tx2"/>
              </a:solidFill>
              <a:effectLst>
                <a:outerShdw blurRad="38100" dist="38100" dir="2700000" algn="tl">
                  <a:srgbClr val="000000">
                    <a:alpha val="43137"/>
                  </a:srgbClr>
                </a:outerShdw>
              </a:effectLst>
              <a:latin typeface="+mj-lt"/>
            </a:endParaRPr>
          </a:p>
          <a:p>
            <a:endParaRPr lang="en-US" dirty="0"/>
          </a:p>
        </p:txBody>
      </p:sp>
    </p:spTree>
    <p:extLst>
      <p:ext uri="{BB962C8B-B14F-4D97-AF65-F5344CB8AC3E}">
        <p14:creationId xmlns:p14="http://schemas.microsoft.com/office/powerpoint/2010/main" val="29207571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a:solidFill>
                  <a:srgbClr val="FFFF00"/>
                </a:solidFill>
              </a:rPr>
              <a:t>I. Ổn định tổ chức :</a:t>
            </a:r>
            <a:br>
              <a:rPr lang="vi-VN"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a:bodyPr>
          <a:lstStyle/>
          <a:p>
            <a:pPr marL="0" indent="0" algn="ctr">
              <a:buNone/>
            </a:pPr>
            <a:r>
              <a:rPr lang="en-US" sz="6000" dirty="0" err="1">
                <a:solidFill>
                  <a:srgbClr val="FF0000"/>
                </a:solidFill>
                <a:latin typeface="Times New Roman" panose="02020603050405020304" pitchFamily="18" charset="0"/>
                <a:cs typeface="Times New Roman" panose="02020603050405020304" pitchFamily="18" charset="0"/>
              </a:rPr>
              <a:t>Trò</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chuyện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về</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một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số</a:t>
            </a:r>
            <a:r>
              <a:rPr lang="en-US" sz="6000" dirty="0">
                <a:solidFill>
                  <a:srgbClr val="FF0000"/>
                </a:solidFill>
                <a:latin typeface="Times New Roman" panose="02020603050405020304" pitchFamily="18" charset="0"/>
                <a:cs typeface="Times New Roman" panose="02020603050405020304" pitchFamily="18" charset="0"/>
              </a:rPr>
              <a:t> con </a:t>
            </a:r>
            <a:r>
              <a:rPr lang="en-US" sz="6000" dirty="0" err="1">
                <a:solidFill>
                  <a:srgbClr val="FF0000"/>
                </a:solidFill>
                <a:latin typeface="Times New Roman" panose="02020603050405020304" pitchFamily="18" charset="0"/>
                <a:cs typeface="Times New Roman" panose="02020603050405020304" pitchFamily="18" charset="0"/>
              </a:rPr>
              <a:t>vật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nuôi</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trong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gia</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đình</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1483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pPr marL="0" indent="0" algn="ctr">
              <a:buNone/>
            </a:pPr>
            <a:r>
              <a:rPr lang="vi-VN" sz="5400" b="1" dirty="0">
                <a:solidFill>
                  <a:srgbClr val="00B0F0"/>
                </a:solidFill>
                <a:latin typeface="Times New Roman" panose="02020603050405020304" pitchFamily="18" charset="0"/>
                <a:cs typeface="Times New Roman" panose="02020603050405020304" pitchFamily="18" charset="0"/>
              </a:rPr>
              <a:t>Bài Hát : Gà gáy le te </a:t>
            </a:r>
            <a:endParaRPr lang="vi-VN" sz="5400" dirty="0">
              <a:solidFill>
                <a:srgbClr val="00B0F0"/>
              </a:solidFill>
              <a:latin typeface="Times New Roman" panose="02020603050405020304" pitchFamily="18" charset="0"/>
              <a:cs typeface="Times New Roman" panose="02020603050405020304" pitchFamily="18" charset="0"/>
            </a:endParaRPr>
          </a:p>
          <a:p>
            <a:pPr marL="0" indent="0" algn="ctr">
              <a:buNone/>
            </a:pPr>
            <a:r>
              <a:rPr lang="vi-VN" sz="5400" dirty="0">
                <a:solidFill>
                  <a:srgbClr val="00B0F0"/>
                </a:solidFill>
                <a:latin typeface="Times New Roman" panose="02020603050405020304" pitchFamily="18" charset="0"/>
                <a:cs typeface="Times New Roman" panose="02020603050405020304" pitchFamily="18" charset="0"/>
              </a:rPr>
              <a:t>Tác giả : Huy Trần </a:t>
            </a:r>
          </a:p>
          <a:p>
            <a:endParaRPr lang="en-US" sz="5400" dirty="0">
              <a:solidFill>
                <a:srgbClr val="00B0F0"/>
              </a:solidFill>
              <a:latin typeface="Times New Roman" panose="02020603050405020304" pitchFamily="18" charset="0"/>
              <a:cs typeface="Times New Roman" panose="02020603050405020304" pitchFamily="18" charset="0"/>
            </a:endParaRPr>
          </a:p>
        </p:txBody>
      </p:sp>
      <p:pic>
        <p:nvPicPr>
          <p:cNvPr id="4"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00572" y="6037604"/>
            <a:ext cx="609600" cy="609600"/>
          </a:xfrm>
          <a:prstGeom prst="rect">
            <a:avLst/>
          </a:prstGeom>
        </p:spPr>
      </p:pic>
    </p:spTree>
    <p:extLst>
      <p:ext uri="{BB962C8B-B14F-4D97-AF65-F5344CB8AC3E}">
        <p14:creationId xmlns:p14="http://schemas.microsoft.com/office/powerpoint/2010/main" val="4552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vi-VN" sz="3200" dirty="0">
                <a:latin typeface="+mj-lt"/>
              </a:rPr>
              <a:t>Cô hát lại lần 1</a:t>
            </a:r>
          </a:p>
          <a:p>
            <a:pPr marL="0" indent="0" algn="ctr">
              <a:buNone/>
            </a:pPr>
            <a:r>
              <a:rPr lang="vi-VN" sz="3200" dirty="0">
                <a:latin typeface="+mj-lt"/>
              </a:rPr>
              <a:t>Bài hát tên gì?</a:t>
            </a:r>
          </a:p>
          <a:p>
            <a:pPr marL="0" indent="0" algn="ctr">
              <a:buNone/>
            </a:pPr>
            <a:r>
              <a:rPr lang="vi-VN" sz="3200" dirty="0">
                <a:latin typeface="+mj-lt"/>
              </a:rPr>
              <a:t>Tác giả của bài hát là ai ?</a:t>
            </a:r>
          </a:p>
        </p:txBody>
      </p:sp>
      <p:pic>
        <p:nvPicPr>
          <p:cNvPr id="4"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7085" y="6007100"/>
            <a:ext cx="609600" cy="609600"/>
          </a:xfrm>
          <a:prstGeom prst="rect">
            <a:avLst/>
          </a:prstGeom>
        </p:spPr>
      </p:pic>
    </p:spTree>
    <p:extLst>
      <p:ext uri="{BB962C8B-B14F-4D97-AF65-F5344CB8AC3E}">
        <p14:creationId xmlns:p14="http://schemas.microsoft.com/office/powerpoint/2010/main" val="3088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vi-VN" sz="4400" dirty="0">
                <a:latin typeface="Times New Roman" panose="02020603050405020304" pitchFamily="18" charset="0"/>
                <a:cs typeface="Times New Roman" panose="02020603050405020304" pitchFamily="18" charset="0"/>
              </a:rPr>
              <a:t>Cô hát lại lần 2 và giảng giải nội dung bài hát</a:t>
            </a:r>
          </a:p>
          <a:p>
            <a:pPr algn="just"/>
            <a:endParaRPr lang="en-US" sz="4400" dirty="0">
              <a:latin typeface="Times New Roman" panose="02020603050405020304" pitchFamily="18" charset="0"/>
              <a:cs typeface="Times New Roman" panose="02020603050405020304" pitchFamily="18" charset="0"/>
            </a:endParaRPr>
          </a:p>
        </p:txBody>
      </p:sp>
      <p:pic>
        <p:nvPicPr>
          <p:cNvPr id="4"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49657" y="5049157"/>
            <a:ext cx="609600" cy="609600"/>
          </a:xfrm>
          <a:prstGeom prst="rect">
            <a:avLst/>
          </a:prstGeom>
        </p:spPr>
      </p:pic>
    </p:spTree>
    <p:extLst>
      <p:ext uri="{BB962C8B-B14F-4D97-AF65-F5344CB8AC3E}">
        <p14:creationId xmlns:p14="http://schemas.microsoft.com/office/powerpoint/2010/main" val="387396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88596"/>
            <a:ext cx="10515600" cy="4351338"/>
          </a:xfrm>
        </p:spPr>
        <p:txBody>
          <a:bodyPr>
            <a:normAutofit/>
          </a:bodyPr>
          <a:lstStyle/>
          <a:p>
            <a:pPr marL="0" indent="0">
              <a:buNone/>
            </a:pP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Cho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hát</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Cho </a:t>
            </a:r>
            <a:r>
              <a:rPr lang="en-US" sz="4000" dirty="0" err="1">
                <a:latin typeface="Times New Roman" panose="02020603050405020304" pitchFamily="18" charset="0"/>
                <a:cs typeface="Times New Roman" panose="02020603050405020304" pitchFamily="18" charset="0"/>
              </a:rPr>
              <a:t>tổ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hát</a:t>
            </a:r>
            <a:r>
              <a:rPr lang="en-US" sz="4000" dirty="0">
                <a:latin typeface="Times New Roman" panose="02020603050405020304" pitchFamily="18" charset="0"/>
                <a:cs typeface="Times New Roman" panose="02020603050405020304" pitchFamily="18" charset="0"/>
              </a:rPr>
              <a:t> -&gt;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hát</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pic>
        <p:nvPicPr>
          <p:cNvPr id="4"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3885" y="6233206"/>
            <a:ext cx="609600" cy="609600"/>
          </a:xfrm>
          <a:prstGeom prst="rect">
            <a:avLst/>
          </a:prstGeom>
        </p:spPr>
      </p:pic>
      <p:pic>
        <p:nvPicPr>
          <p:cNvPr id="5"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3885" y="6233206"/>
            <a:ext cx="609600" cy="609600"/>
          </a:xfrm>
          <a:prstGeom prst="rect">
            <a:avLst/>
          </a:prstGeom>
        </p:spPr>
      </p:pic>
      <p:pic>
        <p:nvPicPr>
          <p:cNvPr id="6"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3885" y="6258605"/>
            <a:ext cx="609600" cy="609600"/>
          </a:xfrm>
          <a:prstGeom prst="rect">
            <a:avLst/>
          </a:prstGeom>
        </p:spPr>
      </p:pic>
      <p:pic>
        <p:nvPicPr>
          <p:cNvPr id="7"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3885" y="6305096"/>
            <a:ext cx="609600" cy="609600"/>
          </a:xfrm>
          <a:prstGeom prst="rect">
            <a:avLst/>
          </a:prstGeom>
        </p:spPr>
      </p:pic>
      <p:pic>
        <p:nvPicPr>
          <p:cNvPr id="8" name="ConGaGayLeTeBeat-V.A-41742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3885" y="6308725"/>
            <a:ext cx="609600" cy="609600"/>
          </a:xfrm>
          <a:prstGeom prst="rect">
            <a:avLst/>
          </a:prstGeom>
        </p:spPr>
      </p:pic>
    </p:spTree>
    <p:extLst>
      <p:ext uri="{BB962C8B-B14F-4D97-AF65-F5344CB8AC3E}">
        <p14:creationId xmlns:p14="http://schemas.microsoft.com/office/powerpoint/2010/main" val="341194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4"/>
                </p:tgtEl>
              </p:cMediaNode>
            </p:audio>
            <p:audio>
              <p:cMediaNode vol="80000">
                <p:cTn id="46" fill="hold" display="0">
                  <p:stCondLst>
                    <p:cond delay="indefinite"/>
                  </p:stCondLst>
                  <p:endCondLst>
                    <p:cond evt="onStopAudio" delay="0">
                      <p:tgtEl>
                        <p:sldTgt/>
                      </p:tgtEl>
                    </p:cond>
                  </p:endCondLst>
                </p:cTn>
                <p:tgtEl>
                  <p:spTgt spid="5"/>
                </p:tgtEl>
              </p:cMediaNode>
            </p:audio>
            <p:audio>
              <p:cMediaNode vol="80000">
                <p:cTn id="47" fill="hold" display="0">
                  <p:stCondLst>
                    <p:cond delay="indefinite"/>
                  </p:stCondLst>
                  <p:endCondLst>
                    <p:cond evt="onStopAudio" delay="0">
                      <p:tgtEl>
                        <p:sldTgt/>
                      </p:tgtEl>
                    </p:cond>
                  </p:endCondLst>
                </p:cTn>
                <p:tgtEl>
                  <p:spTgt spid="6"/>
                </p:tgtEl>
              </p:cMediaNode>
            </p:audio>
            <p:audio>
              <p:cMediaNode vol="80000">
                <p:cTn id="48" fill="hold" display="0">
                  <p:stCondLst>
                    <p:cond delay="indefinite"/>
                  </p:stCondLst>
                  <p:endCondLst>
                    <p:cond evt="onStopAudio" delay="0">
                      <p:tgtEl>
                        <p:sldTgt/>
                      </p:tgtEl>
                    </p:cond>
                  </p:endCondLst>
                </p:cTn>
                <p:tgtEl>
                  <p:spTgt spid="7"/>
                </p:tgtEl>
              </p:cMediaNode>
            </p:audio>
            <p:audio>
              <p:cMediaNode vol="80000">
                <p:cTn id="49"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solidFill>
                  <a:srgbClr val="FFFF00"/>
                </a:solidFill>
              </a:rPr>
              <a:t>Trò chơi: Nghe tiếng hát tìm đồ vật</a:t>
            </a:r>
            <a:br>
              <a:rPr lang="vi-VN"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a:bodyPr>
          <a:lstStyle/>
          <a:p>
            <a:pPr marL="0" indent="0" algn="just">
              <a:buNone/>
            </a:pPr>
            <a:r>
              <a:rPr lang="vi-VN" b="1" i="1" dirty="0">
                <a:solidFill>
                  <a:srgbClr val="FF0000"/>
                </a:solidFill>
                <a:latin typeface="Times New Roman" panose="02020603050405020304" pitchFamily="18" charset="0"/>
                <a:cs typeface="Times New Roman" panose="02020603050405020304" pitchFamily="18" charset="0"/>
              </a:rPr>
              <a:t>* Cô giới thiệu cách chơi.</a:t>
            </a:r>
          </a:p>
          <a:p>
            <a:pPr marL="0" indent="0" algn="just">
              <a:buNone/>
            </a:pPr>
            <a:r>
              <a:rPr lang="vi-VN" b="1" i="1" dirty="0">
                <a:solidFill>
                  <a:srgbClr val="FF0000"/>
                </a:solidFill>
                <a:latin typeface="Times New Roman" panose="02020603050405020304" pitchFamily="18" charset="0"/>
                <a:cs typeface="Times New Roman" panose="02020603050405020304" pitchFamily="18" charset="0"/>
              </a:rPr>
              <a:t> Cả lớp ngồi vòng tròn, Một bạn có nhiệm vụ tìm đồ vật ra ngoài để trẻ trong lớp dấu đồ vật. Giáo viên bắt nhịp cho lớp hát một bài và em có nhiệm vụ tìm đồ vật sẽ đi phía trước xung quanh các bạn trong lớp. Cả lớp hỗ trợ bạn bằng cách: nếu bạn đến gần người giữ đồ vật thì tất cả hát to lên, nếu bạn đi xa người giữ đồ vật thì phải hát nhỏ lại.</a:t>
            </a:r>
          </a:p>
          <a:p>
            <a:pPr marL="0" indent="0" algn="just">
              <a:buNone/>
            </a:pPr>
            <a:r>
              <a:rPr lang="vi-VN" b="1" i="1" dirty="0">
                <a:solidFill>
                  <a:srgbClr val="FF0000"/>
                </a:solidFill>
                <a:latin typeface="Times New Roman" panose="02020603050405020304" pitchFamily="18" charset="0"/>
                <a:cs typeface="Times New Roman" panose="02020603050405020304" pitchFamily="18" charset="0"/>
              </a:rPr>
              <a:t>- Luật chơi: Bạn nào tìm được đồ vật được dấu sẽ được tặng quà.</a:t>
            </a:r>
          </a:p>
          <a:p>
            <a:pPr marL="0" indent="0" algn="just">
              <a:buNone/>
            </a:pPr>
            <a:r>
              <a:rPr lang="vi-VN" b="1" i="1" dirty="0">
                <a:solidFill>
                  <a:srgbClr val="FF0000"/>
                </a:solidFill>
                <a:latin typeface="Times New Roman" panose="02020603050405020304" pitchFamily="18" charset="0"/>
                <a:cs typeface="Times New Roman" panose="02020603050405020304" pitchFamily="18" charset="0"/>
              </a:rPr>
              <a:t>- Cô cho trẻ chơ 3- 4 lần</a:t>
            </a:r>
          </a:p>
          <a:p>
            <a:endParaRPr lang="en-US" dirty="0"/>
          </a:p>
        </p:txBody>
      </p:sp>
    </p:spTree>
    <p:extLst>
      <p:ext uri="{BB962C8B-B14F-4D97-AF65-F5344CB8AC3E}">
        <p14:creationId xmlns:p14="http://schemas.microsoft.com/office/powerpoint/2010/main" val="283701758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172</Words>
  <Application>Microsoft Office PowerPoint</Application>
  <PresentationFormat>Widescreen</PresentationFormat>
  <Paragraphs>43</Paragraphs>
  <Slides>10</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PHÒNG GIÁO DỤC VÀ ĐÀO TẠO QUẬN LONG BIÊN TRƯỜNG MẦM NON THẠCH CẦU</vt:lpstr>
      <vt:lpstr>I. Mục đích – Yêu cầu :</vt:lpstr>
      <vt:lpstr>II. Chuẩn bị : </vt:lpstr>
      <vt:lpstr>I. Ổn định tổ chức : </vt:lpstr>
      <vt:lpstr>PowerPoint Presentation</vt:lpstr>
      <vt:lpstr>PowerPoint Presentation</vt:lpstr>
      <vt:lpstr>PowerPoint Presentation</vt:lpstr>
      <vt:lpstr>PowerPoint Presentation</vt:lpstr>
      <vt:lpstr>Trò chơi: Nghe tiếng hát tìm đồ vật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GIA THƯỢNG</dc:title>
  <dc:creator>Windows User</dc:creator>
  <cp:lastModifiedBy>Admin</cp:lastModifiedBy>
  <cp:revision>6</cp:revision>
  <dcterms:created xsi:type="dcterms:W3CDTF">2021-01-04T13:22:50Z</dcterms:created>
  <dcterms:modified xsi:type="dcterms:W3CDTF">2021-10-24T08:02:41Z</dcterms:modified>
</cp:coreProperties>
</file>