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media/media11.wav" ContentType="audio/x-wav"/>
  <Override PartName="/ppt/tags/tag10.xml" ContentType="application/vnd.openxmlformats-officedocument.presentationml.tags+xml"/>
  <Override PartName="/ppt/media/media12.wav" ContentType="audio/x-wav"/>
  <Override PartName="/ppt/media/media13.wav" ContentType="audio/x-wav"/>
  <Override PartName="/ppt/tags/tag11.xml" ContentType="application/vnd.openxmlformats-officedocument.presentationml.tags+xml"/>
  <Override PartName="/ppt/media/media14.wav" ContentType="audio/x-wav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media/media15.wav" ContentType="audio/x-wav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media/media16.wav" ContentType="audio/x-wav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media/media17.wav" ContentType="audio/x-wav"/>
  <Override PartName="/ppt/notesSlides/notesSlide6.xml" ContentType="application/vnd.openxmlformats-officedocument.presentationml.notesSlide+xml"/>
  <Override PartName="/ppt/media/media18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27"/>
  </p:notesMasterIdLst>
  <p:sldIdLst>
    <p:sldId id="324" r:id="rId8"/>
    <p:sldId id="280" r:id="rId9"/>
    <p:sldId id="310" r:id="rId10"/>
    <p:sldId id="311" r:id="rId11"/>
    <p:sldId id="322" r:id="rId12"/>
    <p:sldId id="323" r:id="rId13"/>
    <p:sldId id="281" r:id="rId14"/>
    <p:sldId id="305" r:id="rId15"/>
    <p:sldId id="308" r:id="rId16"/>
    <p:sldId id="320" r:id="rId17"/>
    <p:sldId id="288" r:id="rId18"/>
    <p:sldId id="317" r:id="rId19"/>
    <p:sldId id="316" r:id="rId20"/>
    <p:sldId id="297" r:id="rId21"/>
    <p:sldId id="292" r:id="rId22"/>
    <p:sldId id="318" r:id="rId23"/>
    <p:sldId id="319" r:id="rId24"/>
    <p:sldId id="315" r:id="rId25"/>
    <p:sldId id="303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>
      <p:cViewPr varScale="1">
        <p:scale>
          <a:sx n="85" d="100"/>
          <a:sy n="85" d="100"/>
        </p:scale>
        <p:origin x="87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79294-3A07-4DD0-834D-708EE49A775A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FD110-2262-4B88-A4EB-7DA10AB197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5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D110-2262-4B88-A4EB-7DA10AB197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8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D110-2262-4B88-A4EB-7DA10AB197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D110-2262-4B88-A4EB-7DA10AB197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72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D110-2262-4B88-A4EB-7DA10AB1979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272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D110-2262-4B88-A4EB-7DA10AB1979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272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FD110-2262-4B88-A4EB-7DA10AB197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47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5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81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97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06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24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815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389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34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33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268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2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36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66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586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871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2913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965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30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28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71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15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1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52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822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01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039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40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352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37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432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187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67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39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578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77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713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25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580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476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18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286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145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82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63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653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58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332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9760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395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677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2718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FBC5B-13F9-48E0-94E8-B4B1D2025D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5B766-6DED-49EC-B3A0-9C7F1B6B84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480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E95D-46FD-4BE0-8E56-792402F4BE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79B4-8ABF-4A5C-BD20-8BAD9902EB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934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DDFE8-503E-411F-948D-1C843024CB4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406FC-E86D-468C-B7D9-EDDD6A0AB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418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A3CA0-592A-4356-9D9E-53420FF06C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C31F2-33A9-415F-8132-5910131FAD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581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6864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CF1FB-DE27-4496-A282-E7583B4D93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86913-4EBB-48C7-9C7E-D3081F569E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700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E493-6483-4643-8591-95DE975A36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56A5-B95A-4A28-AE98-F5F5C51EA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082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146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811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456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E3AC-A070-43A0-B472-2F390D5A84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A31A7-95AF-4B83-8825-44DC7A6C63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406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55761-DE47-4C52-83C4-4B11EB97B3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E06B7-08AB-422E-A555-1BE4E42C17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722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5151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299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8893-2451-4C33-91DA-D986AB809C8B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19462-5FEA-4034-B538-2F787D7D4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399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551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150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205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0008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514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7314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52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26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2B556-F7A3-40DA-BD61-8F073942899E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7F7DA-FE60-4C2A-92BF-945ED0F3C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01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884B1-D750-4CAD-BDC0-6FEFAE80D12A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5F74B-A0F1-46A6-94FC-E2B2F56FE2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65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/>
              <a:pPr>
                <a:defRPr/>
              </a:pPr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12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5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5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25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DC050B9B-9994-4F10-AD80-3B68046AAF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323EB1A1-68A4-4257-AE45-F61C00D6D0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80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235A542-42AB-41F9-807D-1BD128E946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10/23/2021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6236DA2-7C6B-4029-ADBA-5439C11D974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90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9.wma"/><Relationship Id="rId7" Type="http://schemas.openxmlformats.org/officeDocument/2006/relationships/image" Target="../media/image37.png"/><Relationship Id="rId12" Type="http://schemas.openxmlformats.org/officeDocument/2006/relationships/image" Target="../media/image4.png"/><Relationship Id="rId2" Type="http://schemas.microsoft.com/office/2007/relationships/media" Target="../media/media9.wma"/><Relationship Id="rId1" Type="http://schemas.openxmlformats.org/officeDocument/2006/relationships/tags" Target="../tags/tag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media10.wma"/><Relationship Id="rId7" Type="http://schemas.openxmlformats.org/officeDocument/2006/relationships/audio" Target="../media/audio2.wav"/><Relationship Id="rId12" Type="http://schemas.openxmlformats.org/officeDocument/2006/relationships/image" Target="../media/image4.png"/><Relationship Id="rId2" Type="http://schemas.microsoft.com/office/2007/relationships/media" Target="../media/media10.wma"/><Relationship Id="rId1" Type="http://schemas.openxmlformats.org/officeDocument/2006/relationships/tags" Target="../tags/tag8.xml"/><Relationship Id="rId6" Type="http://schemas.openxmlformats.org/officeDocument/2006/relationships/audio" Target="../media/audio1.wav"/><Relationship Id="rId11" Type="http://schemas.openxmlformats.org/officeDocument/2006/relationships/image" Target="../media/image44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audio" Target="../media/media11.wav"/><Relationship Id="rId7" Type="http://schemas.openxmlformats.org/officeDocument/2006/relationships/audio" Target="../media/audio4.wav"/><Relationship Id="rId12" Type="http://schemas.openxmlformats.org/officeDocument/2006/relationships/image" Target="../media/image48.png"/><Relationship Id="rId2" Type="http://schemas.microsoft.com/office/2007/relationships/media" Target="../media/media11.wav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11" Type="http://schemas.openxmlformats.org/officeDocument/2006/relationships/image" Target="../media/image47.png"/><Relationship Id="rId5" Type="http://schemas.openxmlformats.org/officeDocument/2006/relationships/audio" Target="../media/audio1.wav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0.png"/><Relationship Id="rId3" Type="http://schemas.openxmlformats.org/officeDocument/2006/relationships/audio" Target="../media/media12.wav"/><Relationship Id="rId7" Type="http://schemas.openxmlformats.org/officeDocument/2006/relationships/audio" Target="../media/audio4.wav"/><Relationship Id="rId12" Type="http://schemas.openxmlformats.org/officeDocument/2006/relationships/image" Target="../media/image49.png"/><Relationship Id="rId2" Type="http://schemas.microsoft.com/office/2007/relationships/media" Target="../media/media12.wav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11" Type="http://schemas.openxmlformats.org/officeDocument/2006/relationships/image" Target="../media/image44.png"/><Relationship Id="rId5" Type="http://schemas.openxmlformats.org/officeDocument/2006/relationships/audio" Target="../media/audio1.wav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2.jp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52.png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audio" Target="../media/media14.wav"/><Relationship Id="rId7" Type="http://schemas.openxmlformats.org/officeDocument/2006/relationships/audio" Target="../media/audio2.wav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microsoft.com/office/2007/relationships/media" Target="../media/media14.wav"/><Relationship Id="rId16" Type="http://schemas.openxmlformats.org/officeDocument/2006/relationships/image" Target="../media/image59.png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19" Type="http://schemas.openxmlformats.org/officeDocument/2006/relationships/image" Target="../media/image48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5.jp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9.png"/><Relationship Id="rId18" Type="http://schemas.openxmlformats.org/officeDocument/2006/relationships/image" Target="../media/image66.png"/><Relationship Id="rId3" Type="http://schemas.openxmlformats.org/officeDocument/2006/relationships/audio" Target="../media/media15.wav"/><Relationship Id="rId7" Type="http://schemas.openxmlformats.org/officeDocument/2006/relationships/audio" Target="../media/audio2.wav"/><Relationship Id="rId12" Type="http://schemas.openxmlformats.org/officeDocument/2006/relationships/image" Target="../media/image58.png"/><Relationship Id="rId17" Type="http://schemas.openxmlformats.org/officeDocument/2006/relationships/image" Target="../media/image65.png"/><Relationship Id="rId2" Type="http://schemas.microsoft.com/office/2007/relationships/media" Target="../media/media15.wav"/><Relationship Id="rId16" Type="http://schemas.openxmlformats.org/officeDocument/2006/relationships/image" Target="../media/image64.png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11" Type="http://schemas.openxmlformats.org/officeDocument/2006/relationships/image" Target="../media/image57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63.png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.jpg"/><Relationship Id="rId1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9.png"/><Relationship Id="rId18" Type="http://schemas.openxmlformats.org/officeDocument/2006/relationships/image" Target="../media/image66.png"/><Relationship Id="rId3" Type="http://schemas.openxmlformats.org/officeDocument/2006/relationships/audio" Target="../media/media16.wav"/><Relationship Id="rId7" Type="http://schemas.openxmlformats.org/officeDocument/2006/relationships/audio" Target="../media/audio2.wav"/><Relationship Id="rId12" Type="http://schemas.openxmlformats.org/officeDocument/2006/relationships/image" Target="../media/image58.png"/><Relationship Id="rId17" Type="http://schemas.openxmlformats.org/officeDocument/2006/relationships/image" Target="../media/image70.png"/><Relationship Id="rId2" Type="http://schemas.microsoft.com/office/2007/relationships/media" Target="../media/media16.wav"/><Relationship Id="rId16" Type="http://schemas.openxmlformats.org/officeDocument/2006/relationships/image" Target="../media/image69.png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11" Type="http://schemas.openxmlformats.org/officeDocument/2006/relationships/image" Target="../media/image57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68.png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5.jpg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26" Type="http://schemas.openxmlformats.org/officeDocument/2006/relationships/image" Target="../media/image86.png"/><Relationship Id="rId3" Type="http://schemas.openxmlformats.org/officeDocument/2006/relationships/audio" Target="../media/media17.wav"/><Relationship Id="rId21" Type="http://schemas.openxmlformats.org/officeDocument/2006/relationships/image" Target="../media/image82.png"/><Relationship Id="rId34" Type="http://schemas.openxmlformats.org/officeDocument/2006/relationships/image" Target="../media/image48.png"/><Relationship Id="rId7" Type="http://schemas.openxmlformats.org/officeDocument/2006/relationships/audio" Target="../media/audio2.wav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85.png"/><Relationship Id="rId33" Type="http://schemas.openxmlformats.org/officeDocument/2006/relationships/image" Target="../media/image93.png"/><Relationship Id="rId2" Type="http://schemas.microsoft.com/office/2007/relationships/media" Target="../media/media17.wav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29" Type="http://schemas.openxmlformats.org/officeDocument/2006/relationships/image" Target="../media/image89.png"/><Relationship Id="rId1" Type="http://schemas.openxmlformats.org/officeDocument/2006/relationships/tags" Target="../tags/tag14.xml"/><Relationship Id="rId6" Type="http://schemas.openxmlformats.org/officeDocument/2006/relationships/audio" Target="../media/audio1.wav"/><Relationship Id="rId11" Type="http://schemas.openxmlformats.org/officeDocument/2006/relationships/image" Target="../media/image72.png"/><Relationship Id="rId24" Type="http://schemas.microsoft.com/office/2007/relationships/hdphoto" Target="../media/hdphoto4.wdp"/><Relationship Id="rId32" Type="http://schemas.openxmlformats.org/officeDocument/2006/relationships/image" Target="../media/image92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28" Type="http://schemas.openxmlformats.org/officeDocument/2006/relationships/image" Target="../media/image88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31" Type="http://schemas.openxmlformats.org/officeDocument/2006/relationships/image" Target="../media/image91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7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Relationship Id="rId27" Type="http://schemas.openxmlformats.org/officeDocument/2006/relationships/image" Target="../media/image87.png"/><Relationship Id="rId30" Type="http://schemas.openxmlformats.org/officeDocument/2006/relationships/image" Target="../media/image90.png"/><Relationship Id="rId8" Type="http://schemas.openxmlformats.org/officeDocument/2006/relationships/audio" Target="../media/audio5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95.png"/><Relationship Id="rId4" Type="http://schemas.openxmlformats.org/officeDocument/2006/relationships/image" Target="../media/image9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wma"/><Relationship Id="rId7" Type="http://schemas.openxmlformats.org/officeDocument/2006/relationships/image" Target="../media/image7.png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7" Type="http://schemas.openxmlformats.org/officeDocument/2006/relationships/image" Target="../media/image4.png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wma"/><Relationship Id="rId7" Type="http://schemas.microsoft.com/office/2007/relationships/hdphoto" Target="../media/hdphoto1.wdp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5.jp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5.wma"/><Relationship Id="rId7" Type="http://schemas.microsoft.com/office/2007/relationships/hdphoto" Target="../media/hdphoto2.wdp"/><Relationship Id="rId2" Type="http://schemas.microsoft.com/office/2007/relationships/media" Target="../media/media5.wma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5.jp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media7.wma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4.png"/><Relationship Id="rId2" Type="http://schemas.microsoft.com/office/2007/relationships/media" Target="../media/media7.wma"/><Relationship Id="rId16" Type="http://schemas.openxmlformats.org/officeDocument/2006/relationships/image" Target="../media/image7.png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1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../media/media8.wma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microsoft.com/office/2007/relationships/media" Target="../media/media8.wm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11" Type="http://schemas.openxmlformats.org/officeDocument/2006/relationships/image" Target="../media/image31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4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D:\Downloads\HÌNH NỀN P P\cac-mau-hinh-nen-slide-powerpoint-2013-dep-nhat-theo-chu-de-anh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84027"/>
            <a:ext cx="9042400" cy="67969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616020" y="432438"/>
            <a:ext cx="66269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 </a:t>
            </a:r>
          </a:p>
        </p:txBody>
      </p:sp>
      <p:pic>
        <p:nvPicPr>
          <p:cNvPr id="6" name="Picture 3" descr="logo tru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486" y="1180064"/>
            <a:ext cx="2896628" cy="194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31641" y="3813508"/>
            <a:ext cx="7200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 2 nhóm đối tượng trong phạm vi 4, đếm và nói kết quả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MGN 4- 5 tuổi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Phương Dung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670640" y="6158361"/>
            <a:ext cx="44656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00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2020 - 2021</a:t>
            </a:r>
          </a:p>
        </p:txBody>
      </p:sp>
      <p:sp>
        <p:nvSpPr>
          <p:cNvPr id="9" name="Rectangle 8"/>
          <p:cNvSpPr/>
          <p:nvPr/>
        </p:nvSpPr>
        <p:spPr>
          <a:xfrm>
            <a:off x="628651" y="3225152"/>
            <a:ext cx="8242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 ÁN LĨNH VỰC PHÁT </a:t>
            </a:r>
            <a:r>
              <a:rPr lang="en-US" sz="2800" b="1" cap="all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TRIỂN </a:t>
            </a:r>
            <a:r>
              <a:rPr lang="en-US" sz="2800" b="1" cap="all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NHẬN THỨC</a:t>
            </a:r>
            <a:endParaRPr lang="en-US" sz="2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76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028" y="0"/>
            <a:ext cx="8229600" cy="1143000"/>
          </a:xfrm>
        </p:spPr>
        <p:txBody>
          <a:bodyPr/>
          <a:lstStyle/>
          <a:p>
            <a:r>
              <a:rPr lang="en-US" sz="2800" b="1" smtClean="0">
                <a:solidFill>
                  <a:srgbClr val="0070C0"/>
                </a:solidFill>
              </a:rPr>
              <a:t>Có </a:t>
            </a:r>
            <a:r>
              <a:rPr lang="en-US" sz="2800" b="1">
                <a:solidFill>
                  <a:srgbClr val="0070C0"/>
                </a:solidFill>
              </a:rPr>
              <a:t>bao nhiêu cách gộp 2 nhóm </a:t>
            </a:r>
            <a:r>
              <a:rPr lang="en-US" sz="2800" b="1" smtClean="0">
                <a:solidFill>
                  <a:srgbClr val="0070C0"/>
                </a:solidFill>
              </a:rPr>
              <a:t>thành 4 đối tượng? </a:t>
            </a:r>
            <a:r>
              <a:rPr lang="en-US" sz="2800" b="1">
                <a:solidFill>
                  <a:srgbClr val="0070C0"/>
                </a:solidFill>
              </a:rPr>
              <a:t>Đó là những cách </a:t>
            </a:r>
            <a:r>
              <a:rPr lang="en-US" sz="2800" b="1" smtClean="0">
                <a:solidFill>
                  <a:srgbClr val="0070C0"/>
                </a:solidFill>
              </a:rPr>
              <a:t>nào? </a:t>
            </a:r>
            <a:endParaRPr lang="en-US" sz="600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003301" y="3432535"/>
            <a:ext cx="1832327" cy="151216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6193" y="3536792"/>
            <a:ext cx="1769052" cy="15121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807" y="2459139"/>
            <a:ext cx="2918089" cy="195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22" y="3381260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211" y="2589082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773" y="3429430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191" y="2572148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975" y="3662786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4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758" y="3662787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9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996" y="4123573"/>
            <a:ext cx="8969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034142" y="1876980"/>
            <a:ext cx="1832328" cy="15121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4108" y="1917404"/>
            <a:ext cx="1769052" cy="15121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1" y="4252797"/>
            <a:ext cx="839069" cy="86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63" y="2215244"/>
            <a:ext cx="810716" cy="83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79" y="3509413"/>
            <a:ext cx="878400" cy="90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40" y="2023370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03" y="3452203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903" y="2028745"/>
            <a:ext cx="84772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7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21" y="2259420"/>
            <a:ext cx="8969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2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38" y="4188619"/>
            <a:ext cx="8969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007790" y="2430828"/>
            <a:ext cx="108012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smtClean="0">
                <a:solidFill>
                  <a:srgbClr val="FFFF00"/>
                </a:solidFill>
                <a:latin typeface=".VnAvant" pitchFamily="34" charset="0"/>
                <a:ea typeface="+mj-ea"/>
                <a:cs typeface="Times New Roman" pitchFamily="18" charset="0"/>
              </a:rPr>
              <a:t>4</a:t>
            </a:r>
            <a:endParaRPr lang="en-US" sz="8000"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434" y="2572148"/>
            <a:ext cx="8969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flipV="1">
            <a:off x="1889173" y="3666666"/>
            <a:ext cx="1199634" cy="60754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006896" y="3662786"/>
            <a:ext cx="996405" cy="52583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009232" y="2486799"/>
            <a:ext cx="1045616" cy="730233"/>
          </a:xfrm>
          <a:prstGeom prst="straightConnector1">
            <a:avLst/>
          </a:prstGeom>
          <a:ln w="38100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6" idx="3"/>
          </p:cNvCxnSpPr>
          <p:nvPr/>
        </p:nvCxnSpPr>
        <p:spPr>
          <a:xfrm>
            <a:off x="1943160" y="2673488"/>
            <a:ext cx="1145647" cy="6527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39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6591">
        <p:circle/>
      </p:transition>
    </mc:Choice>
    <mc:Fallback xmlns="">
      <p:transition spd="slow" advTm="4659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31182" y="177180"/>
            <a:ext cx="5481636" cy="1008112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>Gộp theo yêu cầu</a:t>
            </a:r>
            <a:r>
              <a:rPr lang="en-US" sz="2400" smtClean="0">
                <a:solidFill>
                  <a:srgbClr val="FF0000"/>
                </a:solidFill>
                <a:ea typeface="+mn-ea"/>
              </a:rPr>
              <a:t/>
            </a:r>
            <a:br>
              <a:rPr lang="en-US" sz="2400" smtClean="0">
                <a:solidFill>
                  <a:srgbClr val="FF0000"/>
                </a:solidFill>
                <a:ea typeface="+mn-ea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2400" b="1" i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2400" b="1" i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24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17851" y="1893505"/>
            <a:ext cx="3243107" cy="37703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9600" b="1">
                <a:solidFill>
                  <a:srgbClr val="FF0000"/>
                </a:solidFill>
                <a:cs typeface="Arial" charset="0"/>
              </a:rPr>
              <a:t>4</a:t>
            </a:r>
            <a:endParaRPr lang="vi-VN" sz="9600" b="1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3057" y="1883674"/>
            <a:ext cx="4343599" cy="1800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03057" y="3719605"/>
            <a:ext cx="4320480" cy="1944216"/>
          </a:xfrm>
          <a:prstGeom prst="round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9" y="1629876"/>
            <a:ext cx="1997968" cy="245700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13387" y="4084330"/>
            <a:ext cx="686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b="1" smtClean="0">
                <a:solidFill>
                  <a:srgbClr val="FF0000"/>
                </a:solidFill>
              </a:rPr>
              <a:t>3</a:t>
            </a:r>
            <a:endParaRPr lang="vi-VN" sz="9600" b="1">
              <a:solidFill>
                <a:srgbClr val="FF0000"/>
              </a:solidFill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960" y="2343765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000565" y="4199993"/>
            <a:ext cx="2285207" cy="1005381"/>
            <a:chOff x="1962943" y="2343765"/>
            <a:chExt cx="2285207" cy="1005381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6858000" y="837234"/>
            <a:ext cx="105232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4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92485" y="602547"/>
            <a:ext cx="1044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5</a:t>
            </a:r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4492485" y="585128"/>
            <a:ext cx="648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smtClean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4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86476" y="585128"/>
            <a:ext cx="916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3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86004" y="585128"/>
            <a:ext cx="522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sz="5400"/>
          </a:p>
        </p:txBody>
      </p:sp>
      <p:sp>
        <p:nvSpPr>
          <p:cNvPr id="18" name="Rectangle 17"/>
          <p:cNvSpPr/>
          <p:nvPr/>
        </p:nvSpPr>
        <p:spPr>
          <a:xfrm>
            <a:off x="4477419" y="5739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92485" y="60254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sz="540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14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77">
        <p:dissolve/>
      </p:transition>
    </mc:Choice>
    <mc:Fallback xmlns="">
      <p:transition spd="slow" advTm="177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6 L 0.46632 0.0060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6" y="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4 -0.06296 L 0.43073 -0.06852 " pathEditMode="relative" rAng="0" ptsTypes="AA">
                                      <p:cBhvr>
                                        <p:cTn id="73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76270" y="70042"/>
            <a:ext cx="5481636" cy="1008112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>Gộp theo yêu cầu</a:t>
            </a:r>
            <a:r>
              <a:rPr lang="en-US" sz="2400" smtClean="0">
                <a:solidFill>
                  <a:srgbClr val="FF0000"/>
                </a:solidFill>
                <a:ea typeface="+mn-ea"/>
              </a:rPr>
              <a:t/>
            </a:r>
            <a:br>
              <a:rPr lang="en-US" sz="2400" smtClean="0">
                <a:solidFill>
                  <a:srgbClr val="FF0000"/>
                </a:solidFill>
                <a:ea typeface="+mn-ea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b="1" i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2400" b="1" i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24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47146" y="1938598"/>
            <a:ext cx="3243107" cy="37703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vi-VN" sz="9600" b="1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14386" y="1912772"/>
            <a:ext cx="4343599" cy="1800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8227" y="3730576"/>
            <a:ext cx="4320480" cy="1944216"/>
          </a:xfrm>
          <a:prstGeom prst="round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9600" b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2</a:t>
            </a:r>
            <a:endParaRPr lang="vi-VN" sz="9600" b="1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0" y="837234"/>
            <a:ext cx="105232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4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98707" y="762392"/>
            <a:ext cx="1044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5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98707" y="772616"/>
            <a:ext cx="648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4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98707" y="762392"/>
            <a:ext cx="980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3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21826" y="762392"/>
            <a:ext cx="522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sz="54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57985" y="74466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57285" y="74466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sz="5400">
              <a:solidFill>
                <a:prstClr val="black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30" y="2276297"/>
            <a:ext cx="15478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13387" y="2028042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b="1">
                <a:solidFill>
                  <a:srgbClr val="FF0000"/>
                </a:solidFill>
              </a:rPr>
              <a:t>2</a:t>
            </a:r>
            <a:endParaRPr lang="vi-VN" sz="9600" b="1">
              <a:solidFill>
                <a:srgbClr val="FF00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293" y="4332585"/>
            <a:ext cx="15430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700" y="4009040"/>
            <a:ext cx="2079625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472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5637">
        <p:dissolve/>
      </p:transition>
    </mc:Choice>
    <mc:Fallback xmlns="">
      <p:transition spd="slow" advTm="3563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7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6" presetClass="entr" presetSubtype="21" fill="hold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47657 -0.0046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19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11389 -0.07338 L 0.48403 -0.0944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38651" y="369749"/>
            <a:ext cx="5692484" cy="934969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>Gộp theo yêu cầu</a:t>
            </a:r>
            <a:r>
              <a:rPr lang="en-US" sz="2400" smtClean="0">
                <a:solidFill>
                  <a:srgbClr val="FF0000"/>
                </a:solidFill>
                <a:ea typeface="+mn-ea"/>
              </a:rPr>
              <a:t/>
            </a:r>
            <a:br>
              <a:rPr lang="en-US" sz="2400" smtClean="0">
                <a:solidFill>
                  <a:srgbClr val="FF0000"/>
                </a:solidFill>
                <a:ea typeface="+mn-ea"/>
              </a:rPr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b="1" i="1" smtClean="0">
                <a:solidFill>
                  <a:srgbClr val="FF0000"/>
                </a:solidFill>
                <a:latin typeface="Times New Roman"/>
                <a:ea typeface="Calibri"/>
              </a:rPr>
            </a:b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b="1" i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2400" b="1" i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24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36095" y="1883674"/>
            <a:ext cx="3243107" cy="37703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16600" b="1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78227" y="1912772"/>
            <a:ext cx="4343599" cy="18002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8227" y="3730576"/>
            <a:ext cx="4320480" cy="1944216"/>
          </a:xfrm>
          <a:prstGeom prst="round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83" y="3573488"/>
            <a:ext cx="1997968" cy="245700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053" y="4233577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081112" y="2310181"/>
            <a:ext cx="2285207" cy="1005381"/>
            <a:chOff x="1962943" y="2343765"/>
            <a:chExt cx="2285207" cy="1005381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6858000" y="837234"/>
            <a:ext cx="105232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4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7440" y="792283"/>
            <a:ext cx="1044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5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27440" y="773405"/>
            <a:ext cx="648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4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31160" y="772445"/>
            <a:ext cx="9161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3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/>
            </a:r>
            <a:b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</a:b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27440" y="792283"/>
            <a:ext cx="522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sz="540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86018" y="76003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vi-VN" sz="5400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68019" y="792283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sz="5400">
              <a:solidFill>
                <a:prstClr val="black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26" y="1568100"/>
            <a:ext cx="2079625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65" y="3982095"/>
            <a:ext cx="2079625" cy="256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472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6694">
        <p:dissolve/>
      </p:transition>
    </mc:Choice>
    <mc:Fallback xmlns="">
      <p:transition spd="slow" advTm="3669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7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11111E-6 L 0.40834 -0.005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157 0.00324 L 0.46788 0.0092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6" y="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"/>
                            </p:stCondLst>
                            <p:childTnLst>
                              <p:par>
                                <p:cTn id="77" presetID="16" presetClass="entr" presetSubtype="21" fill="hold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2492896"/>
            <a:ext cx="5760640" cy="930027"/>
          </a:xfrm>
        </p:spPr>
        <p:txBody>
          <a:bodyPr>
            <a:prstTxWarp prst="textCanUp">
              <a:avLst/>
            </a:prstTxWarp>
          </a:bodyPr>
          <a:lstStyle/>
          <a:p>
            <a:r>
              <a:rPr lang="en-US" sz="300" b="1">
                <a:solidFill>
                  <a:srgbClr val="FF0000"/>
                </a:solidFill>
              </a:rPr>
              <a:t>T</a:t>
            </a:r>
            <a:r>
              <a:rPr lang="en-US" sz="300" b="1" smtClean="0">
                <a:solidFill>
                  <a:srgbClr val="FF0000"/>
                </a:solidFill>
              </a:rPr>
              <a:t>rò chơi</a:t>
            </a:r>
            <a:endParaRPr lang="en-US" sz="300" b="1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4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389">
        <p:checker/>
      </p:transition>
    </mc:Choice>
    <mc:Fallback xmlns="">
      <p:transition spd="slow" advTm="10389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C:\Users\Administrator\Desktop\Picture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49" y="4457201"/>
            <a:ext cx="3816350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C:\Users\Administrator\Desktop\Picture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916223"/>
            <a:ext cx="3028950" cy="201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379" y="1418381"/>
            <a:ext cx="3816350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97213">
            <a:off x="2603109" y="1992031"/>
            <a:ext cx="156051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30406"/>
            <a:ext cx="8645574" cy="1084982"/>
          </a:xfrm>
        </p:spPr>
        <p:txBody>
          <a:bodyPr/>
          <a:lstStyle/>
          <a:p>
            <a:r>
              <a:rPr lang="en-US" sz="2800" b="1" smtClean="0">
                <a:solidFill>
                  <a:srgbClr val="FF0000"/>
                </a:solidFill>
              </a:rPr>
              <a:t>TRÒ CHƠI: BÉ NÀO GIỎI</a:t>
            </a:r>
            <a:r>
              <a:rPr lang="en-US" sz="2800" b="1" smtClean="0">
                <a:solidFill>
                  <a:schemeClr val="accent4"/>
                </a:solidFill>
              </a:rPr>
              <a:t/>
            </a:r>
            <a:br>
              <a:rPr lang="en-US" sz="2800" b="1" smtClean="0">
                <a:solidFill>
                  <a:schemeClr val="accent4"/>
                </a:solidFill>
              </a:rPr>
            </a:br>
            <a:r>
              <a:rPr lang="en-US" sz="2800" b="1" smtClean="0">
                <a:solidFill>
                  <a:schemeClr val="accent4"/>
                </a:solidFill>
              </a:rPr>
              <a:t>Hãy tìm nhóm</a:t>
            </a:r>
            <a:r>
              <a:rPr lang="en-US" sz="2800" b="1" smtClean="0">
                <a:solidFill>
                  <a:schemeClr val="accent4"/>
                </a:solidFill>
                <a:latin typeface="Times New Roman"/>
                <a:ea typeface="Calibri"/>
              </a:rPr>
              <a:t> quả cùng loại vào giỏ sao cho </a:t>
            </a:r>
            <a:r>
              <a:rPr lang="en-US" sz="2800" b="1">
                <a:solidFill>
                  <a:schemeClr val="accent4"/>
                </a:solidFill>
                <a:latin typeface="Times New Roman"/>
                <a:ea typeface="Calibri"/>
              </a:rPr>
              <a:t>đủ số lượng là </a:t>
            </a:r>
            <a:r>
              <a:rPr lang="en-US" sz="2800" b="1" smtClean="0">
                <a:solidFill>
                  <a:schemeClr val="accent4"/>
                </a:solidFill>
                <a:latin typeface="Times New Roman"/>
                <a:ea typeface="Calibri"/>
              </a:rPr>
              <a:t>4 quả</a:t>
            </a:r>
            <a:endParaRPr lang="en-US" sz="80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74426" y="2881923"/>
            <a:ext cx="9355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smtClean="0">
                <a:solidFill>
                  <a:srgbClr val="00B0F0"/>
                </a:solidFill>
                <a:latin typeface=".VnAvant" pitchFamily="34" charset="0"/>
                <a:ea typeface="Calibri"/>
                <a:cs typeface="Times New Roman" pitchFamily="18" charset="0"/>
              </a:rPr>
              <a:t>4</a:t>
            </a:r>
            <a:endParaRPr lang="en-US" sz="880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4508" y="4695433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A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08947" y="4609033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B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206445" y="4698156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C</a:t>
            </a:r>
            <a:endParaRPr lang="en-US" sz="600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926" y="2297991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926" y="2297991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926" y="2297991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27094" y="2297991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427094" y="2297991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427094" y="2297991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191" y="5302365"/>
            <a:ext cx="2736304" cy="14401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4840585"/>
            <a:ext cx="2195513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51" y="4824941"/>
            <a:ext cx="219551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34" y="4872195"/>
            <a:ext cx="2195513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152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493">
        <p:circle/>
      </p:transition>
    </mc:Choice>
    <mc:Fallback xmlns="">
      <p:transition spd="slow" advTm="504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0.35938 -0.4444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-2222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7.40741E-7 L 0.38403 -0.4497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01" y="-225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36667 -0.4583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-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13" grpId="0" animBg="1"/>
    </p:bld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815" y="1260548"/>
            <a:ext cx="3816350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30406"/>
            <a:ext cx="8645574" cy="1084982"/>
          </a:xfrm>
        </p:spPr>
        <p:txBody>
          <a:bodyPr/>
          <a:lstStyle/>
          <a:p>
            <a:r>
              <a:rPr lang="en-US" sz="2800" b="1" smtClean="0">
                <a:solidFill>
                  <a:srgbClr val="FF0000"/>
                </a:solidFill>
              </a:rPr>
              <a:t>TRÒ CHƠI: BÉ NÀO GIỎI</a:t>
            </a:r>
            <a:r>
              <a:rPr lang="en-US" sz="2800" b="1" smtClean="0">
                <a:solidFill>
                  <a:schemeClr val="accent4"/>
                </a:solidFill>
              </a:rPr>
              <a:t/>
            </a:r>
            <a:br>
              <a:rPr lang="en-US" sz="2800" b="1" smtClean="0">
                <a:solidFill>
                  <a:schemeClr val="accent4"/>
                </a:solidFill>
              </a:rPr>
            </a:br>
            <a:r>
              <a:rPr lang="en-US" sz="2800" b="1" smtClean="0">
                <a:solidFill>
                  <a:schemeClr val="accent4"/>
                </a:solidFill>
              </a:rPr>
              <a:t>Hãy tìm nhóm</a:t>
            </a:r>
            <a:r>
              <a:rPr lang="en-US" sz="2800" b="1" smtClean="0">
                <a:solidFill>
                  <a:schemeClr val="accent4"/>
                </a:solidFill>
                <a:latin typeface="Times New Roman"/>
                <a:ea typeface="Calibri"/>
              </a:rPr>
              <a:t> quả cùng loại vào giỏ sao cho </a:t>
            </a:r>
            <a:r>
              <a:rPr lang="en-US" sz="2800" b="1">
                <a:solidFill>
                  <a:schemeClr val="accent4"/>
                </a:solidFill>
                <a:latin typeface="Times New Roman"/>
                <a:ea typeface="Calibri"/>
              </a:rPr>
              <a:t>đủ số lượng là </a:t>
            </a:r>
            <a:r>
              <a:rPr lang="en-US" sz="2800" b="1" smtClean="0">
                <a:solidFill>
                  <a:schemeClr val="accent4"/>
                </a:solidFill>
                <a:latin typeface="Times New Roman"/>
                <a:ea typeface="Calibri"/>
              </a:rPr>
              <a:t>4 quả</a:t>
            </a:r>
            <a:endParaRPr lang="en-US" sz="80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07265" y="2824946"/>
            <a:ext cx="9355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smtClean="0">
                <a:solidFill>
                  <a:srgbClr val="00B0F0"/>
                </a:solidFill>
                <a:latin typeface=".VnAvant" pitchFamily="34" charset="0"/>
                <a:ea typeface="Calibri"/>
                <a:cs typeface="Times New Roman" pitchFamily="18" charset="0"/>
              </a:rPr>
              <a:t>4</a:t>
            </a:r>
            <a:endParaRPr lang="en-US" sz="880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4508" y="4695433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A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8947" y="4609033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B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06445" y="4698156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C</a:t>
            </a:r>
            <a:endParaRPr lang="en-US" sz="600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23" y="2286773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23" y="227576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23" y="227576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12590" y="2542072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83925" y="2539064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12591" y="2420888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>
              <a:solidFill>
                <a:prstClr val="black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992" y="2200434"/>
            <a:ext cx="150653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0" y="5261791"/>
            <a:ext cx="2968625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017" y="5316919"/>
            <a:ext cx="2652713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6146845" y="5316919"/>
            <a:ext cx="2674160" cy="15247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015" y="5230530"/>
            <a:ext cx="150653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33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6509">
        <p:dissolve/>
      </p:transition>
    </mc:Choice>
    <mc:Fallback xmlns="">
      <p:transition spd="slow" advTm="4650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7 L -0.23351 -0.4553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4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</p:bld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1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392" y="1260548"/>
            <a:ext cx="3816350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30406"/>
            <a:ext cx="8645574" cy="1084982"/>
          </a:xfrm>
        </p:spPr>
        <p:txBody>
          <a:bodyPr/>
          <a:lstStyle/>
          <a:p>
            <a:r>
              <a:rPr lang="en-US" sz="2800" b="1" smtClean="0">
                <a:solidFill>
                  <a:srgbClr val="FF0000"/>
                </a:solidFill>
              </a:rPr>
              <a:t>TRÒ CHƠI: BÉ NÀO GIỎI</a:t>
            </a:r>
            <a:r>
              <a:rPr lang="en-US" sz="2800" b="1" smtClean="0">
                <a:solidFill>
                  <a:schemeClr val="accent4"/>
                </a:solidFill>
              </a:rPr>
              <a:t/>
            </a:r>
            <a:br>
              <a:rPr lang="en-US" sz="2800" b="1" smtClean="0">
                <a:solidFill>
                  <a:schemeClr val="accent4"/>
                </a:solidFill>
              </a:rPr>
            </a:br>
            <a:r>
              <a:rPr lang="en-US" sz="2800" b="1" smtClean="0">
                <a:solidFill>
                  <a:schemeClr val="accent4"/>
                </a:solidFill>
              </a:rPr>
              <a:t>Hãy tìm nhóm</a:t>
            </a:r>
            <a:r>
              <a:rPr lang="en-US" sz="2800" b="1" smtClean="0">
                <a:solidFill>
                  <a:schemeClr val="accent4"/>
                </a:solidFill>
                <a:latin typeface="Times New Roman"/>
                <a:ea typeface="Calibri"/>
              </a:rPr>
              <a:t> quả cùng loại vào giỏ sao cho </a:t>
            </a:r>
            <a:r>
              <a:rPr lang="en-US" sz="2800" b="1">
                <a:solidFill>
                  <a:schemeClr val="accent4"/>
                </a:solidFill>
                <a:latin typeface="Times New Roman"/>
                <a:ea typeface="Calibri"/>
              </a:rPr>
              <a:t>đủ số lượng là </a:t>
            </a:r>
            <a:r>
              <a:rPr lang="en-US" sz="2800" b="1" smtClean="0">
                <a:solidFill>
                  <a:schemeClr val="accent4"/>
                </a:solidFill>
                <a:latin typeface="Times New Roman"/>
                <a:ea typeface="Calibri"/>
              </a:rPr>
              <a:t>4 quả</a:t>
            </a:r>
            <a:endParaRPr lang="en-US" sz="8000" b="1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64157" y="2630298"/>
            <a:ext cx="11422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smtClean="0">
                <a:solidFill>
                  <a:srgbClr val="00B0F0"/>
                </a:solidFill>
                <a:latin typeface=".VnAvant" pitchFamily="34" charset="0"/>
                <a:ea typeface="Calibri"/>
                <a:cs typeface="Times New Roman" pitchFamily="18" charset="0"/>
              </a:rPr>
              <a:t>4</a:t>
            </a:r>
            <a:endParaRPr lang="en-US" sz="880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4508" y="4695433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A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08947" y="4609033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B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06445" y="4698156"/>
            <a:ext cx="5549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/>
                <a:ea typeface="Calibri"/>
              </a:rPr>
              <a:t>C</a:t>
            </a:r>
            <a:endParaRPr lang="en-US" sz="600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23" y="2286773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23" y="227576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23" y="227576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12590" y="2542072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83925" y="2539064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12591" y="2420888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>
              <a:solidFill>
                <a:prstClr val="black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74" y="2517363"/>
            <a:ext cx="113982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782" y="2557938"/>
            <a:ext cx="113982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72" y="2502232"/>
            <a:ext cx="1139825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38126" y="5306084"/>
            <a:ext cx="2844315" cy="1483483"/>
            <a:chOff x="-35498" y="2897438"/>
            <a:chExt cx="2844315" cy="1483483"/>
          </a:xfrm>
        </p:grpSpPr>
        <p:sp>
          <p:nvSpPr>
            <p:cNvPr id="22" name="Oval 21"/>
            <p:cNvSpPr/>
            <p:nvPr/>
          </p:nvSpPr>
          <p:spPr>
            <a:xfrm>
              <a:off x="36509" y="2897438"/>
              <a:ext cx="2772308" cy="148348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681" y="3103794"/>
              <a:ext cx="964719" cy="882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603" y="3051010"/>
              <a:ext cx="1080120" cy="988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5498" y="3051010"/>
              <a:ext cx="1118722" cy="1023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8" name="Oval 27"/>
          <p:cNvSpPr/>
          <p:nvPr/>
        </p:nvSpPr>
        <p:spPr>
          <a:xfrm>
            <a:off x="3215342" y="5306083"/>
            <a:ext cx="2772308" cy="148348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724" y="5281670"/>
            <a:ext cx="1287151" cy="117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6120866" y="5267441"/>
            <a:ext cx="2907408" cy="1497712"/>
            <a:chOff x="0" y="3104451"/>
            <a:chExt cx="2907408" cy="1497712"/>
          </a:xfrm>
        </p:grpSpPr>
        <p:sp>
          <p:nvSpPr>
            <p:cNvPr id="31" name="Oval 30"/>
            <p:cNvSpPr/>
            <p:nvPr/>
          </p:nvSpPr>
          <p:spPr>
            <a:xfrm>
              <a:off x="0" y="3104451"/>
              <a:ext cx="2907408" cy="1497712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22" y="3172114"/>
              <a:ext cx="1225550" cy="1116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7107" y="3172113"/>
              <a:ext cx="1225550" cy="1116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1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7846">
        <p:circle/>
      </p:transition>
    </mc:Choice>
    <mc:Fallback xmlns="">
      <p:transition spd="slow" advTm="3784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2.96296E-6 L 0.0309 -0.513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-2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</p:bld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80051" y="0"/>
            <a:ext cx="8229600" cy="1143000"/>
          </a:xfrm>
        </p:spPr>
        <p:txBody>
          <a:bodyPr/>
          <a:lstStyle/>
          <a:p>
            <a:r>
              <a:rPr lang="en-US" sz="3600" b="1" smtClean="0">
                <a:solidFill>
                  <a:srgbClr val="FF0000"/>
                </a:solidFill>
              </a:rPr>
              <a:t>Trò chơi: Ghép hình</a:t>
            </a:r>
            <a:endParaRPr lang="en-US" sz="3600" b="1">
              <a:solidFill>
                <a:srgbClr val="FF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221375" y="2380557"/>
            <a:ext cx="3661803" cy="4297549"/>
            <a:chOff x="1662773" y="324803"/>
            <a:chExt cx="2678455" cy="3803432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2773" y="1979713"/>
              <a:ext cx="1119680" cy="2148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9927" y="3193956"/>
              <a:ext cx="555194" cy="814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4206105" y="324803"/>
              <a:ext cx="135123" cy="2723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400"/>
            </a:p>
          </p:txBody>
        </p:sp>
      </p:grp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593" y="820329"/>
            <a:ext cx="1908487" cy="262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896" y="786782"/>
            <a:ext cx="1944191" cy="262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435527" y="1585294"/>
            <a:ext cx="1541331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500" b="1" smtClean="0">
                <a:solidFill>
                  <a:srgbClr val="FF0000"/>
                </a:solidFill>
                <a:latin typeface=".VnAvant" pitchFamily="34" charset="0"/>
                <a:ea typeface="Calibri"/>
              </a:rPr>
              <a:t> 4</a:t>
            </a:r>
            <a:endParaRPr lang="en-US" sz="4000">
              <a:solidFill>
                <a:prstClr val="black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104208">
            <a:off x="3306948" y="1648535"/>
            <a:ext cx="615130" cy="434199"/>
          </a:xfrm>
          <a:prstGeom prst="rightArrow">
            <a:avLst>
              <a:gd name="adj1" fmla="val 31893"/>
              <a:gd name="adj2" fmla="val 50000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4854322">
            <a:off x="5271651" y="1750023"/>
            <a:ext cx="286520" cy="913339"/>
          </a:xfrm>
          <a:prstGeom prst="downArrow">
            <a:avLst>
              <a:gd name="adj1" fmla="val 50000"/>
              <a:gd name="adj2" fmla="val 537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2757">
            <a:off x="3774893" y="3598744"/>
            <a:ext cx="1066400" cy="23904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736" y="1749460"/>
            <a:ext cx="903344" cy="82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226" y="1629942"/>
            <a:ext cx="919745" cy="83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836" y="2567538"/>
            <a:ext cx="917551" cy="8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861" y="2319399"/>
            <a:ext cx="890552" cy="81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Oval 25"/>
          <p:cNvSpPr/>
          <p:nvPr/>
        </p:nvSpPr>
        <p:spPr>
          <a:xfrm>
            <a:off x="5180660" y="6364636"/>
            <a:ext cx="561574" cy="5274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945358" y="3220318"/>
            <a:ext cx="561574" cy="5274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820282" y="3220317"/>
            <a:ext cx="561574" cy="5274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014" y="3030704"/>
            <a:ext cx="8905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098" y="2993780"/>
            <a:ext cx="8905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582" y="4260590"/>
            <a:ext cx="153670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453" y="5825206"/>
            <a:ext cx="6397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440" y="5044156"/>
            <a:ext cx="6397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015" y="4606259"/>
            <a:ext cx="6397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992" y="6443428"/>
            <a:ext cx="58578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416" y="6257622"/>
            <a:ext cx="8905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58" y="6183550"/>
            <a:ext cx="896937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10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09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08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07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06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05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04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03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01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02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7024373" y="3730415"/>
            <a:ext cx="1311708" cy="12663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0070C0"/>
                </a:solidFill>
                <a:latin typeface=".VnAvant" pitchFamily="34" charset="0"/>
              </a:rPr>
              <a:t>00</a:t>
            </a:r>
            <a:endParaRPr lang="en-US" sz="4800" b="1">
              <a:solidFill>
                <a:srgbClr val="0070C0"/>
              </a:solidFill>
              <a:latin typeface=".VnAvant" pitchFamily="34" charset="0"/>
            </a:endParaRPr>
          </a:p>
        </p:txBody>
      </p:sp>
      <p:pic>
        <p:nvPicPr>
          <p:cNvPr id="4098" name="Picture 2" descr="C:\Users\Administrator\Desktop\P3png.pn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729" l="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31258" y="1373709"/>
            <a:ext cx="3090719" cy="174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61565" y="752370"/>
            <a:ext cx="1692788" cy="307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0" y="3282248"/>
            <a:ext cx="5857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40" y="3195605"/>
            <a:ext cx="5857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159" y="3045071"/>
            <a:ext cx="8905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1" y="1414946"/>
            <a:ext cx="65246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634" y="1855718"/>
            <a:ext cx="65246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408" y="1941711"/>
            <a:ext cx="652463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381" y="963747"/>
            <a:ext cx="592137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1" y="3136945"/>
            <a:ext cx="8112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Administrator\Desktop\4 dưa.pn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3" y="752370"/>
            <a:ext cx="3247729" cy="349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cam4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574" y="631352"/>
            <a:ext cx="4382025" cy="361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esktop\4 lê.pn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15" y="4250462"/>
            <a:ext cx="3120888" cy="299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155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8093">
        <p:circle/>
      </p:transition>
    </mc:Choice>
    <mc:Fallback xmlns="">
      <p:transition spd="slow" advTm="780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0.03506 0.00209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0283 0.00463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0.0276 -0.0039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prstTxWarp prst="textCanUp">
              <a:avLst/>
            </a:prstTxWarp>
          </a:bodyPr>
          <a:lstStyle/>
          <a:p>
            <a:r>
              <a:rPr lang="en-US" b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Xin chào và hẹn gặp lại!</a:t>
            </a:r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4315">
        <p:blinds dir="vert"/>
      </p:transition>
    </mc:Choice>
    <mc:Fallback xmlns="">
      <p:transition spd="slow" advTm="2431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7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smtClean="0">
                <a:solidFill>
                  <a:srgbClr val="0070C0"/>
                </a:solidFill>
                <a:ea typeface="+mj-ea"/>
              </a:rPr>
              <a:t>Phần 1</a:t>
            </a:r>
          </a:p>
          <a:p>
            <a:pPr marL="0" indent="0" algn="ctr">
              <a:buNone/>
            </a:pPr>
            <a:r>
              <a:rPr lang="en-US" sz="3600" b="1" smtClean="0">
                <a:solidFill>
                  <a:srgbClr val="FF0000"/>
                </a:solidFill>
                <a:ea typeface="+mj-ea"/>
              </a:rPr>
              <a:t>       Ôn nhận biết số lượng và th</a:t>
            </a:r>
            <a:r>
              <a:rPr lang="en-US" sz="3600" b="1" smtClean="0">
                <a:solidFill>
                  <a:srgbClr val="FF0000"/>
                </a:solidFill>
                <a:ea typeface="+mj-ea"/>
                <a:cs typeface="Calibri" pitchFamily="34" charset="0"/>
              </a:rPr>
              <a:t>êm</a:t>
            </a:r>
          </a:p>
          <a:p>
            <a:pPr marL="0" indent="0" algn="ctr">
              <a:buNone/>
            </a:pPr>
            <a:r>
              <a:rPr lang="en-US" sz="3600" b="1" smtClean="0">
                <a:solidFill>
                  <a:srgbClr val="FF0000"/>
                </a:solidFill>
                <a:ea typeface="+mj-ea"/>
                <a:cs typeface="Calibri" pitchFamily="34" charset="0"/>
              </a:rPr>
              <a:t> bớt trong phạm vi 4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31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893">
        <p:circle/>
      </p:transition>
    </mc:Choice>
    <mc:Fallback xmlns="">
      <p:transition spd="slow" advTm="78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</a:pPr>
            <a:r>
              <a:rPr lang="en-US" sz="2800" b="1" smtClean="0">
                <a:solidFill>
                  <a:schemeClr val="tx2">
                    <a:lumMod val="75000"/>
                  </a:schemeClr>
                </a:solidFill>
                <a:ea typeface="+mn-ea"/>
              </a:rPr>
              <a:t>Phần 1: Ôn </a:t>
            </a:r>
            <a:r>
              <a:rPr lang="en-US" sz="2800" b="1">
                <a:solidFill>
                  <a:schemeClr val="tx2">
                    <a:lumMod val="75000"/>
                  </a:schemeClr>
                </a:solidFill>
                <a:ea typeface="+mn-ea"/>
              </a:rPr>
              <a:t>nhận biết số lượng và th</a:t>
            </a:r>
            <a:r>
              <a:rPr lang="en-US" sz="2800" b="1">
                <a:solidFill>
                  <a:schemeClr val="tx2">
                    <a:lumMod val="75000"/>
                  </a:schemeClr>
                </a:solidFill>
                <a:ea typeface="+mn-ea"/>
                <a:cs typeface="Calibri" pitchFamily="34" charset="0"/>
              </a:rPr>
              <a:t>êm bớt trong phạm vi 4</a:t>
            </a:r>
            <a:r>
              <a:rPr lang="en-US" sz="3200">
                <a:solidFill>
                  <a:schemeClr val="tx2">
                    <a:lumMod val="75000"/>
                  </a:schemeClr>
                </a:solidFill>
                <a:ea typeface="+mn-ea"/>
              </a:rPr>
              <a:t/>
            </a:r>
            <a:br>
              <a:rPr lang="en-US" sz="3200">
                <a:solidFill>
                  <a:schemeClr val="tx2">
                    <a:lumMod val="75000"/>
                  </a:schemeClr>
                </a:solidFill>
                <a:ea typeface="+mn-ea"/>
              </a:rPr>
            </a:br>
            <a:endParaRPr lang="en-US" sz="36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504" y="2604141"/>
            <a:ext cx="1223962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462" y="2636912"/>
            <a:ext cx="1224136" cy="231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616" y="2604141"/>
            <a:ext cx="1295276" cy="24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93" y="2636912"/>
            <a:ext cx="1260574" cy="238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771" y="2348880"/>
            <a:ext cx="3313229" cy="408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394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622">
        <p:circle/>
      </p:transition>
    </mc:Choice>
    <mc:Fallback xmlns="">
      <p:transition spd="slow" advTm="2462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1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Phần 1: Ôn nhận biết số lượng và th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êm bớt trong phạm vi 4</a:t>
            </a:r>
            <a:r>
              <a:rPr lang="en-US" sz="320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200">
                <a:solidFill>
                  <a:schemeClr val="accent1">
                    <a:lumMod val="75000"/>
                  </a:schemeClr>
                </a:solidFill>
              </a:rPr>
            </a:br>
            <a:endParaRPr lang="en-US" b="1">
              <a:solidFill>
                <a:schemeClr val="accent1">
                  <a:lumMod val="75000"/>
                </a:schemeClr>
              </a:solidFill>
              <a:latin typeface=".VnAvant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346" y="1814747"/>
            <a:ext cx="2823043" cy="282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38075"/>
            <a:ext cx="2766381" cy="2766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43715"/>
            <a:ext cx="280831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394" y="1784022"/>
            <a:ext cx="2920434" cy="292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76256" y="1955476"/>
            <a:ext cx="137730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b="1">
                <a:solidFill>
                  <a:srgbClr val="4F81BD">
                    <a:lumMod val="75000"/>
                  </a:srgbClr>
                </a:solidFill>
                <a:latin typeface=".VnAvant" pitchFamily="34" charset="0"/>
                <a:ea typeface="+mj-ea"/>
                <a:cs typeface="Times New Roman" pitchFamily="18" charset="0"/>
              </a:rPr>
              <a:t>3</a:t>
            </a:r>
            <a:endParaRPr lang="en-US" sz="8800"/>
          </a:p>
        </p:txBody>
      </p:sp>
      <p:sp>
        <p:nvSpPr>
          <p:cNvPr id="5" name="Rectangle 4"/>
          <p:cNvSpPr/>
          <p:nvPr/>
        </p:nvSpPr>
        <p:spPr>
          <a:xfrm>
            <a:off x="6984178" y="2040096"/>
            <a:ext cx="137730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600" b="1" smtClean="0">
                <a:solidFill>
                  <a:srgbClr val="4F81BD">
                    <a:lumMod val="75000"/>
                  </a:srgbClr>
                </a:solidFill>
                <a:latin typeface=".VnAvant" pitchFamily="34" charset="0"/>
                <a:cs typeface="Times New Roman" pitchFamily="18" charset="0"/>
              </a:rPr>
              <a:t>4</a:t>
            </a:r>
            <a:endParaRPr lang="en-US" sz="8800">
              <a:solidFill>
                <a:prstClr val="black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61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4886">
        <p:dissolve/>
      </p:transition>
    </mc:Choice>
    <mc:Fallback xmlns="">
      <p:transition spd="slow" advTm="44886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rgbClr val="1F497D">
                    <a:lumMod val="75000"/>
                  </a:srgbClr>
                </a:solidFill>
              </a:rPr>
              <a:t>Phần 1: Ôn nhận biết số lượng và th</a:t>
            </a:r>
            <a:r>
              <a:rPr lang="en-US" sz="2800" b="1">
                <a:solidFill>
                  <a:srgbClr val="1F497D">
                    <a:lumMod val="75000"/>
                  </a:srgbClr>
                </a:solidFill>
                <a:cs typeface="Calibri" pitchFamily="34" charset="0"/>
              </a:rPr>
              <a:t>êm bớt trong phạm vi 4</a:t>
            </a:r>
            <a:r>
              <a:rPr lang="en-US" sz="3200">
                <a:solidFill>
                  <a:srgbClr val="1F497D">
                    <a:lumMod val="75000"/>
                  </a:srgbClr>
                </a:solidFill>
              </a:rPr>
              <a:t/>
            </a:r>
            <a:br>
              <a:rPr lang="en-US" sz="3200">
                <a:solidFill>
                  <a:srgbClr val="1F497D">
                    <a:lumMod val="75000"/>
                  </a:srgbClr>
                </a:solidFill>
              </a:rPr>
            </a:br>
            <a:endParaRPr lang="en-US"/>
          </a:p>
        </p:txBody>
      </p:sp>
      <p:pic>
        <p:nvPicPr>
          <p:cNvPr id="2050" name="Picture 2" descr="C:\Users\Administrator\Desktop\linh tinh\chỉ mjpg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7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40595"/>
            <a:ext cx="1800200" cy="165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52" y="1939738"/>
            <a:ext cx="1798637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28019"/>
            <a:ext cx="1798637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66205"/>
            <a:ext cx="1798637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52736"/>
            <a:ext cx="3316287" cy="40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93780" y="1772816"/>
            <a:ext cx="117532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3800" b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  <a:endParaRPr lang="en-US" sz="800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77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7007">
        <p:checker/>
      </p:transition>
    </mc:Choice>
    <mc:Fallback xmlns="">
      <p:transition spd="slow" advTm="47007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solidFill>
                  <a:srgbClr val="1F497D">
                    <a:lumMod val="75000"/>
                  </a:srgbClr>
                </a:solidFill>
              </a:rPr>
              <a:t>Phần 1: Ôn nhận biết số lượng và th</a:t>
            </a:r>
            <a:r>
              <a:rPr lang="en-US" sz="2800" b="1">
                <a:solidFill>
                  <a:srgbClr val="1F497D">
                    <a:lumMod val="75000"/>
                  </a:srgbClr>
                </a:solidFill>
                <a:cs typeface="Calibri" pitchFamily="34" charset="0"/>
              </a:rPr>
              <a:t>êm bớt trong phạm vi 4</a:t>
            </a:r>
            <a:r>
              <a:rPr lang="en-US" sz="3200">
                <a:solidFill>
                  <a:srgbClr val="1F497D">
                    <a:lumMod val="75000"/>
                  </a:srgbClr>
                </a:solidFill>
              </a:rPr>
              <a:t/>
            </a:r>
            <a:br>
              <a:rPr lang="en-US" sz="3200">
                <a:solidFill>
                  <a:srgbClr val="1F497D">
                    <a:lumMod val="75000"/>
                  </a:srgbClr>
                </a:solidFill>
              </a:rPr>
            </a:br>
            <a:endParaRPr lang="en-US"/>
          </a:p>
        </p:txBody>
      </p:sp>
      <p:pic>
        <p:nvPicPr>
          <p:cNvPr id="1026" name="Picture 2" descr="C:\Users\Administrator\Desktop\linh tinh\20160310121812_TA0204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91430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00414"/>
            <a:ext cx="17986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874" y="1912113"/>
            <a:ext cx="17986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90133"/>
            <a:ext cx="17986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430" y="1052736"/>
            <a:ext cx="3316287" cy="40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77830" y="1958427"/>
            <a:ext cx="101021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b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  <a:endParaRPr lang="en-US" sz="720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763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8262">
        <p:dissolve/>
      </p:transition>
    </mc:Choice>
    <mc:Fallback xmlns="">
      <p:transition spd="slow" advTm="48262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b="1">
                <a:solidFill>
                  <a:srgbClr val="FF0000"/>
                </a:solidFill>
                <a:ea typeface="+mj-ea"/>
              </a:rPr>
              <a:t>Phần </a:t>
            </a:r>
            <a:r>
              <a:rPr lang="en-US" sz="4000" b="1" smtClean="0">
                <a:solidFill>
                  <a:srgbClr val="FF0000"/>
                </a:solidFill>
                <a:ea typeface="+mj-ea"/>
              </a:rPr>
              <a:t>2</a:t>
            </a:r>
          </a:p>
          <a:p>
            <a:pPr marL="0" indent="0" algn="ctr">
              <a:buNone/>
            </a:pPr>
            <a:r>
              <a:rPr lang="en-US" b="1" smtClean="0">
                <a:solidFill>
                  <a:srgbClr val="0070C0"/>
                </a:solidFill>
                <a:ea typeface="+mj-ea"/>
              </a:rPr>
              <a:t> </a:t>
            </a:r>
            <a:r>
              <a:rPr lang="en-US" sz="4000" b="1">
                <a:solidFill>
                  <a:srgbClr val="FF0000"/>
                </a:solidFill>
                <a:ea typeface="+mj-ea"/>
              </a:rPr>
              <a:t>Gộp 2 nhóm đối tượng trong phạm vi 4,  đếm và nói kết quả</a:t>
            </a:r>
            <a:br>
              <a:rPr lang="en-US" sz="4000" b="1">
                <a:solidFill>
                  <a:srgbClr val="FF0000"/>
                </a:solidFill>
                <a:ea typeface="+mj-ea"/>
              </a:rPr>
            </a:b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6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8772">
        <p:checker/>
      </p:transition>
    </mc:Choice>
    <mc:Fallback xmlns="">
      <p:transition spd="slow" advTm="877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275" y="108056"/>
            <a:ext cx="8229600" cy="1143000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smtClean="0">
                <a:solidFill>
                  <a:srgbClr val="FF0000"/>
                </a:solidFill>
                <a:ea typeface="+mn-ea"/>
              </a:rPr>
              <a:t/>
            </a:r>
            <a:br>
              <a:rPr lang="en-US" sz="3200" b="1" smtClean="0">
                <a:solidFill>
                  <a:srgbClr val="FF0000"/>
                </a:solidFill>
                <a:ea typeface="+mn-ea"/>
              </a:rPr>
            </a:br>
            <a:endParaRPr lang="en-US">
              <a:solidFill>
                <a:srgbClr val="0070C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71" y="4149080"/>
            <a:ext cx="3706664" cy="249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030" y="1094215"/>
            <a:ext cx="4482578" cy="384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84" y="5069623"/>
            <a:ext cx="1044127" cy="107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845" y="5175244"/>
            <a:ext cx="1068384" cy="1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68" y="5119880"/>
            <a:ext cx="1008509" cy="1034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47" y="5073070"/>
            <a:ext cx="1963342" cy="169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3" y="692695"/>
            <a:ext cx="3213100" cy="232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85" y="1566387"/>
            <a:ext cx="97472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005" y="1534789"/>
            <a:ext cx="156051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C:\Users\Administrator\Desktop\pngtree-cartoon-pink-rabbit-png-image_333034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" b="99333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631">
            <a:off x="-547482" y="203857"/>
            <a:ext cx="2022150" cy="299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6241" y="3306161"/>
            <a:ext cx="2841625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385104"/>
            <a:ext cx="20843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453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1639">
        <p:circle/>
      </p:transition>
    </mc:Choice>
    <mc:Fallback xmlns="">
      <p:transition spd="slow" advTm="8163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44513 0.1453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7" y="726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0.49115 -0.2590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49" y="-1296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0.51493 -0.3763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7" y="-1881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40365 -0.2541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74" y="-1270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0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12" y="3168589"/>
            <a:ext cx="321945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705" y="1152594"/>
            <a:ext cx="4486275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11345" y="752878"/>
            <a:ext cx="7130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9600" b="1" smtClean="0">
                <a:solidFill>
                  <a:srgbClr val="FF0000"/>
                </a:solidFill>
              </a:rPr>
              <a:t>2</a:t>
            </a:r>
            <a:endParaRPr lang="vi-VN" sz="9600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7791" y="4239681"/>
            <a:ext cx="8082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b="1" smtClean="0">
                <a:solidFill>
                  <a:srgbClr val="FF0000"/>
                </a:solidFill>
              </a:rPr>
              <a:t>2</a:t>
            </a:r>
            <a:endParaRPr lang="vi-VN" sz="9600" b="1">
              <a:solidFill>
                <a:srgbClr val="FF0000"/>
              </a:solidFill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92" y="4365104"/>
            <a:ext cx="9810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65104"/>
            <a:ext cx="9810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7" y="188640"/>
            <a:ext cx="3219450" cy="220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185" y="1055924"/>
            <a:ext cx="9810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23" y="1055924"/>
            <a:ext cx="981075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20" y="-346800"/>
            <a:ext cx="2024063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934" y="2709863"/>
            <a:ext cx="2841625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809354"/>
            <a:ext cx="2084387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800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6763">
        <p:circle/>
      </p:transition>
    </mc:Choice>
    <mc:Fallback xmlns="">
      <p:transition spd="slow" advTm="8676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L 0.41389 0.2828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4" y="1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41163 0.2724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136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57639 -0.2101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19" y="-1050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5185E-6 L 0.56701 -0.1976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51" y="-988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4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.5|1.6|1.7|6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|9.8|4.2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|9.3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11.9|1.1|3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10.7|0.6|6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25.1|1.3|5.1|5.7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.5|1.6|4.6|9.7|3.9|1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.6|1.7|1.9|5.3|7.1|1.2|6.3|1.6|1.7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.4|1.4|1.5|6.2|5.1|1.9|7.1|1.8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.4|7.7|4.5|9.5|1.6|1.8|4.4|4.4|7.6|5.2|2|1.3|1.7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9.9|1.2|1.4|10.6|1.1|4.5|25.2|1.8|3.3|1.4|1.6|1.6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4.1|10.6|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5.1|11.5|4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.7|9.5|5.4|1.7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5619</TotalTime>
  <Words>282</Words>
  <Application>Microsoft Office PowerPoint</Application>
  <PresentationFormat>On-screen Show (4:3)</PresentationFormat>
  <Paragraphs>105</Paragraphs>
  <Slides>19</Slides>
  <Notes>6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.VnAvant</vt:lpstr>
      <vt:lpstr>Arial</vt:lpstr>
      <vt:lpstr>Calibri</vt:lpstr>
      <vt:lpstr>Calibri Light</vt:lpstr>
      <vt:lpstr>Times New Roman</vt:lpstr>
      <vt:lpstr>Blank</vt:lpstr>
      <vt:lpstr>1_Blank</vt:lpstr>
      <vt:lpstr>2_Blank</vt:lpstr>
      <vt:lpstr>3_Blank</vt:lpstr>
      <vt:lpstr>4_Blank</vt:lpstr>
      <vt:lpstr>5_Blank</vt:lpstr>
      <vt:lpstr>1_Office Theme</vt:lpstr>
      <vt:lpstr>PowerPoint Presentation</vt:lpstr>
      <vt:lpstr>PowerPoint Presentation</vt:lpstr>
      <vt:lpstr>Phần 1: Ôn nhận biết số lượng và thêm bớt trong phạm vi 4 </vt:lpstr>
      <vt:lpstr>Phần 1: Ôn nhận biết số lượng và thêm bớt trong phạm vi 4 </vt:lpstr>
      <vt:lpstr>Phần 1: Ôn nhận biết số lượng và thêm bớt trong phạm vi 4 </vt:lpstr>
      <vt:lpstr>Phần 1: Ôn nhận biết số lượng và thêm bớt trong phạm vi 4 </vt:lpstr>
      <vt:lpstr>PowerPoint Presentation</vt:lpstr>
      <vt:lpstr> </vt:lpstr>
      <vt:lpstr>PowerPoint Presentation</vt:lpstr>
      <vt:lpstr>Có bao nhiêu cách gộp 2 nhóm thành 4 đối tượng? Đó là những cách nào? </vt:lpstr>
      <vt:lpstr> Gộp theo yêu cầu </vt:lpstr>
      <vt:lpstr>  Gộp theo yêu cầu </vt:lpstr>
      <vt:lpstr>Gộp theo yêu cầu </vt:lpstr>
      <vt:lpstr>Trò chơi</vt:lpstr>
      <vt:lpstr>TRÒ CHƠI: BÉ NÀO GIỎI Hãy tìm nhóm quả cùng loại vào giỏ sao cho đủ số lượng là 4 quả</vt:lpstr>
      <vt:lpstr>TRÒ CHƠI: BÉ NÀO GIỎI Hãy tìm nhóm quả cùng loại vào giỏ sao cho đủ số lượng là 4 quả</vt:lpstr>
      <vt:lpstr>TRÒ CHƠI: BÉ NÀO GIỎI Hãy tìm nhóm quả cùng loại vào giỏ sao cho đủ số lượng là 4 quả</vt:lpstr>
      <vt:lpstr>Trò chơi: Ghép hình</vt:lpstr>
      <vt:lpstr>Xin chào và hẹn gặp lại!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MN HOA SEN</dc:title>
  <dc:creator>HuongTV</dc:creator>
  <cp:lastModifiedBy>Admin</cp:lastModifiedBy>
  <cp:revision>620</cp:revision>
  <dcterms:created xsi:type="dcterms:W3CDTF">2020-04-18T08:55:11Z</dcterms:created>
  <dcterms:modified xsi:type="dcterms:W3CDTF">2021-10-23T16:21:20Z</dcterms:modified>
</cp:coreProperties>
</file>