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99FF33"/>
    <a:srgbClr val="FF3300"/>
    <a:srgbClr val="FF0000"/>
    <a:srgbClr val="CCFF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1386" y="4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65D5-E2CD-45B7-BACE-7F34CE764682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3686326"/>
      </p:ext>
    </p:extLst>
  </p:cSld>
  <p:clrMapOvr>
    <a:masterClrMapping/>
  </p:clrMapOvr>
  <p:transition spd="med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16E17-065D-4067-889B-FECABB8FBFCE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5748135"/>
      </p:ext>
    </p:extLst>
  </p:cSld>
  <p:clrMapOvr>
    <a:masterClrMapping/>
  </p:clrMapOvr>
  <p:transition spd="med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A81F0-A7C1-4526-AA34-AFB781994F6E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4059835"/>
      </p:ext>
    </p:extLst>
  </p:cSld>
  <p:clrMapOvr>
    <a:masterClrMapping/>
  </p:clrMapOvr>
  <p:transition spd="med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B0809-62CC-4911-8B15-69ABEB543CE2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2516743"/>
      </p:ext>
    </p:extLst>
  </p:cSld>
  <p:clrMapOvr>
    <a:masterClrMapping/>
  </p:clrMapOvr>
  <p:transition spd="med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9D41E-482D-49F0-996B-8FDF5132AAD7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12447732"/>
      </p:ext>
    </p:extLst>
  </p:cSld>
  <p:clrMapOvr>
    <a:masterClrMapping/>
  </p:clrMapOvr>
  <p:transition spd="med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2EAE9-680E-4775-A678-F3B0D4509C22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49681252"/>
      </p:ext>
    </p:extLst>
  </p:cSld>
  <p:clrMapOvr>
    <a:masterClrMapping/>
  </p:clrMapOvr>
  <p:transition spd="med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9217-3F3F-41DB-8642-D27D8DA73848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7412470"/>
      </p:ext>
    </p:extLst>
  </p:cSld>
  <p:clrMapOvr>
    <a:masterClrMapping/>
  </p:clrMapOvr>
  <p:transition spd="med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8EBBF-9BC9-4AD6-88DF-60F1CFA74BAB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98036196"/>
      </p:ext>
    </p:extLst>
  </p:cSld>
  <p:clrMapOvr>
    <a:masterClrMapping/>
  </p:clrMapOvr>
  <p:transition spd="med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B78DE-29B8-46BC-9383-7F6422AB876D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7063954"/>
      </p:ext>
    </p:extLst>
  </p:cSld>
  <p:clrMapOvr>
    <a:masterClrMapping/>
  </p:clrMapOvr>
  <p:transition spd="med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103BF-C41B-4923-9BFF-1CB27A70B733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3853971"/>
      </p:ext>
    </p:extLst>
  </p:cSld>
  <p:clrMapOvr>
    <a:masterClrMapping/>
  </p:clrMapOvr>
  <p:transition spd="med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9142D-139D-4F6A-8878-E81DE0EDBE06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7907971"/>
      </p:ext>
    </p:extLst>
  </p:cSld>
  <p:clrMapOvr>
    <a:masterClrMapping/>
  </p:clrMapOvr>
  <p:transition spd="med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906544-995C-489A-AB56-4712E76C9848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86645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wipe dir="r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1" name="Rectangle 206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056" name="Picture 8">
            <a:extLst>
              <a:ext uri="{FF2B5EF4-FFF2-40B4-BE49-F238E27FC236}">
                <a16:creationId xmlns:a16="http://schemas.microsoft.com/office/drawing/2014/main" id="{5476B8DA-362B-7796-DC46-9581D3943D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59" b="10655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2B5B569-F351-6680-D819-566013DF46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8961" y="94456"/>
            <a:ext cx="1636531" cy="13716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7140F85-4940-1AC0-EBDC-79B00640712E}"/>
              </a:ext>
            </a:extLst>
          </p:cNvPr>
          <p:cNvSpPr txBox="1"/>
          <p:nvPr/>
        </p:nvSpPr>
        <p:spPr>
          <a:xfrm>
            <a:off x="3657600" y="533400"/>
            <a:ext cx="7093729" cy="632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PHÒNG GIÁO DỤC VÀ ĐÀO TẠO QUẬN LONG BIÊN</a:t>
            </a:r>
          </a:p>
          <a:p>
            <a:pPr algn="ctr">
              <a:lnSpc>
                <a:spcPct val="150000"/>
              </a:lnSpc>
            </a:pPr>
            <a:r>
              <a:rPr lang="en-US" sz="24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Trường</a:t>
            </a:r>
            <a:r>
              <a:rPr lang="en-US" sz="24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4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mầm</a:t>
            </a:r>
            <a:r>
              <a:rPr lang="en-US" sz="24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non </a:t>
            </a:r>
            <a:r>
              <a:rPr lang="en-US" sz="24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Thạch</a:t>
            </a:r>
            <a:r>
              <a:rPr lang="en-US" sz="24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4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Cầu</a:t>
            </a:r>
            <a:endParaRPr lang="en-US" sz="2400" b="1" dirty="0">
              <a:ln w="12700">
                <a:noFill/>
                <a:prstDash val="solid"/>
              </a:ln>
              <a:solidFill>
                <a:srgbClr val="192CB7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32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Lĩnh</a:t>
            </a:r>
            <a:r>
              <a:rPr lang="en-US" sz="32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32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vực</a:t>
            </a:r>
            <a:r>
              <a:rPr lang="en-US" sz="32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32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phát</a:t>
            </a:r>
            <a:r>
              <a:rPr lang="en-US" sz="32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32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triển</a:t>
            </a:r>
            <a:r>
              <a:rPr lang="en-US" sz="32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32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nhận</a:t>
            </a:r>
            <a:r>
              <a:rPr lang="en-US" sz="32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32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thức</a:t>
            </a:r>
            <a:endParaRPr lang="en-US" sz="3200" b="1" dirty="0">
              <a:ln w="12700">
                <a:noFill/>
                <a:prstDash val="solid"/>
              </a:ln>
              <a:solidFill>
                <a:srgbClr val="192CB7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3600" b="1" dirty="0">
                <a:ln w="12700">
                  <a:noFill/>
                  <a:prstDash val="solid"/>
                </a:ln>
                <a:solidFill>
                  <a:srgbClr val="FF0000"/>
                </a:solidFill>
              </a:rPr>
              <a:t>LQVT: </a:t>
            </a:r>
            <a:r>
              <a:rPr lang="en-US" sz="3600" b="1" dirty="0" err="1">
                <a:ln w="12700">
                  <a:noFill/>
                  <a:prstDash val="solid"/>
                </a:ln>
                <a:solidFill>
                  <a:srgbClr val="FF0000"/>
                </a:solidFill>
              </a:rPr>
              <a:t>Ôn</a:t>
            </a:r>
            <a:r>
              <a:rPr lang="en-US" sz="3600" b="1" dirty="0">
                <a:ln w="12700">
                  <a:noFill/>
                  <a:prstDash val="solid"/>
                </a:ln>
                <a:solidFill>
                  <a:srgbClr val="FF0000"/>
                </a:solidFill>
              </a:rPr>
              <a:t> </a:t>
            </a:r>
            <a:r>
              <a:rPr lang="en-US" sz="3600" b="1" dirty="0" err="1">
                <a:ln w="12700">
                  <a:noFill/>
                  <a:prstDash val="solid"/>
                </a:ln>
                <a:solidFill>
                  <a:srgbClr val="FF0000"/>
                </a:solidFill>
              </a:rPr>
              <a:t>hình</a:t>
            </a:r>
            <a:r>
              <a:rPr lang="en-US" sz="3600" b="1" dirty="0">
                <a:ln w="12700">
                  <a:noFill/>
                  <a:prstDash val="solid"/>
                </a:ln>
                <a:solidFill>
                  <a:srgbClr val="FF0000"/>
                </a:solidFill>
              </a:rPr>
              <a:t> </a:t>
            </a:r>
            <a:r>
              <a:rPr lang="en-US" sz="3600" b="1" dirty="0" err="1">
                <a:ln w="12700">
                  <a:noFill/>
                  <a:prstDash val="solid"/>
                </a:ln>
                <a:solidFill>
                  <a:srgbClr val="FF0000"/>
                </a:solidFill>
              </a:rPr>
              <a:t>tròn</a:t>
            </a:r>
            <a:r>
              <a:rPr lang="en-US" sz="3600" b="1" dirty="0">
                <a:ln w="12700">
                  <a:noFill/>
                  <a:prstDash val="solid"/>
                </a:ln>
                <a:solidFill>
                  <a:srgbClr val="FF0000"/>
                </a:solidFill>
              </a:rPr>
              <a:t>, </a:t>
            </a:r>
            <a:r>
              <a:rPr lang="en-US" sz="3600" b="1" dirty="0" err="1">
                <a:ln w="12700">
                  <a:noFill/>
                  <a:prstDash val="solid"/>
                </a:ln>
                <a:solidFill>
                  <a:srgbClr val="FF0000"/>
                </a:solidFill>
              </a:rPr>
              <a:t>hình</a:t>
            </a:r>
            <a:r>
              <a:rPr lang="en-US" sz="3600" b="1" dirty="0">
                <a:ln w="12700">
                  <a:noFill/>
                  <a:prstDash val="solid"/>
                </a:ln>
                <a:solidFill>
                  <a:srgbClr val="FF0000"/>
                </a:solidFill>
              </a:rPr>
              <a:t> </a:t>
            </a:r>
            <a:r>
              <a:rPr lang="en-US" sz="3600" b="1" dirty="0" err="1">
                <a:ln w="12700">
                  <a:noFill/>
                  <a:prstDash val="solid"/>
                </a:ln>
                <a:solidFill>
                  <a:srgbClr val="FF0000"/>
                </a:solidFill>
              </a:rPr>
              <a:t>vuông</a:t>
            </a:r>
            <a:r>
              <a:rPr lang="en-US" sz="3600" b="1" dirty="0">
                <a:ln w="12700">
                  <a:noFill/>
                  <a:prstDash val="solid"/>
                </a:ln>
                <a:solidFill>
                  <a:srgbClr val="FF0000"/>
                </a:solidFill>
              </a:rPr>
              <a:t>, </a:t>
            </a:r>
            <a:r>
              <a:rPr lang="en-US" sz="3600" b="1" dirty="0" err="1">
                <a:ln w="12700">
                  <a:noFill/>
                  <a:prstDash val="solid"/>
                </a:ln>
                <a:solidFill>
                  <a:srgbClr val="FF0000"/>
                </a:solidFill>
              </a:rPr>
              <a:t>hình</a:t>
            </a:r>
            <a:r>
              <a:rPr lang="en-US" sz="3600" b="1" dirty="0">
                <a:ln w="12700">
                  <a:noFill/>
                  <a:prstDash val="solid"/>
                </a:ln>
                <a:solidFill>
                  <a:srgbClr val="FF0000"/>
                </a:solidFill>
              </a:rPr>
              <a:t> tam </a:t>
            </a:r>
            <a:r>
              <a:rPr lang="en-US" sz="3600" b="1" dirty="0" err="1">
                <a:ln w="12700">
                  <a:noFill/>
                  <a:prstDash val="solid"/>
                </a:ln>
                <a:solidFill>
                  <a:srgbClr val="FF0000"/>
                </a:solidFill>
              </a:rPr>
              <a:t>giác</a:t>
            </a:r>
            <a:r>
              <a:rPr lang="en-US" sz="3600" b="1" dirty="0">
                <a:ln w="12700">
                  <a:noFill/>
                  <a:prstDash val="solid"/>
                </a:ln>
                <a:solidFill>
                  <a:srgbClr val="FF0000"/>
                </a:solidFill>
              </a:rPr>
              <a:t>, </a:t>
            </a:r>
            <a:r>
              <a:rPr lang="en-US" sz="3600" b="1" dirty="0" err="1">
                <a:ln w="12700">
                  <a:noFill/>
                  <a:prstDash val="solid"/>
                </a:ln>
                <a:solidFill>
                  <a:srgbClr val="FF0000"/>
                </a:solidFill>
              </a:rPr>
              <a:t>hình</a:t>
            </a:r>
            <a:r>
              <a:rPr lang="en-US" sz="3600" b="1" dirty="0">
                <a:ln w="12700">
                  <a:noFill/>
                  <a:prstDash val="solid"/>
                </a:ln>
                <a:solidFill>
                  <a:srgbClr val="FF0000"/>
                </a:solidFill>
              </a:rPr>
              <a:t> </a:t>
            </a:r>
            <a:r>
              <a:rPr lang="en-US" sz="3600" b="1" dirty="0" err="1">
                <a:ln w="12700">
                  <a:noFill/>
                  <a:prstDash val="solid"/>
                </a:ln>
                <a:solidFill>
                  <a:srgbClr val="FF0000"/>
                </a:solidFill>
              </a:rPr>
              <a:t>chữ</a:t>
            </a:r>
            <a:r>
              <a:rPr lang="en-US" sz="3600" b="1" dirty="0">
                <a:ln w="12700">
                  <a:noFill/>
                  <a:prstDash val="solid"/>
                </a:ln>
                <a:solidFill>
                  <a:srgbClr val="FF0000"/>
                </a:solidFill>
              </a:rPr>
              <a:t> </a:t>
            </a:r>
            <a:r>
              <a:rPr lang="en-US" sz="3600" b="1" dirty="0" err="1">
                <a:ln w="12700">
                  <a:noFill/>
                  <a:prstDash val="solid"/>
                </a:ln>
                <a:solidFill>
                  <a:srgbClr val="FF0000"/>
                </a:solidFill>
              </a:rPr>
              <a:t>nhật</a:t>
            </a:r>
            <a:endParaRPr lang="en-US" b="1" dirty="0">
              <a:ln w="12700">
                <a:noFill/>
                <a:prstDash val="solid"/>
              </a:ln>
              <a:solidFill>
                <a:srgbClr val="FF000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28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Lứa</a:t>
            </a:r>
            <a:r>
              <a:rPr lang="en-US" sz="28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8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tuổi</a:t>
            </a:r>
            <a:r>
              <a:rPr lang="en-US" sz="28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: MGN 4 – 5 </a:t>
            </a:r>
            <a:r>
              <a:rPr lang="en-US" sz="28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tuổi</a:t>
            </a:r>
            <a:endParaRPr lang="en-US" sz="2800" b="1" dirty="0">
              <a:ln w="12700">
                <a:noFill/>
                <a:prstDash val="solid"/>
              </a:ln>
              <a:solidFill>
                <a:srgbClr val="192CB7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28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Giáo</a:t>
            </a:r>
            <a:r>
              <a:rPr lang="en-US" sz="28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8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viên</a:t>
            </a:r>
            <a:r>
              <a:rPr lang="en-US" sz="28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: </a:t>
            </a:r>
            <a:r>
              <a:rPr lang="en-US" sz="28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Nguyễn</a:t>
            </a:r>
            <a:r>
              <a:rPr lang="en-US" sz="28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8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Thị</a:t>
            </a:r>
            <a:r>
              <a:rPr lang="en-US" sz="28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8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Giang</a:t>
            </a:r>
            <a:endParaRPr lang="en-US" sz="2800" b="1" dirty="0">
              <a:ln w="12700">
                <a:noFill/>
                <a:prstDash val="solid"/>
              </a:ln>
              <a:solidFill>
                <a:srgbClr val="192CB7"/>
              </a:solidFill>
            </a:endParaRPr>
          </a:p>
          <a:p>
            <a:pPr algn="ctr">
              <a:lnSpc>
                <a:spcPct val="150000"/>
              </a:lnSpc>
            </a:pPr>
            <a:endParaRPr lang="en-US" sz="6000" b="1" dirty="0">
              <a:ln w="12700">
                <a:noFill/>
                <a:prstDash val="solid"/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2F078DE9-F1F0-57C4-E3D7-2030D83A2CA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05000" y="1219200"/>
            <a:ext cx="8229600" cy="1143000"/>
          </a:xfrm>
        </p:spPr>
        <p:txBody>
          <a:bodyPr/>
          <a:lstStyle/>
          <a:p>
            <a:r>
              <a:rPr lang="en-US" altLang="en-US"/>
              <a:t>Hoạt động 1: Đố bé hình gì?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8F28AA19-1D5C-1813-0763-5201D665A7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4343400"/>
            <a:ext cx="1752600" cy="16002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5EC389D3-1687-1DDE-BDEF-3C301177DE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10600" y="2514600"/>
            <a:ext cx="1295400" cy="32004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04" name="AutoShape 8">
            <a:extLst>
              <a:ext uri="{FF2B5EF4-FFF2-40B4-BE49-F238E27FC236}">
                <a16:creationId xmlns:a16="http://schemas.microsoft.com/office/drawing/2014/main" id="{770CE3F7-261E-B6A2-10DD-AC5B30B461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2590800"/>
            <a:ext cx="2895600" cy="1524000"/>
          </a:xfrm>
          <a:prstGeom prst="flowChartMerge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 sz="1800">
              <a:solidFill>
                <a:srgbClr val="FF0000"/>
              </a:solidFill>
              <a:latin typeface=".VnTime" pitchFamily="34" charset="0"/>
            </a:endParaRPr>
          </a:p>
        </p:txBody>
      </p:sp>
      <p:sp>
        <p:nvSpPr>
          <p:cNvPr id="4105" name="AutoShape 9">
            <a:extLst>
              <a:ext uri="{FF2B5EF4-FFF2-40B4-BE49-F238E27FC236}">
                <a16:creationId xmlns:a16="http://schemas.microsoft.com/office/drawing/2014/main" id="{F418CECA-A19C-6BFD-B7A2-83E07709D6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2743200"/>
            <a:ext cx="1524000" cy="1447800"/>
          </a:xfrm>
          <a:prstGeom prst="flowChartConnector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B1206A37-C40B-CE17-F297-789B2C0A920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Đố bé hình gì?</a:t>
            </a:r>
          </a:p>
        </p:txBody>
      </p:sp>
      <p:sp>
        <p:nvSpPr>
          <p:cNvPr id="7172" name="Text Box 4">
            <a:extLst>
              <a:ext uri="{FF2B5EF4-FFF2-40B4-BE49-F238E27FC236}">
                <a16:creationId xmlns:a16="http://schemas.microsoft.com/office/drawing/2014/main" id="{F98C2F96-46CC-EE25-316D-C2533C42E2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4800" y="3048001"/>
            <a:ext cx="2590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en-US" sz="1800">
              <a:latin typeface=".VnTime" pitchFamily="34" charset="0"/>
            </a:endParaRPr>
          </a:p>
        </p:txBody>
      </p:sp>
      <p:sp>
        <p:nvSpPr>
          <p:cNvPr id="7173" name="AutoShape 5">
            <a:extLst>
              <a:ext uri="{FF2B5EF4-FFF2-40B4-BE49-F238E27FC236}">
                <a16:creationId xmlns:a16="http://schemas.microsoft.com/office/drawing/2014/main" id="{F691CB5E-04B0-5E04-1992-948532E04E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2590800"/>
            <a:ext cx="2895600" cy="1524000"/>
          </a:xfrm>
          <a:prstGeom prst="flowChartMerge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 sz="1800">
              <a:solidFill>
                <a:srgbClr val="FF0000"/>
              </a:solidFill>
              <a:latin typeface=".VnTime" pitchFamily="34" charset="0"/>
            </a:endParaRPr>
          </a:p>
        </p:txBody>
      </p:sp>
      <p:sp>
        <p:nvSpPr>
          <p:cNvPr id="7175" name="Text Box 7">
            <a:extLst>
              <a:ext uri="{FF2B5EF4-FFF2-40B4-BE49-F238E27FC236}">
                <a16:creationId xmlns:a16="http://schemas.microsoft.com/office/drawing/2014/main" id="{CF5D9785-0650-1408-7BF1-BE90060A44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9400" y="3657601"/>
            <a:ext cx="2362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en-US" sz="1800">
              <a:latin typeface=".VnTime" pitchFamily="34" charset="0"/>
            </a:endParaRPr>
          </a:p>
        </p:txBody>
      </p:sp>
      <p:sp>
        <p:nvSpPr>
          <p:cNvPr id="7177" name="AutoShape 9">
            <a:extLst>
              <a:ext uri="{FF2B5EF4-FFF2-40B4-BE49-F238E27FC236}">
                <a16:creationId xmlns:a16="http://schemas.microsoft.com/office/drawing/2014/main" id="{F1295E64-EE3C-69A9-9382-5EEAB91910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4114800"/>
            <a:ext cx="1828800" cy="1600200"/>
          </a:xfrm>
          <a:prstGeom prst="flowChartExtra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78" name="AutoShape 10">
            <a:extLst>
              <a:ext uri="{FF2B5EF4-FFF2-40B4-BE49-F238E27FC236}">
                <a16:creationId xmlns:a16="http://schemas.microsoft.com/office/drawing/2014/main" id="{B8B3A16A-07F9-CAA6-BC09-0F9F96694A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2743200"/>
            <a:ext cx="2209800" cy="1752600"/>
          </a:xfrm>
          <a:prstGeom prst="rtTriangle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79" name="AutoShape 11">
            <a:extLst>
              <a:ext uri="{FF2B5EF4-FFF2-40B4-BE49-F238E27FC236}">
                <a16:creationId xmlns:a16="http://schemas.microsoft.com/office/drawing/2014/main" id="{6E72D656-152C-ACE3-4AA0-7D5268975F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8200" y="2438400"/>
            <a:ext cx="1143000" cy="2362200"/>
          </a:xfrm>
          <a:prstGeom prst="flowChartExtra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80" name="Text Box 12">
            <a:extLst>
              <a:ext uri="{FF2B5EF4-FFF2-40B4-BE49-F238E27FC236}">
                <a16:creationId xmlns:a16="http://schemas.microsoft.com/office/drawing/2014/main" id="{654858DC-D792-AA41-925B-FED7AA7086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7400" y="5257801"/>
            <a:ext cx="2514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>
                <a:latin typeface="Arial" panose="020B0604020202020204" pitchFamily="34" charset="0"/>
              </a:rPr>
              <a:t>Hình tam giác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3" grpId="0" animBg="1"/>
      <p:bldP spid="718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C4F2EE2D-1065-73FB-CDF8-97A6930438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solidFill>
                  <a:srgbClr val="0000FF"/>
                </a:solidFill>
              </a:rPr>
              <a:t>Đố bé hình gì?</a:t>
            </a:r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C2CC3DB8-461F-B74A-677D-7A1E7024D48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28800" y="1600201"/>
            <a:ext cx="8229600" cy="4525963"/>
          </a:xfrm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>
              <a:buFontTx/>
              <a:buNone/>
            </a:pPr>
            <a:endParaRPr lang="vi-VN" altLang="en-US"/>
          </a:p>
        </p:txBody>
      </p:sp>
      <p:sp>
        <p:nvSpPr>
          <p:cNvPr id="8198" name="Rectangle 6">
            <a:extLst>
              <a:ext uri="{FF2B5EF4-FFF2-40B4-BE49-F238E27FC236}">
                <a16:creationId xmlns:a16="http://schemas.microsoft.com/office/drawing/2014/main" id="{910B5464-0FEC-C8D0-3009-AF7EF48ED4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2514600"/>
            <a:ext cx="1905000" cy="1752600"/>
          </a:xfrm>
          <a:prstGeom prst="rect">
            <a:avLst/>
          </a:prstGeom>
          <a:solidFill>
            <a:srgbClr val="FF0000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200" name="Rectangle 8">
            <a:extLst>
              <a:ext uri="{FF2B5EF4-FFF2-40B4-BE49-F238E27FC236}">
                <a16:creationId xmlns:a16="http://schemas.microsoft.com/office/drawing/2014/main" id="{AA252FD9-A16A-6F89-5E25-BD77433360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15200" y="2590800"/>
            <a:ext cx="2133600" cy="19050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201" name="Rectangle 9">
            <a:extLst>
              <a:ext uri="{FF2B5EF4-FFF2-40B4-BE49-F238E27FC236}">
                <a16:creationId xmlns:a16="http://schemas.microsoft.com/office/drawing/2014/main" id="{349AC907-6B7A-0AA2-7A50-E6E017E238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6800" y="3733800"/>
            <a:ext cx="1752600" cy="16002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202" name="Text Box 10">
            <a:extLst>
              <a:ext uri="{FF2B5EF4-FFF2-40B4-BE49-F238E27FC236}">
                <a16:creationId xmlns:a16="http://schemas.microsoft.com/office/drawing/2014/main" id="{E750C185-F44D-1072-F279-94B26D3776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7400" y="5181601"/>
            <a:ext cx="2514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>
                <a:latin typeface=".VnVogue" pitchFamily="34" charset="0"/>
              </a:rPr>
              <a:t>H×nh vu«ng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20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87B0C9C5-F39A-79E8-836D-A4376AEA82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solidFill>
                  <a:srgbClr val="0000FF"/>
                </a:solidFill>
              </a:rPr>
              <a:t>Đố bé hình gì?</a:t>
            </a:r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9E70B870-D91A-9277-71E5-77727FDF71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5600" y="2286000"/>
            <a:ext cx="3733800" cy="12192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22" name="Rectangle 6">
            <a:extLst>
              <a:ext uri="{FF2B5EF4-FFF2-40B4-BE49-F238E27FC236}">
                <a16:creationId xmlns:a16="http://schemas.microsoft.com/office/drawing/2014/main" id="{EAD714C1-8B67-0A53-7CF8-E6A2DC0200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0" y="3733800"/>
            <a:ext cx="2286000" cy="10668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23" name="Text Box 7">
            <a:extLst>
              <a:ext uri="{FF2B5EF4-FFF2-40B4-BE49-F238E27FC236}">
                <a16:creationId xmlns:a16="http://schemas.microsoft.com/office/drawing/2014/main" id="{ACB84C3C-1E5E-1F50-649B-952F8526A0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8600" y="5257801"/>
            <a:ext cx="2590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>
                <a:latin typeface="Arial" panose="020B0604020202020204" pitchFamily="34" charset="0"/>
              </a:rPr>
              <a:t>Hình chữ nhật</a:t>
            </a:r>
          </a:p>
        </p:txBody>
      </p:sp>
      <p:sp>
        <p:nvSpPr>
          <p:cNvPr id="9224" name="Rectangle 8">
            <a:extLst>
              <a:ext uri="{FF2B5EF4-FFF2-40B4-BE49-F238E27FC236}">
                <a16:creationId xmlns:a16="http://schemas.microsoft.com/office/drawing/2014/main" id="{84E38696-247D-3158-ACB2-995C277709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1400" y="2209800"/>
            <a:ext cx="1295400" cy="32004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D92EE7EE-6C30-8AF6-68A2-360BC1A3804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solidFill>
                  <a:srgbClr val="0000FF"/>
                </a:solidFill>
              </a:rPr>
              <a:t>Đố bé hình gì?</a:t>
            </a:r>
          </a:p>
        </p:txBody>
      </p:sp>
      <p:sp>
        <p:nvSpPr>
          <p:cNvPr id="10244" name="AutoShape 4">
            <a:extLst>
              <a:ext uri="{FF2B5EF4-FFF2-40B4-BE49-F238E27FC236}">
                <a16:creationId xmlns:a16="http://schemas.microsoft.com/office/drawing/2014/main" id="{337656BC-6082-05F6-61B1-615C7218D9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6600" y="2286000"/>
            <a:ext cx="1752600" cy="1752600"/>
          </a:xfrm>
          <a:prstGeom prst="flowChartConnector">
            <a:avLst/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45" name="AutoShape 5">
            <a:extLst>
              <a:ext uri="{FF2B5EF4-FFF2-40B4-BE49-F238E27FC236}">
                <a16:creationId xmlns:a16="http://schemas.microsoft.com/office/drawing/2014/main" id="{DCB13733-5215-F3B4-41FB-AEA8AC4CB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0200" y="3505200"/>
            <a:ext cx="2209800" cy="2133600"/>
          </a:xfrm>
          <a:prstGeom prst="flowChartConnector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46" name="AutoShape 6">
            <a:extLst>
              <a:ext uri="{FF2B5EF4-FFF2-40B4-BE49-F238E27FC236}">
                <a16:creationId xmlns:a16="http://schemas.microsoft.com/office/drawing/2014/main" id="{B1455745-F871-9E56-E598-420E21F529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96200" y="2286000"/>
            <a:ext cx="1524000" cy="1447800"/>
          </a:xfrm>
          <a:prstGeom prst="flowChartConnector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47" name="Text Box 7">
            <a:extLst>
              <a:ext uri="{FF2B5EF4-FFF2-40B4-BE49-F238E27FC236}">
                <a16:creationId xmlns:a16="http://schemas.microsoft.com/office/drawing/2014/main" id="{20BEE824-DCE8-855D-B88F-2D335AB37C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38400" y="5029201"/>
            <a:ext cx="2743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2800"/>
              <a:t>Hình Tròn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DB95B75C-FA0C-4569-6D1F-4B65ECBF6C1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sz="2400">
                <a:solidFill>
                  <a:srgbClr val="0000FF"/>
                </a:solidFill>
              </a:rPr>
              <a:t>Hoạt động 2: Trò chơi:    Tìm hình vuông, hình tròn</a:t>
            </a:r>
            <a:br>
              <a:rPr lang="en-US" altLang="en-US" sz="2400">
                <a:solidFill>
                  <a:srgbClr val="0000FF"/>
                </a:solidFill>
              </a:rPr>
            </a:br>
            <a:r>
              <a:rPr lang="en-US" altLang="en-US" sz="2400">
                <a:solidFill>
                  <a:srgbClr val="0000FF"/>
                </a:solidFill>
              </a:rPr>
              <a:t>hình chữ nhật, hình tam giác trong các bức tranh</a:t>
            </a:r>
            <a:r>
              <a:rPr lang="en-US" altLang="en-US"/>
              <a:t> </a:t>
            </a:r>
            <a:br>
              <a:rPr lang="en-US" altLang="en-US"/>
            </a:br>
            <a:endParaRPr lang="en-US" altLang="en-US"/>
          </a:p>
        </p:txBody>
      </p:sp>
      <p:sp>
        <p:nvSpPr>
          <p:cNvPr id="11268" name="Rectangle 4">
            <a:extLst>
              <a:ext uri="{FF2B5EF4-FFF2-40B4-BE49-F238E27FC236}">
                <a16:creationId xmlns:a16="http://schemas.microsoft.com/office/drawing/2014/main" id="{914C8F02-0448-A55D-71B0-9982D0D43A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1800" y="3200400"/>
            <a:ext cx="4191000" cy="21336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269" name="Rectangle 5">
            <a:extLst>
              <a:ext uri="{FF2B5EF4-FFF2-40B4-BE49-F238E27FC236}">
                <a16:creationId xmlns:a16="http://schemas.microsoft.com/office/drawing/2014/main" id="{7A34A32A-A621-A0BB-71F8-0FA9319417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0" y="3581400"/>
            <a:ext cx="685800" cy="6096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270" name="Rectangle 6">
            <a:extLst>
              <a:ext uri="{FF2B5EF4-FFF2-40B4-BE49-F238E27FC236}">
                <a16:creationId xmlns:a16="http://schemas.microsoft.com/office/drawing/2014/main" id="{C06C206A-884F-829E-48C3-9CE75BAF0C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1200" y="3581400"/>
            <a:ext cx="685800" cy="6096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271" name="AutoShape 7">
            <a:extLst>
              <a:ext uri="{FF2B5EF4-FFF2-40B4-BE49-F238E27FC236}">
                <a16:creationId xmlns:a16="http://schemas.microsoft.com/office/drawing/2014/main" id="{6EECC50B-0F74-2C6E-47AC-376BD11F77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1800" y="2286000"/>
            <a:ext cx="4191000" cy="914400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272" name="Rectangle 8">
            <a:extLst>
              <a:ext uri="{FF2B5EF4-FFF2-40B4-BE49-F238E27FC236}">
                <a16:creationId xmlns:a16="http://schemas.microsoft.com/office/drawing/2014/main" id="{4859577A-B011-48A3-6055-B419FE1730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4400" y="3886200"/>
            <a:ext cx="685800" cy="12954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273" name="Oval 9">
            <a:extLst>
              <a:ext uri="{FF2B5EF4-FFF2-40B4-BE49-F238E27FC236}">
                <a16:creationId xmlns:a16="http://schemas.microsoft.com/office/drawing/2014/main" id="{DDF21191-9819-AD33-50CD-88ACA1D127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3400" y="2209800"/>
            <a:ext cx="1447800" cy="12954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274" name="Text Box 10">
            <a:extLst>
              <a:ext uri="{FF2B5EF4-FFF2-40B4-BE49-F238E27FC236}">
                <a16:creationId xmlns:a16="http://schemas.microsoft.com/office/drawing/2014/main" id="{FEACDD0D-E9B3-61B2-70E5-26CD0637D8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1400" y="5257801"/>
            <a:ext cx="25908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en-US">
              <a:latin typeface=".VnTime" pitchFamily="34" charset="0"/>
            </a:endParaRPr>
          </a:p>
        </p:txBody>
      </p:sp>
      <p:sp>
        <p:nvSpPr>
          <p:cNvPr id="11275" name="Text Box 11">
            <a:extLst>
              <a:ext uri="{FF2B5EF4-FFF2-40B4-BE49-F238E27FC236}">
                <a16:creationId xmlns:a16="http://schemas.microsoft.com/office/drawing/2014/main" id="{DBE8BCF5-8AE6-1E2E-0F3E-959FF0096A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72400" y="5181601"/>
            <a:ext cx="2438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>
                <a:latin typeface=".VnVogue" pitchFamily="34" charset="0"/>
              </a:rPr>
              <a:t>Tranh 1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7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AutoShape 4">
            <a:extLst>
              <a:ext uri="{FF2B5EF4-FFF2-40B4-BE49-F238E27FC236}">
                <a16:creationId xmlns:a16="http://schemas.microsoft.com/office/drawing/2014/main" id="{43261AC9-AA71-5ED4-EA20-2D45D44A3A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7200" y="1828800"/>
            <a:ext cx="1447800" cy="990600"/>
          </a:xfrm>
          <a:prstGeom prst="triangle">
            <a:avLst>
              <a:gd name="adj" fmla="val 50000"/>
            </a:avLst>
          </a:prstGeom>
          <a:solidFill>
            <a:srgbClr val="3399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293" name="AutoShape 5">
            <a:extLst>
              <a:ext uri="{FF2B5EF4-FFF2-40B4-BE49-F238E27FC236}">
                <a16:creationId xmlns:a16="http://schemas.microsoft.com/office/drawing/2014/main" id="{A500606D-A350-0E16-057B-BAF7699C55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48600" y="2819400"/>
            <a:ext cx="1905000" cy="1295400"/>
          </a:xfrm>
          <a:prstGeom prst="triangle">
            <a:avLst>
              <a:gd name="adj" fmla="val 50000"/>
            </a:avLst>
          </a:prstGeom>
          <a:solidFill>
            <a:srgbClr val="3399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294" name="Rectangle 6">
            <a:extLst>
              <a:ext uri="{FF2B5EF4-FFF2-40B4-BE49-F238E27FC236}">
                <a16:creationId xmlns:a16="http://schemas.microsoft.com/office/drawing/2014/main" id="{5EBB2399-A5D9-C484-22C8-19167DB7B0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34400" y="4114800"/>
            <a:ext cx="533400" cy="2057400"/>
          </a:xfrm>
          <a:prstGeom prst="rect">
            <a:avLst/>
          </a:prstGeom>
          <a:solidFill>
            <a:srgbClr val="99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295" name="Rectangle 7">
            <a:extLst>
              <a:ext uri="{FF2B5EF4-FFF2-40B4-BE49-F238E27FC236}">
                <a16:creationId xmlns:a16="http://schemas.microsoft.com/office/drawing/2014/main" id="{A32B398E-8626-DEF5-D3BC-C4ECD72923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4800" y="3429000"/>
            <a:ext cx="3276600" cy="16002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296" name="Oval 8">
            <a:extLst>
              <a:ext uri="{FF2B5EF4-FFF2-40B4-BE49-F238E27FC236}">
                <a16:creationId xmlns:a16="http://schemas.microsoft.com/office/drawing/2014/main" id="{7CE18D8F-3105-1806-B786-594761E2DC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3800" y="5029200"/>
            <a:ext cx="838200" cy="83820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297" name="Oval 9">
            <a:extLst>
              <a:ext uri="{FF2B5EF4-FFF2-40B4-BE49-F238E27FC236}">
                <a16:creationId xmlns:a16="http://schemas.microsoft.com/office/drawing/2014/main" id="{F0688B8A-14F8-2884-106B-CA2C49E693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1200" y="5029200"/>
            <a:ext cx="838200" cy="83820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299" name="Rectangle 11">
            <a:extLst>
              <a:ext uri="{FF2B5EF4-FFF2-40B4-BE49-F238E27FC236}">
                <a16:creationId xmlns:a16="http://schemas.microsoft.com/office/drawing/2014/main" id="{CF37EF6A-2F9F-4CB7-9243-E4734FFB1D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0" y="4114800"/>
            <a:ext cx="914400" cy="914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F2042E3A-3ABE-6E57-699F-38BDF8BDA6D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438400" y="762001"/>
            <a:ext cx="8229600" cy="5821363"/>
          </a:xfrm>
        </p:spPr>
        <p:txBody>
          <a:bodyPr/>
          <a:lstStyle/>
          <a:p>
            <a:r>
              <a:rPr lang="en-US" altLang="en-US" sz="2800">
                <a:solidFill>
                  <a:srgbClr val="0000FF"/>
                </a:solidFill>
              </a:rPr>
              <a:t>Hoạt động 3: Tạo hình từ những mảnh hình rời</a:t>
            </a:r>
            <a:endParaRPr lang="vi-VN" altLang="en-US" sz="2800">
              <a:solidFill>
                <a:srgbClr val="0000FF"/>
              </a:solidFill>
            </a:endParaRPr>
          </a:p>
        </p:txBody>
      </p:sp>
      <p:sp>
        <p:nvSpPr>
          <p:cNvPr id="18442" name="AutoShape 10">
            <a:extLst>
              <a:ext uri="{FF2B5EF4-FFF2-40B4-BE49-F238E27FC236}">
                <a16:creationId xmlns:a16="http://schemas.microsoft.com/office/drawing/2014/main" id="{D6B75BB6-BB14-5594-CD80-9B31BEACF1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2800" y="3352800"/>
            <a:ext cx="2895600" cy="1524000"/>
          </a:xfrm>
          <a:prstGeom prst="flowChartMerge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 sz="1800">
              <a:solidFill>
                <a:srgbClr val="FF0000"/>
              </a:solidFill>
              <a:latin typeface=".VnTime" pitchFamily="34" charset="0"/>
            </a:endParaRPr>
          </a:p>
        </p:txBody>
      </p:sp>
      <p:sp>
        <p:nvSpPr>
          <p:cNvPr id="18443" name="Rectangle 11">
            <a:extLst>
              <a:ext uri="{FF2B5EF4-FFF2-40B4-BE49-F238E27FC236}">
                <a16:creationId xmlns:a16="http://schemas.microsoft.com/office/drawing/2014/main" id="{50C28B87-C5A5-AA39-1C7A-92842D3500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2514600"/>
            <a:ext cx="1905000" cy="1752600"/>
          </a:xfrm>
          <a:prstGeom prst="rect">
            <a:avLst/>
          </a:prstGeom>
          <a:solidFill>
            <a:srgbClr val="FF0000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44" name="Rectangle 12">
            <a:extLst>
              <a:ext uri="{FF2B5EF4-FFF2-40B4-BE49-F238E27FC236}">
                <a16:creationId xmlns:a16="http://schemas.microsoft.com/office/drawing/2014/main" id="{145E97B9-F8E5-92E2-3584-E58B7B7096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1828800"/>
            <a:ext cx="2286000" cy="10668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45" name="AutoShape 13">
            <a:extLst>
              <a:ext uri="{FF2B5EF4-FFF2-40B4-BE49-F238E27FC236}">
                <a16:creationId xmlns:a16="http://schemas.microsoft.com/office/drawing/2014/main" id="{962398BA-481B-ACB4-16BE-E3D06842C3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00600" y="4191000"/>
            <a:ext cx="2209800" cy="2133600"/>
          </a:xfrm>
          <a:prstGeom prst="flowChartConnector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2" grpId="0" animBg="1"/>
    </p:bldLst>
  </p:timing>
</p:sld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378</TotalTime>
  <Words>132</Words>
  <Application>Microsoft Office PowerPoint</Application>
  <PresentationFormat>Widescreen</PresentationFormat>
  <Paragraphs>18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.VnTimeH</vt:lpstr>
      <vt:lpstr>.VnAvant</vt:lpstr>
      <vt:lpstr>.VnTime</vt:lpstr>
      <vt:lpstr>.VnVogue</vt:lpstr>
      <vt:lpstr>Default Design</vt:lpstr>
      <vt:lpstr>PowerPoint Presentation</vt:lpstr>
      <vt:lpstr>Hoạt động 1: Đố bé hình gì?</vt:lpstr>
      <vt:lpstr>Đố bé hình gì?</vt:lpstr>
      <vt:lpstr>Đố bé hình gì?</vt:lpstr>
      <vt:lpstr>Đố bé hình gì?</vt:lpstr>
      <vt:lpstr>Đố bé hình gì?</vt:lpstr>
      <vt:lpstr>Hoạt động 2: Trò chơi:    Tìm hình vuông, hình tròn hình chữ nhật, hình tam giác trong các bức tranh  </vt:lpstr>
      <vt:lpstr>PowerPoint Presentation</vt:lpstr>
      <vt:lpstr>PowerPoint Presentation</vt:lpstr>
    </vt:vector>
  </TitlesOfParts>
  <Company>House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Gi¸o ¸n lµm quen ch÷ c¸I lµm quen ch÷   i – t – c    Ng¬p× thùc hiÖn: Ph¹m Thanh Thuû Tr­êng MÇm non 20 – C«ng ty 20</dc:title>
  <dc:creator>Pham Thanh Son</dc:creator>
  <cp:lastModifiedBy>Nguyễn Thị Giang (420000087)</cp:lastModifiedBy>
  <cp:revision>18</cp:revision>
  <dcterms:created xsi:type="dcterms:W3CDTF">2005-04-20T03:20:22Z</dcterms:created>
  <dcterms:modified xsi:type="dcterms:W3CDTF">2022-09-21T11:17:34Z</dcterms:modified>
</cp:coreProperties>
</file>