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0" r:id="rId5"/>
    <p:sldMasterId id="2147483732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  <p:sldMasterId id="2147483936" r:id="rId21"/>
    <p:sldMasterId id="2147483948" r:id="rId22"/>
    <p:sldMasterId id="2147483960" r:id="rId23"/>
  </p:sldMasterIdLst>
  <p:notesMasterIdLst>
    <p:notesMasterId r:id="rId89"/>
  </p:notesMasterIdLst>
  <p:sldIdLst>
    <p:sldId id="256" r:id="rId24"/>
    <p:sldId id="305" r:id="rId25"/>
    <p:sldId id="304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4" r:id="rId34"/>
    <p:sldId id="330" r:id="rId35"/>
    <p:sldId id="331" r:id="rId36"/>
    <p:sldId id="316" r:id="rId37"/>
    <p:sldId id="332" r:id="rId38"/>
    <p:sldId id="317" r:id="rId39"/>
    <p:sldId id="333" r:id="rId40"/>
    <p:sldId id="318" r:id="rId41"/>
    <p:sldId id="334" r:id="rId42"/>
    <p:sldId id="335" r:id="rId43"/>
    <p:sldId id="257" r:id="rId44"/>
    <p:sldId id="258" r:id="rId45"/>
    <p:sldId id="282" r:id="rId46"/>
    <p:sldId id="264" r:id="rId47"/>
    <p:sldId id="259" r:id="rId48"/>
    <p:sldId id="260" r:id="rId49"/>
    <p:sldId id="261" r:id="rId50"/>
    <p:sldId id="262" r:id="rId51"/>
    <p:sldId id="263" r:id="rId52"/>
    <p:sldId id="265" r:id="rId53"/>
    <p:sldId id="278" r:id="rId54"/>
    <p:sldId id="325" r:id="rId55"/>
    <p:sldId id="266" r:id="rId56"/>
    <p:sldId id="279" r:id="rId57"/>
    <p:sldId id="284" r:id="rId58"/>
    <p:sldId id="328" r:id="rId59"/>
    <p:sldId id="267" r:id="rId60"/>
    <p:sldId id="281" r:id="rId61"/>
    <p:sldId id="285" r:id="rId62"/>
    <p:sldId id="329" r:id="rId63"/>
    <p:sldId id="268" r:id="rId64"/>
    <p:sldId id="280" r:id="rId65"/>
    <p:sldId id="283" r:id="rId66"/>
    <p:sldId id="269" r:id="rId67"/>
    <p:sldId id="270" r:id="rId68"/>
    <p:sldId id="271" r:id="rId69"/>
    <p:sldId id="288" r:id="rId70"/>
    <p:sldId id="287" r:id="rId71"/>
    <p:sldId id="302" r:id="rId72"/>
    <p:sldId id="289" r:id="rId73"/>
    <p:sldId id="321" r:id="rId74"/>
    <p:sldId id="319" r:id="rId75"/>
    <p:sldId id="297" r:id="rId76"/>
    <p:sldId id="298" r:id="rId77"/>
    <p:sldId id="322" r:id="rId78"/>
    <p:sldId id="320" r:id="rId79"/>
    <p:sldId id="301" r:id="rId80"/>
    <p:sldId id="272" r:id="rId81"/>
    <p:sldId id="273" r:id="rId82"/>
    <p:sldId id="323" r:id="rId83"/>
    <p:sldId id="324" r:id="rId84"/>
    <p:sldId id="274" r:id="rId85"/>
    <p:sldId id="336" r:id="rId86"/>
    <p:sldId id="275" r:id="rId87"/>
    <p:sldId id="276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94660"/>
  </p:normalViewPr>
  <p:slideViewPr>
    <p:cSldViewPr>
      <p:cViewPr varScale="1">
        <p:scale>
          <a:sx n="89" d="100"/>
          <a:sy n="89" d="100"/>
        </p:scale>
        <p:origin x="6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10310-A4DA-41D1-9920-FAE4378DA4A4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6176D-CD4E-44A1-8790-D0BFD336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2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6176D-CD4E-44A1-8790-D0BFD3363DF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7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1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755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440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894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913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663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427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02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724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522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52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4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475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46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590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025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829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70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64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77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254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424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99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41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383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204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258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740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387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73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891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24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551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1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627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023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44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643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258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740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387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73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891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24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5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933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114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023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44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643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63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695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805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658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412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485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16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9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963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44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63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695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1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805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6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142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02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485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16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9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96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44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294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918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085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39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839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384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82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536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305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429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585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28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586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790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48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272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08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07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92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406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197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349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674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29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677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3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457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419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39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992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341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5490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2176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61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61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199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1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10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813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995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435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811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680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469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1586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595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7441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883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30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7287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7992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196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163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244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141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067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760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9097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2449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0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696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88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770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2802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225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801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888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848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749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915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55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0990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2918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784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297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0660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5144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149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9746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989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9826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85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23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869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596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5647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724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46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442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788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647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428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9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8042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9415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7497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267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64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26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37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39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4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16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07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85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20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36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53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48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49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87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70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7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16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64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62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57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82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55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00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84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2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20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9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4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22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82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2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07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82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14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27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6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73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6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3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03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415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052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1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34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40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60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6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15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5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4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03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5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1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65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688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5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657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24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2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6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62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6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7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098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5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10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440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41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43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65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6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55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81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17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69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64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435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667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549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375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33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7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2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1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7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0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0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6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3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0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2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6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0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2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9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0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5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9D95-C406-408F-A765-E6B3C07F8A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4B20E-0CBE-4203-93CF-EB5539785A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9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6DAE-365E-4694-BA6D-0FD96803DA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EC7-F2C0-4CF9-9993-6645B62DA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1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9.jf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9.jf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9.jf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9.jf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image" Target="../media/image1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2" y="445314"/>
            <a:ext cx="12234118" cy="6102666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01" y="4475722"/>
            <a:ext cx="13220700" cy="2687833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87" y="1060889"/>
            <a:ext cx="2672936" cy="711001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8535">
            <a:off x="70457" y="341476"/>
            <a:ext cx="4201589" cy="2420115"/>
          </a:xfrm>
          <a:prstGeom prst="rect">
            <a:avLst/>
          </a:prstGeom>
        </p:spPr>
      </p:pic>
      <p:pic>
        <p:nvPicPr>
          <p:cNvPr id="14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5" y="3680732"/>
            <a:ext cx="2672936" cy="711001"/>
          </a:xfrm>
          <a:prstGeom prst="rect">
            <a:avLst/>
          </a:prstGeom>
        </p:spPr>
      </p:pic>
      <p:sp>
        <p:nvSpPr>
          <p:cNvPr id="15" name="PA_文本框 32"/>
          <p:cNvSpPr txBox="1"/>
          <p:nvPr>
            <p:custDataLst>
              <p:tags r:id="rId1"/>
            </p:custDataLst>
          </p:nvPr>
        </p:nvSpPr>
        <p:spPr>
          <a:xfrm>
            <a:off x="2855640" y="260648"/>
            <a:ext cx="683830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PHÒNG GIÁO DỤC VÀ ĐÀO TẠO QUẬN LONG BIÊN</a:t>
            </a:r>
            <a:endParaRPr lang="zh-CN" altLang="en-US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PA_文本框 32"/>
          <p:cNvSpPr txBox="1"/>
          <p:nvPr>
            <p:custDataLst>
              <p:tags r:id="rId2"/>
            </p:custDataLst>
          </p:nvPr>
        </p:nvSpPr>
        <p:spPr>
          <a:xfrm>
            <a:off x="2907099" y="688759"/>
            <a:ext cx="567342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TRƯỜNG MÂM NON THẠCH CẦU</a:t>
            </a:r>
            <a:endParaRPr lang="zh-CN" altLang="en-US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PA_文本框 32"/>
          <p:cNvSpPr txBox="1"/>
          <p:nvPr>
            <p:custDataLst>
              <p:tags r:id="rId3"/>
            </p:custDataLst>
          </p:nvPr>
        </p:nvSpPr>
        <p:spPr>
          <a:xfrm>
            <a:off x="2324662" y="1414868"/>
            <a:ext cx="683830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HOẠT ĐỘNG 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LÀM QUEN VỚI TOÁN</a:t>
            </a:r>
            <a:endParaRPr lang="zh-CN" altLang="en-US" sz="16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PA_文本框 32"/>
          <p:cNvSpPr txBox="1"/>
          <p:nvPr>
            <p:custDataLst>
              <p:tags r:id="rId4"/>
            </p:custDataLst>
          </p:nvPr>
        </p:nvSpPr>
        <p:spPr>
          <a:xfrm>
            <a:off x="2507645" y="1889445"/>
            <a:ext cx="7399159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Đề</a:t>
            </a:r>
            <a:r>
              <a:rPr lang="en-US" altLang="zh-CN" sz="32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tài</a:t>
            </a:r>
            <a:r>
              <a:rPr lang="en-US" altLang="zh-CN" sz="32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Nhận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biết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phân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biệt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tròn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vuông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 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tam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chữ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nhật</a:t>
            </a:r>
            <a:endParaRPr lang="zh-CN" altLang="en-US" sz="3200" dirty="0">
              <a:solidFill>
                <a:srgbClr val="FF000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PA_文本框 32"/>
          <p:cNvSpPr txBox="1"/>
          <p:nvPr>
            <p:custDataLst>
              <p:tags r:id="rId5"/>
            </p:custDataLst>
          </p:nvPr>
        </p:nvSpPr>
        <p:spPr>
          <a:xfrm>
            <a:off x="2507645" y="3158600"/>
            <a:ext cx="683830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Lứa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Mẫu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nhỡ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4 – 5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endParaRPr lang="en-US" altLang="zh-CN" sz="1600" dirty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viên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: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Nguyễn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Thi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Giang</a:t>
            </a:r>
            <a:endParaRPr lang="en-US" altLang="zh-CN" sz="1600" dirty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PA_文本框 32"/>
          <p:cNvSpPr txBox="1"/>
          <p:nvPr>
            <p:custDataLst>
              <p:tags r:id="rId6"/>
            </p:custDataLst>
          </p:nvPr>
        </p:nvSpPr>
        <p:spPr>
          <a:xfrm>
            <a:off x="2436427" y="4665405"/>
            <a:ext cx="68383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Năm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: 2021 - 2022</a:t>
            </a:r>
            <a:endParaRPr lang="zh-CN" altLang="en-US" sz="16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87" y="4541628"/>
            <a:ext cx="2672936" cy="711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" y="220061"/>
            <a:ext cx="163653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1704" y="836712"/>
            <a:ext cx="5697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CHƯƠNG TRÌNH</a:t>
            </a:r>
            <a:endParaRPr lang="en-US" sz="5400" b="1" dirty="0">
              <a:ln w="11430"/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1424" y="1916833"/>
            <a:ext cx="7709162" cy="168580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CHÚNG TÔI LÀ CHIẾN SỸ</a:t>
            </a:r>
            <a:endParaRPr lang="en-US" sz="48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7649" y="3602634"/>
            <a:ext cx="48349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 THI: CHIẾN SĨ ÔN LUYỆN</a:t>
            </a:r>
            <a:endParaRPr lang="en-US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9049" y="4064299"/>
            <a:ext cx="39835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 THI: Ô CỬA BÍ MẬT</a:t>
            </a:r>
            <a:endParaRPr lang="en-US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0233" y="4525964"/>
            <a:ext cx="47323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 THI: TÀI NĂNG CHIẾN SĨ</a:t>
            </a:r>
            <a:endParaRPr lang="en-US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8329" y="4987629"/>
            <a:ext cx="44354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 THI: AI NHANH AI GIỎI</a:t>
            </a:r>
            <a:endParaRPr lang="en-US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1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1464" y="319431"/>
            <a:ext cx="4248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PHẦN THI:</a:t>
            </a:r>
            <a:endParaRPr lang="en-US" sz="3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1904" y="12526"/>
            <a:ext cx="3888432" cy="126014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Left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ÔN LUYỆN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9617" y="1272666"/>
            <a:ext cx="6301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Ôn Nhận Biết Hình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2938500" y="2467744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367808" y="2467744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51984" y="2467744"/>
            <a:ext cx="9144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64153" y="2467744"/>
            <a:ext cx="1973049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7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83" y="645317"/>
            <a:ext cx="53101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70" y="2595539"/>
            <a:ext cx="5041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57" y="3278163"/>
            <a:ext cx="10604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3535582"/>
            <a:ext cx="8540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3493477"/>
            <a:ext cx="8540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7680176" y="97621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448254" y="1592165"/>
            <a:ext cx="0" cy="987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472264" y="1484785"/>
            <a:ext cx="504056" cy="617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12424" y="188640"/>
            <a:ext cx="504056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912424" y="1484784"/>
            <a:ext cx="36004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/>
          <p:cNvCxnSpPr/>
          <p:nvPr/>
        </p:nvCxnSpPr>
        <p:spPr>
          <a:xfrm>
            <a:off x="10092444" y="1124744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823" y="394492"/>
            <a:ext cx="12255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 flipV="1">
            <a:off x="8256240" y="188640"/>
            <a:ext cx="72008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500598" y="0"/>
            <a:ext cx="0" cy="332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3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386" y="336583"/>
            <a:ext cx="55446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60007" dir="5400000" sy="-100000" algn="bl" rotWithShape="0"/>
                </a:effectLst>
              </a:rPr>
              <a:t>PHẦN THI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9816" y="336584"/>
            <a:ext cx="3110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Ô Cửa Bí Mật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2782" y="1340768"/>
            <a:ext cx="7366440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vi-VN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PHÂN BIỆT CÁC HÌNH</a:t>
            </a:r>
            <a:endParaRPr lang="en-US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2866492" y="2646207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151784" y="2586792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35960" y="2646207"/>
            <a:ext cx="9144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92144" y="2646207"/>
            <a:ext cx="208823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6" y="332656"/>
            <a:ext cx="2304256" cy="20162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1</a:t>
            </a:r>
            <a:endParaRPr lang="en-US" sz="80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1744" y="1556792"/>
            <a:ext cx="2304256" cy="20665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2</a:t>
            </a:r>
            <a:endParaRPr lang="en-US" sz="80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1393" y="2708920"/>
            <a:ext cx="2189375" cy="21385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3</a:t>
            </a:r>
            <a:endParaRPr lang="en-US" sz="8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168" y="3778188"/>
            <a:ext cx="2210544" cy="19836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4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42" y="4371975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7" y="332656"/>
            <a:ext cx="1880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PHẦN THI</a:t>
            </a:r>
            <a:endParaRPr lang="en-US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9776" y="54206"/>
            <a:ext cx="4608512" cy="10801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 algn="ctr"/>
            <a:r>
              <a:rPr lang="vi-VN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Tài Năng Chiến Sĩ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6069" y="1556792"/>
            <a:ext cx="7019870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Top">
              <a:avLst/>
            </a:prstTxWarp>
            <a:spAutoFit/>
          </a:bodyPr>
          <a:lstStyle/>
          <a:p>
            <a:pPr algn="ctr"/>
            <a:r>
              <a:rPr lang="vi-VN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 SÁNH CÁC HÌNH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3071664" y="2780928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583832" y="2780928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5632" y="2787174"/>
            <a:ext cx="9144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40216" y="2780928"/>
            <a:ext cx="1944216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75520" y="2276872"/>
            <a:ext cx="1562472" cy="15516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3647728" y="2342487"/>
            <a:ext cx="1759080" cy="14076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5943" y="2276523"/>
            <a:ext cx="1584176" cy="1473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04406" y="2379471"/>
            <a:ext cx="2304256" cy="13685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440" y="350458"/>
            <a:ext cx="38884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60000" dist="29997" dir="5400000" sy="-100000" algn="bl" rotWithShape="0"/>
                </a:effectLst>
              </a:rPr>
              <a:t>PHẦN THI </a:t>
            </a:r>
            <a:endParaRPr lang="en-US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7808" y="0"/>
            <a:ext cx="3263736" cy="122413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Left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</a:rPr>
              <a:t>Ai Nhanh Ai Giỏi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9617" y="1484784"/>
            <a:ext cx="7087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TRÒ CHƠI CỦNG CỐ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1704" y="2408114"/>
            <a:ext cx="4510786" cy="5232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</a:bodyPr>
          <a:lstStyle/>
          <a:p>
            <a:pPr algn="ctr"/>
            <a:r>
              <a:rPr lang="vi-V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NHANH TAY NHANH MẮT</a:t>
            </a:r>
            <a:endParaRPr 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656" y="3212976"/>
            <a:ext cx="5112568" cy="247947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325400"/>
              </a:avLst>
            </a:prstTxWarp>
            <a:spAutoFit/>
          </a:bodyPr>
          <a:lstStyle/>
          <a:p>
            <a:pPr algn="ctr"/>
            <a:r>
              <a:rPr lang="vi-V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AI NHANH AI GIỎI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9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gnetic Disk 1"/>
          <p:cNvSpPr/>
          <p:nvPr/>
        </p:nvSpPr>
        <p:spPr>
          <a:xfrm>
            <a:off x="2783632" y="1124744"/>
            <a:ext cx="3960440" cy="4464496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7" y="2780928"/>
            <a:ext cx="6943247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MỤC ĐÍCH YÊU CẦU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974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41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9737" y="1700808"/>
            <a:ext cx="4333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HOẠT ĐỘNG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489" y="2967335"/>
            <a:ext cx="7041030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Gây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hứng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thú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ôn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cũ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6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0605" y="2348881"/>
            <a:ext cx="8790804" cy="154178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Chương</a:t>
            </a:r>
            <a:r>
              <a:rPr lang="en-US" sz="40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trình</a:t>
            </a:r>
            <a:r>
              <a:rPr lang="en-US" sz="40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chúng</a:t>
            </a:r>
            <a:r>
              <a:rPr lang="en-US" sz="40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tôi</a:t>
            </a:r>
            <a:r>
              <a:rPr lang="en-US" sz="40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là</a:t>
            </a:r>
            <a:r>
              <a:rPr lang="en-US" sz="40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chiến</a:t>
            </a:r>
            <a:r>
              <a:rPr lang="en-US" sz="40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sĩ</a:t>
            </a:r>
            <a:endParaRPr lang="en-US" sz="4000" b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Chúng Tôi Là Chiến Sĩ (Nhạc hiệu Gameshow Chúng tôi là chiến _ OlKLthJUT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36.6" end="174684.99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Thương Chú Bộ Đội - Nhiều Ca Sĩ _ Nghe tải bài hát Mp3 320Kbp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21.9952" end="103075.24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7608" y="188640"/>
            <a:ext cx="6696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PHẦN THI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9656" y="1268760"/>
            <a:ext cx="6264696" cy="252028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Left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ÔN LUYỆN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2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83" y="645317"/>
            <a:ext cx="53101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70" y="2595539"/>
            <a:ext cx="5041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57" y="3278163"/>
            <a:ext cx="10604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3535582"/>
            <a:ext cx="8540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3493477"/>
            <a:ext cx="8540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7680176" y="97621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448254" y="1592165"/>
            <a:ext cx="0" cy="987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472264" y="1484785"/>
            <a:ext cx="504056" cy="617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12424" y="188640"/>
            <a:ext cx="504056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912424" y="1484784"/>
            <a:ext cx="36004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/>
          <p:cNvCxnSpPr/>
          <p:nvPr/>
        </p:nvCxnSpPr>
        <p:spPr>
          <a:xfrm>
            <a:off x="10092444" y="1124744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823" y="394492"/>
            <a:ext cx="12255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 flipV="1">
            <a:off x="8256240" y="188640"/>
            <a:ext cx="72008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500598" y="0"/>
            <a:ext cx="0" cy="332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5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32" y="769380"/>
            <a:ext cx="338437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93" y="1627533"/>
            <a:ext cx="2952998" cy="155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70" y="2037246"/>
            <a:ext cx="643061" cy="58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41" y="2037245"/>
            <a:ext cx="643061" cy="58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55" y="1896837"/>
            <a:ext cx="743074" cy="128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004212" y="697844"/>
            <a:ext cx="540060" cy="2286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998717" y="108148"/>
            <a:ext cx="0" cy="52416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36160" y="1359703"/>
            <a:ext cx="1008112" cy="1440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98717" y="1678081"/>
            <a:ext cx="0" cy="8099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521601" y="1155196"/>
            <a:ext cx="89844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141728" y="389523"/>
            <a:ext cx="1008112" cy="6732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73" name="Straight Connector 3072"/>
          <p:cNvCxnSpPr/>
          <p:nvPr/>
        </p:nvCxnSpPr>
        <p:spPr>
          <a:xfrm flipH="1">
            <a:off x="8274242" y="1462018"/>
            <a:ext cx="450050" cy="537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83" name="Straight Connector 3082"/>
          <p:cNvCxnSpPr/>
          <p:nvPr/>
        </p:nvCxnSpPr>
        <p:spPr>
          <a:xfrm>
            <a:off x="9269573" y="1442266"/>
            <a:ext cx="504056" cy="55733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8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944926"/>
            <a:ext cx="2041122" cy="83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70" y="3917942"/>
            <a:ext cx="1555031" cy="86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34" y="3927183"/>
            <a:ext cx="922124" cy="83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11" y="3564305"/>
            <a:ext cx="74453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670954" y="3602403"/>
            <a:ext cx="1197238" cy="121602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34" y="604068"/>
            <a:ext cx="12255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2255" y="1700808"/>
            <a:ext cx="4333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HOẠT ĐỘNG 2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8381" y="2967336"/>
            <a:ext cx="8035277" cy="1397769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Phân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biệt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hình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tròn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,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hình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tam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giác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,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hình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vuông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,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hình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chữ</a:t>
            </a:r>
            <a:r>
              <a:rPr lang="en-US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nhật</a:t>
            </a:r>
            <a:endParaRPr lang="en-US" sz="2400" b="1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0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5681" y="303039"/>
            <a:ext cx="55446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60007" dir="5400000" sy="-100000" algn="bl" rotWithShape="0"/>
                </a:effectLst>
              </a:rPr>
              <a:t>PHẦN THI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9616" y="2492897"/>
            <a:ext cx="6912768" cy="206442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Ô CỬA BÍ MẬT</a:t>
            </a:r>
          </a:p>
        </p:txBody>
      </p:sp>
      <p:pic>
        <p:nvPicPr>
          <p:cNvPr id="4" name="chương trình VTV3 (chuông tin nhắn) - Nhật Linh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9165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6" y="332656"/>
            <a:ext cx="2304256" cy="20162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/>
              <a:t>1</a:t>
            </a:r>
            <a:endParaRPr lang="en-US" sz="8000" dirty="0"/>
          </a:p>
        </p:txBody>
      </p:sp>
      <p:sp>
        <p:nvSpPr>
          <p:cNvPr id="3" name="Rectangle 2"/>
          <p:cNvSpPr/>
          <p:nvPr/>
        </p:nvSpPr>
        <p:spPr>
          <a:xfrm>
            <a:off x="3791744" y="1556792"/>
            <a:ext cx="2304256" cy="20665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/>
              <a:t>2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5721393" y="2708920"/>
            <a:ext cx="2189375" cy="21385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/>
              <a:t>3</a:t>
            </a:r>
            <a:endParaRPr lang="en-US" sz="8000" dirty="0"/>
          </a:p>
        </p:txBody>
      </p:sp>
      <p:sp>
        <p:nvSpPr>
          <p:cNvPr id="5" name="Rectangle 4"/>
          <p:cNvSpPr/>
          <p:nvPr/>
        </p:nvSpPr>
        <p:spPr>
          <a:xfrm>
            <a:off x="7608168" y="3778188"/>
            <a:ext cx="2210544" cy="19836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/>
              <a:t>4</a:t>
            </a:r>
            <a:endParaRPr lang="en-US" sz="8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42" y="4371975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0963" y="2795887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4B4F56"/>
                </a:solidFill>
                <a:latin typeface="Helvetica"/>
              </a:rPr>
              <a:t> </a:t>
            </a:r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9416" y="1556792"/>
            <a:ext cx="7038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1. Kiến thức:</a:t>
            </a:r>
          </a:p>
          <a:p>
            <a:r>
              <a:rPr lang="vi-VN" sz="2400" dirty="0">
                <a:solidFill>
                  <a:srgbClr val="FF0000"/>
                </a:solidFill>
              </a:rPr>
              <a:t>- Trẻ biết phân biệt được các hình: hình tròn, hình tam giác, hình vuông, hình chữ nhật.</a:t>
            </a:r>
          </a:p>
          <a:p>
            <a:r>
              <a:rPr lang="vi-VN" sz="2400" dirty="0">
                <a:solidFill>
                  <a:srgbClr val="FF0000"/>
                </a:solidFill>
              </a:rPr>
              <a:t>- Trẻ nhận biết được những dấu hiệu đặc trưng cơ bản của các hình: hình tròn, hình tam giác, hình vuông, hình chữ nhật.</a:t>
            </a:r>
          </a:p>
          <a:p>
            <a:r>
              <a:rPr lang="vi-VN" sz="2400" dirty="0">
                <a:solidFill>
                  <a:srgbClr val="FF0000"/>
                </a:solidFill>
              </a:rPr>
              <a:t>- Biết được đặc điểm, màu sắc, hình dạng của hình.</a:t>
            </a:r>
          </a:p>
          <a:p>
            <a:r>
              <a:rPr lang="vi-VN" sz="2400" dirty="0">
                <a:solidFill>
                  <a:srgbClr val="FF0000"/>
                </a:solidFill>
              </a:rPr>
              <a:t>- Trẻ biết được điểm giống và khác nhau giữa các hình: hình tròn, hình tam giác, hình vuông và hình chữ nhật.</a:t>
            </a:r>
          </a:p>
        </p:txBody>
      </p:sp>
    </p:spTree>
    <p:extLst>
      <p:ext uri="{BB962C8B-B14F-4D97-AF65-F5344CB8AC3E}">
        <p14:creationId xmlns:p14="http://schemas.microsoft.com/office/powerpoint/2010/main" val="17546287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9816" y="2370212"/>
            <a:ext cx="3168352" cy="28987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/>
              <a:t>1</a:t>
            </a:r>
            <a:endParaRPr lang="en-US" sz="9600" dirty="0"/>
          </a:p>
        </p:txBody>
      </p:sp>
      <p:pic>
        <p:nvPicPr>
          <p:cNvPr id="7" name="Album Những Đoạn Nhạc Phụ hay nhất - Đang Cập Nhật, Nghe album tải nhạc MP3 hoanghung16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92.7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719736" y="1556792"/>
            <a:ext cx="4392488" cy="43924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35560" y="2276872"/>
            <a:ext cx="2786608" cy="257058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66667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1744" y="1556792"/>
            <a:ext cx="2304256" cy="20665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2</a:t>
            </a:r>
            <a:endParaRPr lang="en-US" sz="80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1393" y="2708920"/>
            <a:ext cx="2189375" cy="21385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3</a:t>
            </a:r>
            <a:endParaRPr lang="en-US" sz="8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168" y="3778188"/>
            <a:ext cx="2210544" cy="19836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4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42" y="4371975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35488" y="2340496"/>
            <a:ext cx="2930624" cy="27866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/>
              <a:t>4</a:t>
            </a:r>
            <a:endParaRPr lang="en-US" sz="9600" dirty="0"/>
          </a:p>
        </p:txBody>
      </p:sp>
      <p:pic>
        <p:nvPicPr>
          <p:cNvPr id="2" name="Album Những Đoạn Nhạc Phụ hay nhất - Đang Cập Nhật, Nghe album tải nhạc MP3 hoanghung16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35.8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3431704" y="1556792"/>
            <a:ext cx="6199748" cy="396044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9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3575720" y="1844824"/>
            <a:ext cx="1562472" cy="208823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8192" y="1844824"/>
            <a:ext cx="1749896" cy="208823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75720" y="3933056"/>
            <a:ext cx="33123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>
            <a:off x="3575720" y="3501008"/>
            <a:ext cx="576064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flipH="1" flipV="1">
            <a:off x="4943872" y="2060848"/>
            <a:ext cx="432048" cy="216024"/>
          </a:xfrm>
          <a:prstGeom prst="arc">
            <a:avLst>
              <a:gd name="adj1" fmla="val 1150049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flipH="1" flipV="1">
            <a:off x="6240016" y="3356992"/>
            <a:ext cx="1085546" cy="730932"/>
          </a:xfrm>
          <a:prstGeom prst="arc">
            <a:avLst>
              <a:gd name="adj1" fmla="val 20579630"/>
              <a:gd name="adj2" fmla="val 24684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041709"/>
            <a:ext cx="256844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21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25069E-8 L 0.54462 0.029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2" y="1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1744" y="1556792"/>
            <a:ext cx="2304256" cy="20665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2</a:t>
            </a:r>
            <a:endParaRPr lang="en-US" sz="80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1393" y="2708920"/>
            <a:ext cx="2189375" cy="21385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3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42" y="4371975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7808" y="2060848"/>
            <a:ext cx="3528392" cy="34346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/>
              <a:t>2</a:t>
            </a:r>
            <a:endParaRPr lang="en-US" sz="9600" dirty="0"/>
          </a:p>
        </p:txBody>
      </p:sp>
      <p:pic>
        <p:nvPicPr>
          <p:cNvPr id="4" name="Album Những Đoạn Nhạc Phụ hay nhất - Đang Cập Nhật, Nghe album tải nhạc MP3 hoanghung16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35.8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2954" y="1575415"/>
            <a:ext cx="4550893" cy="446449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55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791744" y="1916832"/>
            <a:ext cx="23762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27748" y="3933056"/>
            <a:ext cx="234026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27748" y="1916832"/>
            <a:ext cx="0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68008" y="1916832"/>
            <a:ext cx="0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827748" y="3573016"/>
            <a:ext cx="396044" cy="9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3792" y="3582444"/>
            <a:ext cx="0" cy="350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27748" y="2276873"/>
            <a:ext cx="468052" cy="2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95800" y="1916833"/>
            <a:ext cx="0" cy="36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35960" y="1916832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35960" y="2279737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735960" y="3573016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45272" y="3582444"/>
            <a:ext cx="422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043039"/>
            <a:ext cx="2037655" cy="20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3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9537E-7 L 0.62882 0.024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1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472" y="1628800"/>
            <a:ext cx="7776864" cy="4032448"/>
          </a:xfrm>
          <a:prstGeom prst="rect">
            <a:avLst/>
          </a:prstGeom>
        </p:spPr>
        <p:txBody>
          <a:bodyPr>
            <a:prstTxWarp prst="textFadeRight">
              <a:avLst/>
            </a:prstTxWarp>
            <a:spAutoFit/>
          </a:bodyPr>
          <a:lstStyle/>
          <a:p>
            <a:r>
              <a:rPr lang="vi-VN" sz="2800" dirty="0"/>
              <a:t>2. Kỹ năng:</a:t>
            </a:r>
          </a:p>
          <a:p>
            <a:r>
              <a:rPr lang="vi-VN" sz="2800" dirty="0"/>
              <a:t>- Phát triển thao tác tư duy so sánh.</a:t>
            </a:r>
          </a:p>
          <a:p>
            <a:r>
              <a:rPr lang="vi-VN" sz="2800" dirty="0"/>
              <a:t>- Rèn kỹ năng quan sát các hình, sờ đường bao của các hình.</a:t>
            </a:r>
          </a:p>
          <a:p>
            <a:r>
              <a:rPr lang="vi-VN" sz="2800" dirty="0"/>
              <a:t>- Rèn kỹ năng đếm và phân biệt màu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1393" y="2708920"/>
            <a:ext cx="2189375" cy="21385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prstClr val="white"/>
                </a:solidFill>
              </a:rPr>
              <a:t>3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42" y="4371975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1824" y="2060848"/>
            <a:ext cx="3168352" cy="2952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/>
              <a:t>3</a:t>
            </a:r>
            <a:endParaRPr lang="en-US" sz="9600" dirty="0"/>
          </a:p>
        </p:txBody>
      </p:sp>
      <p:pic>
        <p:nvPicPr>
          <p:cNvPr id="4" name="Album Những Đoạn Nhạc Phụ hay nhất - Đang Cập Nhật, Nghe album tải nhạc MP3 hoanghung16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35.8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5740" y="2485612"/>
            <a:ext cx="5290120" cy="2714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359696" y="1916832"/>
            <a:ext cx="35283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9696" y="3933056"/>
            <a:ext cx="35283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59696" y="1916832"/>
            <a:ext cx="0" cy="20162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88088" y="1916832"/>
            <a:ext cx="0" cy="20162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359696" y="3573016"/>
            <a:ext cx="4320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91744" y="3573016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91744" y="1916832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59696" y="2276872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56040" y="1916832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56040" y="2276872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56040" y="3573016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56040" y="3573016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66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530922"/>
            <a:ext cx="2340235" cy="122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7" y="764704"/>
            <a:ext cx="4993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HOẠT ĐỘNG 3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5561" y="2066506"/>
            <a:ext cx="5280613" cy="294667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Bottom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2400" b="1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So sánh  </a:t>
            </a:r>
          </a:p>
          <a:p>
            <a:pPr algn="ctr"/>
            <a:r>
              <a:rPr lang="vi-VN" sz="2400" b="1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sự giống nhau và khác nhau </a:t>
            </a:r>
          </a:p>
          <a:p>
            <a:pPr algn="ctr"/>
            <a:r>
              <a:rPr lang="vi-VN" sz="2400" b="1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giữa các hình</a:t>
            </a:r>
            <a:endParaRPr lang="en-US" sz="2400" b="1" cap="all" dirty="0">
              <a:ln/>
              <a:solidFill>
                <a:schemeClr val="accent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1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1744" y="188640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PHẦN THI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3552" y="1484784"/>
            <a:ext cx="8064896" cy="18002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 algn="ctr"/>
            <a:r>
              <a:rPr lang="vi-VN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Tài Năng Chiến Sĩ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chương trình VTV3 (chuông tin nhắn) - Nhật Linh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19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75520" y="2276872"/>
            <a:ext cx="1562472" cy="15516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3647728" y="2342487"/>
            <a:ext cx="1759080" cy="14076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65943" y="2276523"/>
            <a:ext cx="1584176" cy="1473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04406" y="2379471"/>
            <a:ext cx="2304256" cy="13685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91544" y="620688"/>
            <a:ext cx="1440160" cy="136815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42" y="2348880"/>
            <a:ext cx="1932965" cy="100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3670432"/>
            <a:ext cx="1261248" cy="123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68" y="5085185"/>
            <a:ext cx="1816426" cy="11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5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66667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8094E-6 L 0.63785 2.5809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09898E-6 L 0.63003 3.0989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25069E-8 L 0.54462 0.0291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2" y="1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75520" y="2276872"/>
            <a:ext cx="1562472" cy="15516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3647728" y="2342487"/>
            <a:ext cx="1759080" cy="14076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5943" y="2276523"/>
            <a:ext cx="1584176" cy="1473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04406" y="2379471"/>
            <a:ext cx="2304256" cy="13685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42" y="1341119"/>
            <a:ext cx="1932965" cy="100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99" y="2924945"/>
            <a:ext cx="1261248" cy="123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68" y="4581129"/>
            <a:ext cx="1816426" cy="11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5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8094E-6 L 0.63785 2.5809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09898E-6 L 0.63003 3.0989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25069E-8 L 0.54462 0.029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2" y="1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552" y="1772816"/>
            <a:ext cx="7632848" cy="3683446"/>
          </a:xfrm>
          <a:prstGeom prst="rect">
            <a:avLst/>
          </a:prstGeom>
        </p:spPr>
        <p:txBody>
          <a:bodyPr>
            <a:prstTxWarp prst="textCanUp">
              <a:avLst/>
            </a:prstTxWarp>
            <a:spAutoFit/>
          </a:bodyPr>
          <a:lstStyle/>
          <a:p>
            <a:pPr algn="just"/>
            <a:r>
              <a:rPr lang="vi-VN" sz="3200" dirty="0"/>
              <a:t>3/ Thái độ: </a:t>
            </a:r>
          </a:p>
          <a:p>
            <a:pPr algn="just"/>
            <a:r>
              <a:rPr lang="vi-VN" sz="3200" dirty="0"/>
              <a:t>-Trẻ  tích cực, hứng thú tham gia các hoạt động.</a:t>
            </a:r>
          </a:p>
          <a:p>
            <a:pPr algn="just"/>
            <a:r>
              <a:rPr lang="vi-VN" sz="3200" dirty="0"/>
              <a:t>-Trẻ biết đoàn kết, yêu thương nhau.</a:t>
            </a:r>
          </a:p>
          <a:p>
            <a:pPr algn="just"/>
            <a:r>
              <a:rPr lang="vi-VN" sz="3200" dirty="0"/>
              <a:t>-Biết giữ gìn đồ dùng đồ chơi cẩn thận.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68555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3575720" y="1844824"/>
            <a:ext cx="1562472" cy="208823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8192" y="1844824"/>
            <a:ext cx="1749896" cy="208823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75720" y="3933056"/>
            <a:ext cx="33123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>
            <a:off x="3575720" y="3501008"/>
            <a:ext cx="576064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Arc 17"/>
          <p:cNvSpPr/>
          <p:nvPr/>
        </p:nvSpPr>
        <p:spPr>
          <a:xfrm flipH="1" flipV="1">
            <a:off x="4943872" y="2060848"/>
            <a:ext cx="432048" cy="216024"/>
          </a:xfrm>
          <a:prstGeom prst="arc">
            <a:avLst>
              <a:gd name="adj1" fmla="val 1150049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flipH="1" flipV="1">
            <a:off x="6240016" y="3356992"/>
            <a:ext cx="1085546" cy="730932"/>
          </a:xfrm>
          <a:prstGeom prst="arc">
            <a:avLst>
              <a:gd name="adj1" fmla="val 20579630"/>
              <a:gd name="adj2" fmla="val 24684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2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791744" y="1916832"/>
            <a:ext cx="23762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27748" y="3933056"/>
            <a:ext cx="234026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27748" y="1916832"/>
            <a:ext cx="0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68008" y="1916832"/>
            <a:ext cx="0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827748" y="3573016"/>
            <a:ext cx="396044" cy="9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3792" y="3582444"/>
            <a:ext cx="0" cy="350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27748" y="2276873"/>
            <a:ext cx="468052" cy="2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95800" y="1916833"/>
            <a:ext cx="0" cy="36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35960" y="1916832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35960" y="2279737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735960" y="3573016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45272" y="3582444"/>
            <a:ext cx="422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359696" y="1916832"/>
            <a:ext cx="35283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9696" y="3933056"/>
            <a:ext cx="35283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59696" y="1916832"/>
            <a:ext cx="0" cy="20162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88088" y="1916832"/>
            <a:ext cx="0" cy="20162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359696" y="3573016"/>
            <a:ext cx="4320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91744" y="3573016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91744" y="1916832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59696" y="2276872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56040" y="1916832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56040" y="2276872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56040" y="3573016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56040" y="3573016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1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3546" y="2245318"/>
            <a:ext cx="1584176" cy="1473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32104" y="2245318"/>
            <a:ext cx="2304256" cy="13685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1991544" y="1962733"/>
            <a:ext cx="2284840" cy="165118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42" y="1556793"/>
            <a:ext cx="1932965" cy="100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3212977"/>
            <a:ext cx="1261248" cy="123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3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8094E-6 L 0.63785 2.5809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09898E-6 L 0.63003 3.0989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791744" y="1916832"/>
            <a:ext cx="23762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27748" y="3933056"/>
            <a:ext cx="234026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27748" y="1916832"/>
            <a:ext cx="0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68008" y="1916832"/>
            <a:ext cx="0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827748" y="3573016"/>
            <a:ext cx="396044" cy="9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3792" y="3582444"/>
            <a:ext cx="0" cy="350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27748" y="2276873"/>
            <a:ext cx="468052" cy="2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95800" y="1916833"/>
            <a:ext cx="0" cy="36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35960" y="1916832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35960" y="2279737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735960" y="3573016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45272" y="3582444"/>
            <a:ext cx="422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359696" y="1916832"/>
            <a:ext cx="35283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9696" y="3933056"/>
            <a:ext cx="35283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59696" y="1916832"/>
            <a:ext cx="0" cy="20162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88088" y="1916832"/>
            <a:ext cx="0" cy="20162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359696" y="3573016"/>
            <a:ext cx="4320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91744" y="3573016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91744" y="1916832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59696" y="2276872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56040" y="1916832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56040" y="2276872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56040" y="3573016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56040" y="3573016"/>
            <a:ext cx="0" cy="3600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1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7688" y="2060848"/>
            <a:ext cx="1584176" cy="1473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5960" y="2113341"/>
            <a:ext cx="2304256" cy="13685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504" y="188640"/>
            <a:ext cx="5233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60000" dist="29997" dir="5400000" sy="-100000" algn="bl" rotWithShape="0"/>
                </a:effectLst>
              </a:rPr>
              <a:t>HOẠT ĐỘNG 4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5521" y="1700808"/>
            <a:ext cx="7667805" cy="230425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>
                <a:gd name="adj1" fmla="val 12500"/>
                <a:gd name="adj2" fmla="val -253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 TẬP </a:t>
            </a:r>
          </a:p>
          <a:p>
            <a:pPr algn="ctr"/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 CỐ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2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777" y="188640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60000" dist="29997" dir="5400000" sy="-100000" algn="bl" rotWithShape="0"/>
                </a:effectLst>
              </a:rPr>
              <a:t>PHẦN THI 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9616" y="1340768"/>
            <a:ext cx="7416824" cy="187220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Left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Ai Nhanh Ai Giỏi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chương trình VTV3 (chuông tin nhắn) - Nhật Linh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335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7768" y="548680"/>
            <a:ext cx="4896544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II. </a:t>
            </a:r>
            <a:r>
              <a:rPr lang="en-US" sz="66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Chuẩn</a:t>
            </a:r>
            <a:r>
              <a:rPr lang="en-US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66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bị</a:t>
            </a:r>
            <a:r>
              <a:rPr lang="en-U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559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4447" y="980729"/>
            <a:ext cx="3623108" cy="247788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479" y="2967335"/>
            <a:ext cx="852105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NHANH TAY NHANH MẮT</a:t>
            </a:r>
            <a:endParaRPr lang="en-US" sz="5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82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1744" y="332656"/>
            <a:ext cx="3623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2939" y="2044005"/>
            <a:ext cx="6083653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urve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5400" b="1" cap="all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AI NHANH AI GIỎI</a:t>
            </a:r>
            <a:endParaRPr lang="en-US" sz="5400" b="1" cap="all" dirty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gnetic Disk 1"/>
          <p:cNvSpPr/>
          <p:nvPr/>
        </p:nvSpPr>
        <p:spPr>
          <a:xfrm>
            <a:off x="2783632" y="1124744"/>
            <a:ext cx="3960440" cy="4464496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1624" y="3359062"/>
            <a:ext cx="936104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3752" y="3451394"/>
            <a:ext cx="718466" cy="1107996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1864" y="3359062"/>
            <a:ext cx="635110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3439868"/>
            <a:ext cx="697628" cy="11079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7608169" y="3359062"/>
            <a:ext cx="79220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8688288" y="3359062"/>
            <a:ext cx="766557" cy="120032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5663952" y="3633464"/>
            <a:ext cx="914400" cy="914400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wnload nhạc Mp3 Làm Chú Bộ Đội miễn phí - NhacHay.Mob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5.9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9577" y="332656"/>
            <a:ext cx="8346110" cy="171777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TriangleInverted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Chúc quý thầy cô và các bạn luôn DỒI DÀO sức khỏe  thành công và hạnh phúc</a:t>
            </a:r>
            <a:endParaRPr lang="en-U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6984" y="2852936"/>
            <a:ext cx="3900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XIN CẢM ƠN</a:t>
            </a:r>
          </a:p>
        </p:txBody>
      </p:sp>
    </p:spTree>
    <p:extLst>
      <p:ext uri="{BB962C8B-B14F-4D97-AF65-F5344CB8AC3E}">
        <p14:creationId xmlns:p14="http://schemas.microsoft.com/office/powerpoint/2010/main" val="40766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599401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</a:rPr>
              <a:t>1. Chuẩn bị của cô: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Máy tính máy chiếu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Giáo án điện tử có các sline trình chiếu.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Các hình: hình tròn, hình tam giác, hình vuông, hình chữ nhật.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Bài hát “ cháu thương chú bộ đội” , “ bé làm chú bộ đội”.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Một hộp lớn chứa hình tròn, hình tam giác, hình vuông, hình chữ nhật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Hoa bé ngoan tặng trẻ.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	Thước chỉ.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09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3592" y="1844825"/>
            <a:ext cx="7200800" cy="3108543"/>
          </a:xfrm>
          <a:prstGeom prst="rect">
            <a:avLst/>
          </a:prstGeom>
        </p:spPr>
        <p:txBody>
          <a:bodyPr>
            <a:prstTxWarp prst="textWave2">
              <a:avLst/>
            </a:prstTxWarp>
            <a:spAutoFit/>
          </a:bodyPr>
          <a:lstStyle/>
          <a:p>
            <a:r>
              <a:rPr lang="vi-VN" dirty="0"/>
              <a:t> </a:t>
            </a:r>
            <a:r>
              <a:rPr lang="vi-VN" sz="2800" dirty="0"/>
              <a:t>2</a:t>
            </a:r>
            <a:r>
              <a:rPr lang="vi-VN" sz="2800" dirty="0">
                <a:solidFill>
                  <a:srgbClr val="7030A0"/>
                </a:solidFill>
              </a:rPr>
              <a:t>/ Chuẩn bị của trẻ</a:t>
            </a:r>
          </a:p>
          <a:p>
            <a:r>
              <a:rPr lang="vi-VN" sz="2800" dirty="0">
                <a:solidFill>
                  <a:srgbClr val="7030A0"/>
                </a:solidFill>
              </a:rPr>
              <a:t>-	Rổ đồ dùng chứa các hình: hình tròn, hình tam giác, hình vuông, hình chữ nhật.</a:t>
            </a:r>
          </a:p>
          <a:p>
            <a:r>
              <a:rPr lang="vi-VN" sz="2800" dirty="0">
                <a:solidFill>
                  <a:srgbClr val="7030A0"/>
                </a:solidFill>
              </a:rPr>
              <a:t>-	Hát thuộc bài “ cháu thương chú bộ đội”</a:t>
            </a:r>
          </a:p>
        </p:txBody>
      </p:sp>
    </p:spTree>
    <p:extLst>
      <p:ext uri="{BB962C8B-B14F-4D97-AF65-F5344CB8AC3E}">
        <p14:creationId xmlns:p14="http://schemas.microsoft.com/office/powerpoint/2010/main" val="34386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5641" y="2276873"/>
            <a:ext cx="6458299" cy="190182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3"/>
                </a:solidFill>
              </a:rPr>
              <a:t>CÁCH TIẾN HÀNH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484</Words>
  <Application>Microsoft Office PowerPoint</Application>
  <PresentationFormat>Widescreen</PresentationFormat>
  <Paragraphs>106</Paragraphs>
  <Slides>65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65</vt:i4>
      </vt:variant>
    </vt:vector>
  </HeadingPairs>
  <TitlesOfParts>
    <vt:vector size="92" baseType="lpstr">
      <vt:lpstr>Arial</vt:lpstr>
      <vt:lpstr>Calibri</vt:lpstr>
      <vt:lpstr>Helvetica</vt:lpstr>
      <vt:lpstr>方正胖娃简体</vt:lpstr>
      <vt:lpstr>Office Theme</vt:lpstr>
      <vt:lpstr>1_Office Theme</vt:lpstr>
      <vt:lpstr>2_Office Theme</vt:lpstr>
      <vt:lpstr>3_Office Theme</vt:lpstr>
      <vt:lpstr>6_Office Theme</vt:lpstr>
      <vt:lpstr>7_Office Theme</vt:lpstr>
      <vt:lpstr>10_Office Theme</vt:lpstr>
      <vt:lpstr>11_Office Theme</vt:lpstr>
      <vt:lpstr>12_Office Theme</vt:lpstr>
      <vt:lpstr>13_Office Theme</vt:lpstr>
      <vt:lpstr>14_Office Theme</vt:lpstr>
      <vt:lpstr>5_Office Theme</vt:lpstr>
      <vt:lpstr>9_Office Theme</vt:lpstr>
      <vt:lpstr>4_Office Theme</vt:lpstr>
      <vt:lpstr>8_Office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60</cp:revision>
  <dcterms:created xsi:type="dcterms:W3CDTF">2016-11-05T07:14:47Z</dcterms:created>
  <dcterms:modified xsi:type="dcterms:W3CDTF">2021-12-14T06:25:49Z</dcterms:modified>
</cp:coreProperties>
</file>