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16" y="11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0F60E-9A27-4D39-A08E-7E23295653AA}" type="datetimeFigureOut">
              <a:rPr lang="en-US" smtClean="0"/>
              <a:t>03/04/2020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72DE-F4D8-4263-9967-3A6242E5A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0F60E-9A27-4D39-A08E-7E23295653AA}" type="datetimeFigureOut">
              <a:rPr lang="en-US" smtClean="0"/>
              <a:t>03/04/2020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72DE-F4D8-4263-9967-3A6242E5A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0F60E-9A27-4D39-A08E-7E23295653AA}" type="datetimeFigureOut">
              <a:rPr lang="en-US" smtClean="0"/>
              <a:t>03/04/2020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72DE-F4D8-4263-9967-3A6242E5A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0F60E-9A27-4D39-A08E-7E23295653AA}" type="datetimeFigureOut">
              <a:rPr lang="en-US" smtClean="0"/>
              <a:t>03/04/2020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72DE-F4D8-4263-9967-3A6242E5A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0F60E-9A27-4D39-A08E-7E23295653AA}" type="datetimeFigureOut">
              <a:rPr lang="en-US" smtClean="0"/>
              <a:t>03/04/2020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72DE-F4D8-4263-9967-3A6242E5A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0F60E-9A27-4D39-A08E-7E23295653AA}" type="datetimeFigureOut">
              <a:rPr lang="en-US" smtClean="0"/>
              <a:t>03/04/2020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72DE-F4D8-4263-9967-3A6242E5A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0F60E-9A27-4D39-A08E-7E23295653AA}" type="datetimeFigureOut">
              <a:rPr lang="en-US" smtClean="0"/>
              <a:t>03/04/2020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72DE-F4D8-4263-9967-3A6242E5A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0F60E-9A27-4D39-A08E-7E23295653AA}" type="datetimeFigureOut">
              <a:rPr lang="en-US" smtClean="0"/>
              <a:t>03/04/2020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72DE-F4D8-4263-9967-3A6242E5A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0F60E-9A27-4D39-A08E-7E23295653AA}" type="datetimeFigureOut">
              <a:rPr lang="en-US" smtClean="0"/>
              <a:t>03/04/2020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72DE-F4D8-4263-9967-3A6242E5A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0F60E-9A27-4D39-A08E-7E23295653AA}" type="datetimeFigureOut">
              <a:rPr lang="en-US" smtClean="0"/>
              <a:t>03/04/2020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72DE-F4D8-4263-9967-3A6242E5A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0F60E-9A27-4D39-A08E-7E23295653AA}" type="datetimeFigureOut">
              <a:rPr lang="en-US" smtClean="0"/>
              <a:t>03/04/2020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D72DE-F4D8-4263-9967-3A6242E5AE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0F60E-9A27-4D39-A08E-7E23295653AA}" type="datetimeFigureOut">
              <a:rPr lang="en-US" smtClean="0"/>
              <a:t>03/04/2020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D72DE-F4D8-4263-9967-3A6242E5AE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Delay 4"/>
          <p:cNvSpPr/>
          <p:nvPr/>
        </p:nvSpPr>
        <p:spPr>
          <a:xfrm rot="5400000">
            <a:off x="990600" y="-685799"/>
            <a:ext cx="1295400" cy="2667000"/>
          </a:xfrm>
          <a:prstGeom prst="flowChartDelay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elay 5"/>
          <p:cNvSpPr/>
          <p:nvPr/>
        </p:nvSpPr>
        <p:spPr>
          <a:xfrm rot="5400000">
            <a:off x="4419600" y="-761999"/>
            <a:ext cx="1295400" cy="2667000"/>
          </a:xfrm>
          <a:prstGeom prst="flowChartDelay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-76199"/>
            <a:ext cx="628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800" b="1">
                <a:solidFill>
                  <a:srgbClr val="0070C0"/>
                </a:solidFill>
              </a:rPr>
              <a:t>H</a:t>
            </a:r>
            <a:endParaRPr lang="en-US" sz="4800" b="1">
              <a:solidFill>
                <a:srgbClr val="0070C0"/>
              </a:solidFill>
              <a:latin typeface=".VnAvantH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-76199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800" smtClean="0">
                <a:solidFill>
                  <a:srgbClr val="0070C0"/>
                </a:solidFill>
              </a:rPr>
              <a:t>h</a:t>
            </a:r>
            <a:endParaRPr lang="en-US" sz="4800">
              <a:solidFill>
                <a:srgbClr val="0070C0"/>
              </a:solidFill>
              <a:latin typeface=".VnAvan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5000" y="152401"/>
            <a:ext cx="5437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800" smtClean="0">
                <a:solidFill>
                  <a:srgbClr val="0070C0"/>
                </a:solidFill>
                <a:latin typeface="HP001 4 hàng" pitchFamily="34" charset="0"/>
              </a:rPr>
              <a:t>h</a:t>
            </a:r>
            <a:endParaRPr lang="en-US" sz="4800">
              <a:solidFill>
                <a:srgbClr val="0070C0"/>
              </a:solidFill>
              <a:latin typeface="HP001 4 hàng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14800" y="-76199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800" b="1" smtClean="0">
                <a:solidFill>
                  <a:srgbClr val="0070C0"/>
                </a:solidFill>
              </a:rPr>
              <a:t>k</a:t>
            </a:r>
            <a:endParaRPr lang="en-US" sz="4800" b="1">
              <a:solidFill>
                <a:srgbClr val="0070C0"/>
              </a:solidFill>
              <a:latin typeface=".VnAvantH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48200" y="-76199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800">
                <a:solidFill>
                  <a:srgbClr val="0070C0"/>
                </a:solidFill>
              </a:rPr>
              <a:t>k</a:t>
            </a:r>
            <a:endParaRPr lang="en-US" sz="4800">
              <a:solidFill>
                <a:srgbClr val="0070C0"/>
              </a:solidFill>
              <a:latin typeface=".VnAvan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0" y="83404"/>
            <a:ext cx="5389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800">
                <a:solidFill>
                  <a:srgbClr val="0070C0"/>
                </a:solidFill>
                <a:latin typeface="HP001 4 hàng" pitchFamily="34" charset="0"/>
              </a:rPr>
              <a:t>k</a:t>
            </a:r>
            <a:endParaRPr lang="en-US" sz="4800">
              <a:solidFill>
                <a:srgbClr val="0070C0"/>
              </a:solidFill>
              <a:latin typeface="HP001 4 hàng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" y="685801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smtClean="0">
                <a:latin typeface=".VnAvant" pitchFamily="34" charset="0"/>
              </a:rPr>
              <a:t>Ph¸t ©m: “hê”</a:t>
            </a:r>
            <a:endParaRPr lang="en-US" sz="2000">
              <a:latin typeface=".VnAvant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38600" y="609601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smtClean="0">
                <a:latin typeface=".VnAvant" pitchFamily="34" charset="0"/>
              </a:rPr>
              <a:t>Ph¸t ©m: “ca”</a:t>
            </a:r>
            <a:endParaRPr lang="en-US" sz="2000">
              <a:latin typeface=".VnAvant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9374" y="1447801"/>
            <a:ext cx="81144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8000" b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h</a:t>
            </a:r>
            <a:endParaRPr lang="en-US" sz="8000" b="1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.VnAvant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00400" y="2438401"/>
            <a:ext cx="75533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8000" b="1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k</a:t>
            </a:r>
            <a:endParaRPr lang="en-US" sz="8000" b="1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.VnAvant" pitchFamily="34" charset="0"/>
            </a:endParaRPr>
          </a:p>
        </p:txBody>
      </p:sp>
      <p:pic>
        <p:nvPicPr>
          <p:cNvPr id="20" name="Picture 19" descr="51fbC8HIbzL._SY300_QL70_ML2_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9600" y="1524001"/>
            <a:ext cx="1219200" cy="121920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838200" y="2743201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mtClean="0">
                <a:latin typeface=".VnAvant" pitchFamily="34" charset="0"/>
              </a:rPr>
              <a:t>hoa hång</a:t>
            </a:r>
            <a:endParaRPr lang="en-US">
              <a:latin typeface=".VnAvant" pitchFamily="34" charset="0"/>
            </a:endParaRPr>
          </a:p>
        </p:txBody>
      </p:sp>
      <p:pic>
        <p:nvPicPr>
          <p:cNvPr id="22" name="Picture 21" descr="6cc5eb6f3c4cc9616f7c31334d9ba849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4043605">
            <a:off x="810849" y="2853067"/>
            <a:ext cx="1447800" cy="206177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752600" y="4343401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mtClean="0">
                <a:latin typeface=".VnAvant" pitchFamily="34" charset="0"/>
              </a:rPr>
              <a:t>hoa ®µo</a:t>
            </a:r>
            <a:endParaRPr lang="en-US">
              <a:latin typeface=".VnAvant" pitchFamily="34" charset="0"/>
            </a:endParaRPr>
          </a:p>
        </p:txBody>
      </p:sp>
      <p:pic>
        <p:nvPicPr>
          <p:cNvPr id="24" name="Picture 23" descr="27e83dee46692eb4651ee9c801c4cf76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24400" y="1295401"/>
            <a:ext cx="1066800" cy="1409598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648200" y="2743201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mtClean="0">
                <a:latin typeface=".VnAvant" pitchFamily="34" charset="0"/>
              </a:rPr>
              <a:t>hoa loa kÌn</a:t>
            </a:r>
            <a:endParaRPr lang="en-US">
              <a:latin typeface=".VnAvant" pitchFamily="34" charset="0"/>
            </a:endParaRPr>
          </a:p>
        </p:txBody>
      </p:sp>
      <p:pic>
        <p:nvPicPr>
          <p:cNvPr id="27" name="Picture 26" descr="unnamed (1)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00600" y="2895601"/>
            <a:ext cx="1066800" cy="1506071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334000" y="4343401"/>
            <a:ext cx="1152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mtClean="0">
                <a:latin typeface=".VnAvant" pitchFamily="34" charset="0"/>
              </a:rPr>
              <a:t>hoa cóc</a:t>
            </a:r>
            <a:endParaRPr lang="en-US">
              <a:latin typeface=".VnAvant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5800" y="5124272"/>
            <a:ext cx="7248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 smtClean="0">
                <a:latin typeface="HP001 4 hàng" pitchFamily="34" charset="0"/>
              </a:rPr>
              <a:t>h</a:t>
            </a:r>
            <a:endParaRPr lang="en-US" sz="7200">
              <a:latin typeface="HP001 4 hàng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76400" y="5124272"/>
            <a:ext cx="7441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 smtClean="0">
                <a:latin typeface="HP001 TD 4H" pitchFamily="34" charset="0"/>
              </a:rPr>
              <a:t>h</a:t>
            </a:r>
            <a:endParaRPr lang="en-US" sz="7200">
              <a:latin typeface="HP001 TD 4H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762000" y="4953001"/>
            <a:ext cx="563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85800" y="5867401"/>
            <a:ext cx="563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608686" y="5124272"/>
            <a:ext cx="7441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 smtClean="0">
                <a:latin typeface="HP001 TD 4H" pitchFamily="34" charset="0"/>
              </a:rPr>
              <a:t>h</a:t>
            </a:r>
            <a:endParaRPr lang="en-US" sz="7200">
              <a:latin typeface="HP001 TD 4H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599286" y="5124272"/>
            <a:ext cx="7441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 smtClean="0">
                <a:latin typeface="HP001 TD 4H" pitchFamily="34" charset="0"/>
              </a:rPr>
              <a:t>h</a:t>
            </a:r>
            <a:endParaRPr lang="en-US" sz="7200">
              <a:latin typeface="HP001 TD 4H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589886" y="5124272"/>
            <a:ext cx="7441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 smtClean="0">
                <a:latin typeface="HP001 TD 4H" pitchFamily="34" charset="0"/>
              </a:rPr>
              <a:t>h</a:t>
            </a:r>
            <a:endParaRPr lang="en-US" sz="7200">
              <a:latin typeface="HP001 TD 4H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86400" y="5124272"/>
            <a:ext cx="7441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 smtClean="0">
                <a:latin typeface="HP001 TD 4H" pitchFamily="34" charset="0"/>
              </a:rPr>
              <a:t>h</a:t>
            </a:r>
            <a:endParaRPr lang="en-US" sz="7200">
              <a:latin typeface="HP001 TD 4H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62000" y="6419672"/>
            <a:ext cx="7168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>
                <a:latin typeface="HP001 4 hàng" pitchFamily="34" charset="0"/>
              </a:rPr>
              <a:t>k</a:t>
            </a:r>
            <a:endParaRPr lang="en-US" sz="7200">
              <a:latin typeface="HP001 4 hàng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752600" y="6419672"/>
            <a:ext cx="7441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>
                <a:latin typeface="HP001 TD 4H" pitchFamily="34" charset="0"/>
              </a:rPr>
              <a:t>k</a:t>
            </a:r>
            <a:endParaRPr lang="en-US" sz="7200">
              <a:latin typeface="HP001 TD 4H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684886" y="6419672"/>
            <a:ext cx="7441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>
                <a:latin typeface="HP001 TD 4H" pitchFamily="34" charset="0"/>
              </a:rPr>
              <a:t>k</a:t>
            </a:r>
            <a:endParaRPr lang="en-US" sz="7200">
              <a:latin typeface="HP001 TD 4H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675486" y="6419672"/>
            <a:ext cx="7441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>
                <a:latin typeface="HP001 TD 4H" pitchFamily="34" charset="0"/>
              </a:rPr>
              <a:t>k</a:t>
            </a:r>
            <a:endParaRPr lang="en-US" sz="7200">
              <a:latin typeface="HP001 TD 4H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666086" y="6419672"/>
            <a:ext cx="7441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 smtClean="0">
                <a:latin typeface="HP001 TD 4H" pitchFamily="34" charset="0"/>
              </a:rPr>
              <a:t>k</a:t>
            </a:r>
            <a:endParaRPr lang="en-US" sz="7200">
              <a:latin typeface="HP001 TD 4H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62600" y="6419672"/>
            <a:ext cx="7441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 smtClean="0">
                <a:latin typeface="HP001 TD 4H" pitchFamily="34" charset="0"/>
              </a:rPr>
              <a:t>k</a:t>
            </a:r>
            <a:endParaRPr lang="en-US" sz="7200">
              <a:latin typeface="HP001 TD 4H" pitchFamily="34" charset="0"/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762000" y="6248401"/>
            <a:ext cx="563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62000" y="7162801"/>
            <a:ext cx="563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57200" y="7772400"/>
            <a:ext cx="43267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vi-VN" sz="1400" smtClean="0">
                <a:latin typeface="+mj-lt"/>
              </a:rPr>
              <a:t>Nhận biết, phát âm các chữ cái h,k</a:t>
            </a:r>
          </a:p>
          <a:p>
            <a:pPr>
              <a:buFontTx/>
              <a:buChar char="-"/>
            </a:pPr>
            <a:r>
              <a:rPr lang="vi-VN" sz="1400" smtClean="0">
                <a:latin typeface="+mj-lt"/>
              </a:rPr>
              <a:t> Tìm và nối chữ cái h.k trong từ dưới hình vẽ với chữ cái</a:t>
            </a:r>
          </a:p>
          <a:p>
            <a:pPr>
              <a:buFontTx/>
              <a:buChar char="-"/>
            </a:pPr>
            <a:r>
              <a:rPr lang="vi-VN" sz="1400" smtClean="0">
                <a:latin typeface="+mj-lt"/>
              </a:rPr>
              <a:t>Tô màu chữ cái           </a:t>
            </a:r>
          </a:p>
          <a:p>
            <a:pPr>
              <a:buFontTx/>
              <a:buChar char="-"/>
            </a:pPr>
            <a:r>
              <a:rPr lang="vi-VN" sz="1400">
                <a:latin typeface="+mj-lt"/>
              </a:rPr>
              <a:t> </a:t>
            </a:r>
            <a:r>
              <a:rPr lang="vi-VN" sz="1400" smtClean="0">
                <a:latin typeface="+mj-lt"/>
              </a:rPr>
              <a:t>Tô chữ cái h, k theo nét chấm mờ</a:t>
            </a:r>
            <a:endParaRPr lang="en-US" sz="1400">
              <a:latin typeface="+mj-lt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648200" y="8001000"/>
            <a:ext cx="4572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1400" b="0" cap="none" spc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h, k</a:t>
            </a:r>
            <a:endParaRPr lang="en-US" sz="1400" b="0" cap="none" spc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752600" y="8153400"/>
            <a:ext cx="45720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1400" b="0" cap="none" spc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h, k</a:t>
            </a:r>
            <a:endParaRPr lang="en-US" sz="1400" b="0" cap="none" spc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33400" y="7391400"/>
            <a:ext cx="18133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1600" smtClean="0"/>
              <a:t>Gợi ý hướng dẫn:</a:t>
            </a:r>
            <a:endParaRPr lang="en-US" sz="160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94</Words>
  <Application>Microsoft Office PowerPoint</Application>
  <PresentationFormat>On-screen Show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ALEX_TRAN</dc:creator>
  <cp:lastModifiedBy>ALEX_TRAN</cp:lastModifiedBy>
  <cp:revision>9</cp:revision>
  <dcterms:created xsi:type="dcterms:W3CDTF">2020-04-03T14:52:06Z</dcterms:created>
  <dcterms:modified xsi:type="dcterms:W3CDTF">2020-04-03T16:46:37Z</dcterms:modified>
</cp:coreProperties>
</file>