
<file path=[Content_Types].xml><?xml version="1.0" encoding="utf-8"?>
<Types xmlns="http://schemas.openxmlformats.org/package/2006/content-types">
  <Default Extension="png" ContentType="image/png"/>
  <Default Extension="mp3" ContentType="audio/mpeg"/>
  <Default Extension="wma" ContentType="audio/x-ms-wma"/>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5" r:id="rId1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6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12/03/2021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FEA09-064F-4D95-8FD7-620F9D349C4C}" type="datetimeFigureOut">
              <a:rPr lang="vi-VN" smtClean="0"/>
              <a:pPr/>
              <a:t>12/03/2021</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7E460-B2B0-4AEA-A99B-F75CA73B2A63}"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8501122" cy="1084261"/>
          </a:xfrm>
        </p:spPr>
        <p:txBody>
          <a:bodyPr>
            <a:normAutofit/>
          </a:bodyPr>
          <a:lstStyle/>
          <a:p>
            <a:r>
              <a:rPr lang="en-US" sz="2400" dirty="0" smtClean="0">
                <a:solidFill>
                  <a:srgbClr val="FF0000"/>
                </a:solidFill>
                <a:latin typeface="Times New Roman" pitchFamily="18" charset="0"/>
                <a:cs typeface="Times New Roman" pitchFamily="18" charset="0"/>
              </a:rPr>
              <a:t>PHÒNG GIÁO DỤC ĐÀO TẠO QUẬN LONG BIÊN</a:t>
            </a:r>
            <a:br>
              <a:rPr lang="en-US" sz="2400" dirty="0" smtClean="0">
                <a:solidFill>
                  <a:srgbClr val="FF0000"/>
                </a:solidFill>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TRƯỜNG MẦM NON </a:t>
            </a:r>
            <a:r>
              <a:rPr lang="en-US" sz="2400" dirty="0" smtClean="0">
                <a:solidFill>
                  <a:srgbClr val="FF0000"/>
                </a:solidFill>
                <a:latin typeface="Times New Roman" pitchFamily="18" charset="0"/>
                <a:cs typeface="Times New Roman" pitchFamily="18" charset="0"/>
              </a:rPr>
              <a:t>PHÚC ĐỒNG</a:t>
            </a:r>
            <a:endParaRPr lang="vi-VN" sz="24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428596" y="3143248"/>
            <a:ext cx="8358246" cy="3286148"/>
          </a:xfrm>
        </p:spPr>
        <p:txBody>
          <a:bodyPr>
            <a:normAutofit fontScale="92500" lnSpcReduction="10000"/>
          </a:bodyPr>
          <a:lstStyle/>
          <a:p>
            <a:r>
              <a:rPr lang="en-US" sz="3600" dirty="0" err="1" smtClean="0">
                <a:solidFill>
                  <a:srgbClr val="FF0000"/>
                </a:solidFill>
                <a:latin typeface="Times New Roman" pitchFamily="18" charset="0"/>
                <a:cs typeface="Times New Roman" pitchFamily="18" charset="0"/>
              </a:rPr>
              <a:t>Giờ</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học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giáo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dục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thể</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chất</a:t>
            </a:r>
            <a:endParaRPr lang="en-US" sz="3600" dirty="0" smtClean="0">
              <a:solidFill>
                <a:srgbClr val="FF0000"/>
              </a:solidFill>
              <a:latin typeface="Times New Roman" pitchFamily="18" charset="0"/>
              <a:cs typeface="Times New Roman" pitchFamily="18" charset="0"/>
            </a:endParaRPr>
          </a:p>
          <a:p>
            <a:pPr algn="l"/>
            <a:r>
              <a:rPr lang="vi-VN"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	</a:t>
            </a:r>
            <a:r>
              <a:rPr lang="vi-VN" sz="3500" dirty="0" smtClean="0">
                <a:solidFill>
                  <a:srgbClr val="FF0000"/>
                </a:solidFill>
                <a:latin typeface="Times New Roman" pitchFamily="18" charset="0"/>
                <a:cs typeface="Times New Roman" pitchFamily="18" charset="0"/>
              </a:rPr>
              <a:t>BTPTC:T</a:t>
            </a:r>
            <a:r>
              <a:rPr lang="en-US" sz="3500" dirty="0" err="1" smtClean="0">
                <a:solidFill>
                  <a:srgbClr val="FF0000"/>
                </a:solidFill>
                <a:latin typeface="Times New Roman" pitchFamily="18" charset="0"/>
                <a:cs typeface="Times New Roman" pitchFamily="18" charset="0"/>
              </a:rPr>
              <a:t>ập</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với</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bóng</a:t>
            </a:r>
            <a:endParaRPr lang="en-US" sz="3500" dirty="0" smtClean="0">
              <a:solidFill>
                <a:srgbClr val="FF0000"/>
              </a:solidFill>
              <a:latin typeface="Times New Roman" pitchFamily="18" charset="0"/>
              <a:cs typeface="Times New Roman" pitchFamily="18" charset="0"/>
            </a:endParaRPr>
          </a:p>
          <a:p>
            <a:pPr algn="l"/>
            <a:r>
              <a:rPr lang="vi-VN" sz="3500" dirty="0" smtClean="0">
                <a:solidFill>
                  <a:srgbClr val="FF0000"/>
                </a:solidFill>
                <a:latin typeface="Times New Roman" pitchFamily="18" charset="0"/>
                <a:cs typeface="Times New Roman" pitchFamily="18" charset="0"/>
              </a:rPr>
              <a:t>		VĐCB: </a:t>
            </a:r>
            <a:r>
              <a:rPr lang="en-US" sz="3500" dirty="0" err="1" smtClean="0">
                <a:solidFill>
                  <a:srgbClr val="FF0000"/>
                </a:solidFill>
                <a:latin typeface="Times New Roman" pitchFamily="18" charset="0"/>
                <a:cs typeface="Times New Roman" pitchFamily="18" charset="0"/>
              </a:rPr>
              <a:t>Bật</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liên</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tục</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vào</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vòng</a:t>
            </a:r>
            <a:endParaRPr lang="vi-VN" sz="3500" dirty="0" smtClean="0">
              <a:solidFill>
                <a:srgbClr val="FF0000"/>
              </a:solidFill>
              <a:latin typeface="Times New Roman" pitchFamily="18" charset="0"/>
              <a:cs typeface="Times New Roman" pitchFamily="18" charset="0"/>
            </a:endParaRPr>
          </a:p>
          <a:p>
            <a:pPr algn="l"/>
            <a:r>
              <a:rPr lang="vi-VN" sz="3500" dirty="0" smtClean="0">
                <a:solidFill>
                  <a:srgbClr val="FF0000"/>
                </a:solidFill>
                <a:latin typeface="Times New Roman" pitchFamily="18" charset="0"/>
                <a:cs typeface="Times New Roman" pitchFamily="18" charset="0"/>
              </a:rPr>
              <a:t>		TCVĐ: </a:t>
            </a:r>
            <a:r>
              <a:rPr lang="en-US" sz="3500" dirty="0" err="1" smtClean="0">
                <a:solidFill>
                  <a:srgbClr val="FF0000"/>
                </a:solidFill>
                <a:latin typeface="Times New Roman" pitchFamily="18" charset="0"/>
                <a:cs typeface="Times New Roman" pitchFamily="18" charset="0"/>
              </a:rPr>
              <a:t>Lộn</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cầu</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vòng</a:t>
            </a:r>
            <a:r>
              <a:rPr lang="en-US" sz="2800" dirty="0" smtClean="0">
                <a:solidFill>
                  <a:srgbClr val="FF0000"/>
                </a:solidFill>
                <a:latin typeface="Times New Roman" pitchFamily="18" charset="0"/>
                <a:cs typeface="Times New Roman" pitchFamily="18" charset="0"/>
              </a:rPr>
              <a:t>		</a:t>
            </a:r>
          </a:p>
          <a:p>
            <a:pPr algn="l"/>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Đối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tượng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trẻ</a:t>
            </a:r>
            <a:endParaRPr lang="en-US" sz="2400" dirty="0">
              <a:solidFill>
                <a:srgbClr val="FF0000"/>
              </a:solidFill>
              <a:latin typeface="Times New Roman" pitchFamily="18" charset="0"/>
              <a:cs typeface="Times New Roman" pitchFamily="18" charset="0"/>
            </a:endParaRPr>
          </a:p>
          <a:p>
            <a:pPr algn="l"/>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gian</a:t>
            </a:r>
            <a:r>
              <a:rPr lang="en-US" sz="2400" dirty="0" smtClean="0">
                <a:solidFill>
                  <a:srgbClr val="FF0000"/>
                </a:solidFill>
                <a:latin typeface="Times New Roman" pitchFamily="18" charset="0"/>
                <a:cs typeface="Times New Roman" pitchFamily="18" charset="0"/>
              </a:rPr>
              <a:t>: 15-20 </a:t>
            </a:r>
            <a:r>
              <a:rPr lang="en-US" sz="2400" dirty="0" err="1" smtClean="0">
                <a:solidFill>
                  <a:srgbClr val="FF0000"/>
                </a:solidFill>
                <a:latin typeface="Times New Roman" pitchFamily="18" charset="0"/>
                <a:cs typeface="Times New Roman" pitchFamily="18" charset="0"/>
              </a:rPr>
              <a:t>phút</a:t>
            </a:r>
            <a:endParaRPr lang="en-US" sz="2400" dirty="0" smtClean="0">
              <a:solidFill>
                <a:srgbClr val="FF0000"/>
              </a:solidFill>
              <a:latin typeface="Times New Roman" pitchFamily="18" charset="0"/>
              <a:cs typeface="Times New Roman" pitchFamily="18" charset="0"/>
            </a:endParaRPr>
          </a:p>
          <a:p>
            <a:pPr algn="l"/>
            <a:r>
              <a:rPr lang="en-US" sz="2400" dirty="0" smtClean="0">
                <a:solidFill>
                  <a:srgbClr val="FF0000"/>
                </a:solidFill>
                <a:latin typeface="Times New Roman" pitchFamily="18" charset="0"/>
                <a:cs typeface="Times New Roman" pitchFamily="18" charset="0"/>
              </a:rPr>
              <a:t>		</a:t>
            </a:r>
            <a:endParaRPr lang="en-US" dirty="0" smtClean="0">
              <a:solidFill>
                <a:srgbClr val="FF0000"/>
              </a:solidFill>
              <a:latin typeface="Times New Roman" pitchFamily="18" charset="0"/>
              <a:cs typeface="Times New Roman" pitchFamily="18" charset="0"/>
            </a:endParaRPr>
          </a:p>
          <a:p>
            <a:endParaRPr lang="vi-VN" dirty="0">
              <a:solidFill>
                <a:srgbClr val="FF0000"/>
              </a:solidFill>
              <a:latin typeface="Times New Roman" pitchFamily="18" charset="0"/>
              <a:cs typeface="Times New Roman" pitchFamily="18" charset="0"/>
            </a:endParaRPr>
          </a:p>
        </p:txBody>
      </p:sp>
      <p:sp>
        <p:nvSpPr>
          <p:cNvPr id="5" name="TextBox 4"/>
          <p:cNvSpPr txBox="1"/>
          <p:nvPr/>
        </p:nvSpPr>
        <p:spPr>
          <a:xfrm>
            <a:off x="3500430" y="6457890"/>
            <a:ext cx="2427268" cy="400110"/>
          </a:xfrm>
          <a:prstGeom prst="rect">
            <a:avLst/>
          </a:prstGeom>
          <a:noFill/>
        </p:spPr>
        <p:txBody>
          <a:bodyPr wrap="none" rtlCol="0">
            <a:spAutoFit/>
          </a:bodyPr>
          <a:lstStyle/>
          <a:p>
            <a:r>
              <a:rPr lang="en-US" sz="2000" dirty="0" err="1" smtClean="0">
                <a:solidFill>
                  <a:srgbClr val="FF0000"/>
                </a:solidFill>
                <a:latin typeface="Times New Roman" pitchFamily="18" charset="0"/>
                <a:cs typeface="Times New Roman" pitchFamily="18" charset="0"/>
              </a:rPr>
              <a:t>Năm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học</a:t>
            </a:r>
            <a:r>
              <a:rPr lang="en-US" sz="2000" dirty="0" smtClean="0">
                <a:solidFill>
                  <a:srgbClr val="FF0000"/>
                </a:solidFill>
                <a:latin typeface="Times New Roman" pitchFamily="18" charset="0"/>
                <a:cs typeface="Times New Roman" pitchFamily="18" charset="0"/>
              </a:rPr>
              <a:t>: 2020 -2021</a:t>
            </a:r>
            <a:endParaRPr lang="vi-VN" sz="2000" dirty="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344" y="1298551"/>
            <a:ext cx="1615440" cy="1700784"/>
          </a:xfrm>
          <a:prstGeom prst="rect">
            <a:avLst/>
          </a:prstGeom>
        </p:spPr>
      </p:pic>
    </p:spTree>
  </p:cSld>
  <p:clrMapOvr>
    <a:masterClrMapping/>
  </p:clrMapOvr>
  <p:transition>
    <p:whee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229600" cy="4525963"/>
          </a:xfrm>
        </p:spPr>
        <p:txBody>
          <a:bodyPr/>
          <a:lstStyle/>
          <a:p>
            <a:pPr marL="0" indent="0">
              <a:buNone/>
            </a:pPr>
            <a:r>
              <a:rPr lang="vi-VN" b="1" dirty="0">
                <a:latin typeface="+mj-lt"/>
              </a:rPr>
              <a:t>* TCVĐ: Lộn cầu vồng</a:t>
            </a:r>
          </a:p>
          <a:p>
            <a:pPr>
              <a:buFontTx/>
              <a:buChar char="-"/>
            </a:pPr>
            <a:r>
              <a:rPr lang="vi-VN" dirty="0" smtClean="0">
                <a:latin typeface="+mj-lt"/>
              </a:rPr>
              <a:t>Cô </a:t>
            </a:r>
            <a:r>
              <a:rPr lang="vi-VN" dirty="0">
                <a:latin typeface="+mj-lt"/>
              </a:rPr>
              <a:t>giới thiệu tên trò chơi, cách chơi: chơi theo lời bài đồng dao lộn cầu vồng. </a:t>
            </a:r>
            <a:endParaRPr lang="en-US" dirty="0" smtClean="0">
              <a:latin typeface="+mj-lt"/>
            </a:endParaRPr>
          </a:p>
          <a:p>
            <a:pPr>
              <a:buFontTx/>
              <a:buChar char="-"/>
            </a:pPr>
            <a:r>
              <a:rPr lang="vi-VN" dirty="0" smtClean="0">
                <a:latin typeface="+mj-lt"/>
              </a:rPr>
              <a:t>Cô </a:t>
            </a:r>
            <a:r>
              <a:rPr lang="vi-VN" dirty="0">
                <a:latin typeface="+mj-lt"/>
              </a:rPr>
              <a:t>tổ chức cho trẻ chơi 2-3 lần.</a:t>
            </a:r>
          </a:p>
          <a:p>
            <a:endParaRPr lang="vi-VN" dirty="0"/>
          </a:p>
        </p:txBody>
      </p:sp>
      <p:pic>
        <p:nvPicPr>
          <p:cNvPr id="2" name="ra vuon hoa em 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95720" y="4149080"/>
            <a:ext cx="609600" cy="609600"/>
          </a:xfrm>
          <a:prstGeom prst="rect">
            <a:avLst/>
          </a:prstGeom>
        </p:spPr>
      </p:pic>
    </p:spTree>
  </p:cSld>
  <p:clrMapOvr>
    <a:masterClrMapping/>
  </p:clrMapOvr>
  <p:transition>
    <p:whee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356"/>
            <a:ext cx="8229600" cy="4525963"/>
          </a:xfrm>
        </p:spPr>
        <p:txBody>
          <a:bodyPr/>
          <a:lstStyle/>
          <a:p>
            <a:pPr>
              <a:buNone/>
            </a:pPr>
            <a:r>
              <a:rPr lang="vi-VN" b="1" i="1" dirty="0" smtClean="0">
                <a:latin typeface="+mj-lt"/>
              </a:rPr>
              <a:t>Hồi tĩnh</a:t>
            </a:r>
            <a:r>
              <a:rPr lang="vi-VN" i="1" dirty="0" smtClean="0">
                <a:latin typeface="+mj-lt"/>
              </a:rPr>
              <a:t>: </a:t>
            </a:r>
            <a:r>
              <a:rPr lang="vi-VN" dirty="0" smtClean="0">
                <a:latin typeface="+mj-lt"/>
              </a:rPr>
              <a:t>Cho trẻ đi nhẹ nhàng trong sân tập.</a:t>
            </a:r>
            <a:endParaRPr lang="vi-VN" dirty="0">
              <a:latin typeface="+mj-lt"/>
            </a:endParaRPr>
          </a:p>
        </p:txBody>
      </p:sp>
      <p:pic>
        <p:nvPicPr>
          <p:cNvPr id="2" name="01 Unknown Artist - Track 01 - Disc 2502f3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3.</a:t>
            </a:r>
            <a:r>
              <a:rPr lang="en-US" smtClean="0">
                <a:solidFill>
                  <a:srgbClr val="FF0000"/>
                </a:solidFill>
              </a:rPr>
              <a:t> </a:t>
            </a:r>
            <a:r>
              <a:rPr lang="vi-VN" smtClean="0">
                <a:solidFill>
                  <a:srgbClr val="FF0000"/>
                </a:solidFill>
              </a:rPr>
              <a:t>Kết </a:t>
            </a:r>
            <a:r>
              <a:rPr lang="vi-VN" dirty="0" smtClean="0">
                <a:solidFill>
                  <a:srgbClr val="FF0000"/>
                </a:solidFill>
              </a:rPr>
              <a:t>thúc:</a:t>
            </a:r>
            <a:endParaRPr lang="vi-VN" dirty="0">
              <a:solidFill>
                <a:srgbClr val="FF0000"/>
              </a:solidFill>
            </a:endParaRPr>
          </a:p>
        </p:txBody>
      </p:sp>
      <p:sp>
        <p:nvSpPr>
          <p:cNvPr id="3" name="Content Placeholder 2"/>
          <p:cNvSpPr>
            <a:spLocks noGrp="1"/>
          </p:cNvSpPr>
          <p:nvPr>
            <p:ph idx="1"/>
          </p:nvPr>
        </p:nvSpPr>
        <p:spPr/>
        <p:txBody>
          <a:bodyPr/>
          <a:lstStyle/>
          <a:p>
            <a:pPr>
              <a:buNone/>
            </a:pPr>
            <a:r>
              <a:rPr lang="vi-VN" dirty="0" smtClean="0">
                <a:latin typeface="+mj-lt"/>
              </a:rPr>
              <a:t>Cô nhận xét tiết học động viên khen ngợi trẻ.</a:t>
            </a:r>
            <a:endParaRPr lang="vi-VN" dirty="0">
              <a:latin typeface="+mj-lt"/>
              <a:cs typeface="Times New Roman" pitchFamily="18" charset="0"/>
            </a:endParaRPr>
          </a:p>
        </p:txBody>
      </p:sp>
      <p:pic>
        <p:nvPicPr>
          <p:cNvPr id="4" name="Chi_ong_nau_-_Xuan_M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split orient="vert" dir="in"/>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itchFamily="18" charset="0"/>
                <a:cs typeface="Times New Roman" pitchFamily="18" charset="0"/>
              </a:rPr>
              <a:t>I. MỤC ĐÍCH YÊU CẦU</a:t>
            </a:r>
            <a:endParaRPr lang="vi-VN"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0" indent="0">
              <a:buNone/>
            </a:pPr>
            <a:r>
              <a:rPr lang="vi-VN" sz="2800" b="1" dirty="0">
                <a:latin typeface="+mj-lt"/>
              </a:rPr>
              <a:t>* Kiến thức</a:t>
            </a:r>
            <a:endParaRPr lang="vi-VN" sz="2800" dirty="0">
              <a:latin typeface="+mj-lt"/>
            </a:endParaRPr>
          </a:p>
          <a:p>
            <a:pPr marL="0" indent="0">
              <a:buNone/>
            </a:pPr>
            <a:r>
              <a:rPr lang="vi-VN" sz="2800" dirty="0">
                <a:latin typeface="+mj-lt"/>
              </a:rPr>
              <a:t>-Trẻ nhớ tên BTPTC, tên VĐCB, tên trò chơi.</a:t>
            </a:r>
          </a:p>
          <a:p>
            <a:pPr marL="0" indent="0">
              <a:buNone/>
            </a:pPr>
            <a:r>
              <a:rPr lang="vi-VN" sz="2800" b="1" dirty="0">
                <a:latin typeface="+mj-lt"/>
              </a:rPr>
              <a:t>* Kỹ năng</a:t>
            </a:r>
            <a:r>
              <a:rPr lang="vi-VN" sz="2800" dirty="0">
                <a:latin typeface="+mj-lt"/>
              </a:rPr>
              <a:t>:</a:t>
            </a:r>
          </a:p>
          <a:p>
            <a:pPr marL="0" indent="0">
              <a:buNone/>
            </a:pPr>
            <a:r>
              <a:rPr lang="vi-VN" sz="2800" dirty="0">
                <a:latin typeface="+mj-lt"/>
              </a:rPr>
              <a:t>- Rèn kỹ năng bật tiếp đất bằng cả bàn chân, bật liên tục, không dẫm vào vòng.</a:t>
            </a:r>
          </a:p>
          <a:p>
            <a:pPr marL="0" indent="0">
              <a:buNone/>
            </a:pPr>
            <a:r>
              <a:rPr lang="vi-VN" sz="2800" b="1" dirty="0">
                <a:latin typeface="+mj-lt"/>
              </a:rPr>
              <a:t>* Thái độ:</a:t>
            </a:r>
            <a:endParaRPr lang="vi-VN" sz="2800" dirty="0">
              <a:latin typeface="+mj-lt"/>
            </a:endParaRPr>
          </a:p>
          <a:p>
            <a:pPr marL="0" indent="0">
              <a:buNone/>
            </a:pPr>
            <a:r>
              <a:rPr lang="vi-VN" sz="2800" dirty="0">
                <a:latin typeface="+mj-lt"/>
              </a:rPr>
              <a:t> -Trẻ ngoan, không xô đẩy bạn.</a:t>
            </a:r>
          </a:p>
          <a:p>
            <a:pPr marL="0" indent="0">
              <a:buNone/>
            </a:pPr>
            <a:r>
              <a:rPr lang="vi-VN" sz="2800" dirty="0">
                <a:latin typeface="+mj-lt"/>
              </a:rPr>
              <a:t>- Hứng thú tham gia vào hoạt động</a:t>
            </a:r>
          </a:p>
        </p:txBody>
      </p:sp>
    </p:spTree>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II.CHUẨN BỊ</a:t>
            </a:r>
            <a:endParaRPr lang="vi-VN" sz="3600" dirty="0">
              <a:solidFill>
                <a:srgbClr val="FF0000"/>
              </a:solidFill>
            </a:endParaRPr>
          </a:p>
        </p:txBody>
      </p:sp>
      <p:sp>
        <p:nvSpPr>
          <p:cNvPr id="3" name="Content Placeholder 2"/>
          <p:cNvSpPr>
            <a:spLocks noGrp="1"/>
          </p:cNvSpPr>
          <p:nvPr>
            <p:ph idx="1"/>
          </p:nvPr>
        </p:nvSpPr>
        <p:spPr>
          <a:xfrm>
            <a:off x="428596" y="1214422"/>
            <a:ext cx="8229600" cy="4525963"/>
          </a:xfrm>
        </p:spPr>
        <p:txBody>
          <a:bodyPr>
            <a:normAutofit lnSpcReduction="10000"/>
          </a:bodyPr>
          <a:lstStyle/>
          <a:p>
            <a:pPr>
              <a:buNone/>
            </a:pPr>
            <a:r>
              <a:rPr lang="vi-VN" sz="2800" b="1" dirty="0" smtClean="0"/>
              <a:t/>
            </a:r>
            <a:br>
              <a:rPr lang="vi-VN" sz="2800" b="1" dirty="0" smtClean="0"/>
            </a:br>
            <a:r>
              <a:rPr lang="vi-VN" sz="2800" b="1" dirty="0" smtClean="0">
                <a:latin typeface="+mj-lt"/>
              </a:rPr>
              <a:t>* Đồ dùng của cô:</a:t>
            </a:r>
            <a:endParaRPr lang="en-US" sz="2800" b="1" dirty="0" smtClean="0">
              <a:latin typeface="+mj-lt"/>
            </a:endParaRPr>
          </a:p>
          <a:p>
            <a:pPr>
              <a:buNone/>
            </a:pP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Bảng</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tương</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tác</a:t>
            </a:r>
            <a:r>
              <a:rPr lang="en-US" sz="2800" dirty="0" smtClean="0">
                <a:latin typeface="+mj-lt"/>
                <a:cs typeface="Times New Roman" panose="02020603050405020304" pitchFamily="18" charset="0"/>
              </a:rPr>
              <a:t>.</a:t>
            </a:r>
          </a:p>
          <a:p>
            <a:pPr>
              <a:buNone/>
            </a:pPr>
            <a:r>
              <a:rPr lang="en-US" sz="2800" dirty="0" smtClean="0">
                <a:latin typeface="+mj-lt"/>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a:t>
            </a:r>
            <a:endParaRPr lang="vi-VN" sz="2800" dirty="0" smtClean="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gàng</a:t>
            </a:r>
            <a:r>
              <a:rPr lang="en-US" sz="2800" dirty="0">
                <a:latin typeface="Times New Roman" panose="02020603050405020304" pitchFamily="18" charset="0"/>
                <a:cs typeface="Times New Roman" panose="02020603050405020304" pitchFamily="18" charset="0"/>
              </a:rPr>
              <a:t> </a:t>
            </a:r>
          </a:p>
          <a:p>
            <a:pPr marL="0" indent="0">
              <a:buNone/>
            </a:pPr>
            <a:r>
              <a:rPr lang="vi-VN" sz="2800" b="1" dirty="0" smtClean="0">
                <a:latin typeface="+mj-lt"/>
              </a:rPr>
              <a:t>* Đồ dùng của trẻ</a:t>
            </a:r>
            <a:endParaRPr lang="vi-VN" sz="2800" dirty="0" smtClean="0">
              <a:latin typeface="+mj-lt"/>
            </a:endParaRPr>
          </a:p>
          <a:p>
            <a:pPr>
              <a:buNone/>
            </a:pPr>
            <a:r>
              <a:rPr lang="vi-VN" sz="2800" dirty="0" smtClean="0">
                <a:latin typeface="+mj-lt"/>
              </a:rPr>
              <a:t>- Trang phục gọn gàng.</a:t>
            </a:r>
          </a:p>
          <a:p>
            <a:pPr>
              <a:buNone/>
            </a:pPr>
            <a:endParaRPr lang="vi-VN" sz="2800"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00"/>
            <a:ext cx="8229600" cy="1143000"/>
          </a:xfrm>
        </p:spPr>
        <p:txBody>
          <a:bodyPr>
            <a:normAutofit/>
          </a:bodyPr>
          <a:lstStyle/>
          <a:p>
            <a:r>
              <a:rPr lang="en-US" sz="3600" dirty="0" smtClean="0">
                <a:solidFill>
                  <a:srgbClr val="FF0000"/>
                </a:solidFill>
              </a:rPr>
              <a:t>III. CÁCH </a:t>
            </a:r>
            <a:r>
              <a:rPr lang="en-US" sz="3600" dirty="0" err="1" smtClean="0">
                <a:solidFill>
                  <a:srgbClr val="FF0000"/>
                </a:solidFill>
              </a:rPr>
              <a:t>TiẾN</a:t>
            </a:r>
            <a:r>
              <a:rPr lang="en-US" sz="3600" dirty="0" smtClean="0">
                <a:solidFill>
                  <a:srgbClr val="FF0000"/>
                </a:solidFill>
              </a:rPr>
              <a:t> HÀNH</a:t>
            </a:r>
            <a:endParaRPr lang="vi-VN" sz="3600" dirty="0">
              <a:solidFill>
                <a:srgbClr val="FF0000"/>
              </a:solidFill>
            </a:endParaRPr>
          </a:p>
        </p:txBody>
      </p:sp>
      <p:sp>
        <p:nvSpPr>
          <p:cNvPr id="3" name="Content Placeholder 2"/>
          <p:cNvSpPr>
            <a:spLocks noGrp="1"/>
          </p:cNvSpPr>
          <p:nvPr>
            <p:ph idx="1"/>
          </p:nvPr>
        </p:nvSpPr>
        <p:spPr>
          <a:xfrm>
            <a:off x="683568" y="980728"/>
            <a:ext cx="8229600" cy="4525963"/>
          </a:xfrm>
        </p:spPr>
        <p:txBody>
          <a:bodyPr/>
          <a:lstStyle/>
          <a:p>
            <a:pPr marL="514350" indent="-514350">
              <a:buAutoNum type="arabicPeriod"/>
            </a:pPr>
            <a:r>
              <a:rPr lang="en-US" dirty="0" err="1" smtClean="0">
                <a:latin typeface="Times New Roman" pitchFamily="18" charset="0"/>
                <a:cs typeface="Times New Roman" pitchFamily="18" charset="0"/>
              </a:rPr>
              <a:t>Ổn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chức</a:t>
            </a:r>
            <a:r>
              <a:rPr lang="en-US" dirty="0" smtClean="0">
                <a:latin typeface="Times New Roman" pitchFamily="18" charset="0"/>
                <a:cs typeface="Times New Roman" pitchFamily="18" charset="0"/>
              </a:rPr>
              <a:t>:</a:t>
            </a:r>
          </a:p>
          <a:p>
            <a:pPr marL="514350" indent="-514350">
              <a:buNone/>
            </a:pPr>
            <a:r>
              <a:rPr lang="en-US" dirty="0" smtClean="0">
                <a:latin typeface="Times New Roman" pitchFamily="18" charset="0"/>
                <a:cs typeface="Times New Roman" pitchFamily="18" charset="0"/>
              </a:rPr>
              <a:t> </a:t>
            </a:r>
            <a:r>
              <a:rPr lang="vi-VN" dirty="0" smtClean="0"/>
              <a:t>- </a:t>
            </a:r>
            <a:r>
              <a:rPr lang="vi-VN" dirty="0" smtClean="0">
                <a:latin typeface="+mj-lt"/>
              </a:rPr>
              <a:t>Cô và trẻ cùng hát bài: “Trời nắng, trời mưa”</a:t>
            </a:r>
            <a:endParaRPr lang="en-US" dirty="0" smtClean="0">
              <a:latin typeface="+mj-lt"/>
              <a:cs typeface="Times New Roman" pitchFamily="18" charset="0"/>
            </a:endParaRPr>
          </a:p>
        </p:txBody>
      </p:sp>
      <p:pic>
        <p:nvPicPr>
          <p:cNvPr id="6" name="Trời Nắng Trời Mưa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2196408"/>
            <a:ext cx="6912768" cy="4297922"/>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08"/>
            <a:ext cx="8229600" cy="2225668"/>
          </a:xfrm>
        </p:spPr>
        <p:txBody>
          <a:bodyPr>
            <a:normAutofit fontScale="90000"/>
          </a:bodyPr>
          <a:lstStyle/>
          <a:p>
            <a:r>
              <a:rPr lang="en-US" dirty="0" smtClean="0">
                <a:solidFill>
                  <a:srgbClr val="FF0000"/>
                </a:solidFill>
                <a:latin typeface="Times New Roman" pitchFamily="18" charset="0"/>
                <a:cs typeface="Times New Roman" pitchFamily="18" charset="0"/>
              </a:rPr>
              <a:t>2. </a:t>
            </a:r>
            <a:r>
              <a:rPr lang="en-US" dirty="0" err="1" smtClean="0">
                <a:solidFill>
                  <a:srgbClr val="FF0000"/>
                </a:solidFill>
                <a:latin typeface="Times New Roman" pitchFamily="18" charset="0"/>
                <a:cs typeface="Times New Roman" pitchFamily="18" charset="0"/>
              </a:rPr>
              <a:t>Phương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pháp</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và</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thức</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tổ</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chức</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vi-VN" sz="3200" b="1" dirty="0" smtClean="0"/>
              <a:t>Khởi động</a:t>
            </a:r>
            <a:r>
              <a:rPr lang="vi-VN" sz="3200" dirty="0" smtClean="0"/>
              <a:t>: Cô và trẻ đi thường, chạy chậm, chạy nhanh, chạy chậm quanh sân, đứng thành vòng tròn</a:t>
            </a:r>
            <a:r>
              <a:rPr lang="vi-VN" sz="3200" b="1" dirty="0" smtClean="0"/>
              <a:t>.</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vi-VN" sz="3600" dirty="0">
              <a:latin typeface="Times New Roman" pitchFamily="18" charset="0"/>
              <a:cs typeface="Times New Roman" pitchFamily="18" charset="0"/>
            </a:endParaRPr>
          </a:p>
        </p:txBody>
      </p:sp>
      <p:pic>
        <p:nvPicPr>
          <p:cNvPr id="3" name="TD 2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9952" y="3789040"/>
            <a:ext cx="609600" cy="609600"/>
          </a:xfrm>
          <a:prstGeom prst="rect">
            <a:avLst/>
          </a:prstGeom>
        </p:spPr>
      </p:pic>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vi-VN" b="1" i="1" dirty="0" smtClean="0">
                <a:latin typeface="+mj-lt"/>
              </a:rPr>
              <a:t>* BTPTC</a:t>
            </a:r>
            <a:r>
              <a:rPr lang="vi-VN" b="1" dirty="0" smtClean="0">
                <a:latin typeface="+mj-lt"/>
              </a:rPr>
              <a:t>: </a:t>
            </a:r>
            <a:r>
              <a:rPr lang="en-US" b="1" i="1" dirty="0" err="1" smtClean="0">
                <a:latin typeface="Times New Roman" panose="02020603050405020304" pitchFamily="18" charset="0"/>
                <a:cs typeface="Times New Roman" panose="02020603050405020304" pitchFamily="18" charset="0"/>
              </a:rPr>
              <a:t>Tập</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với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bóng</a:t>
            </a:r>
            <a:endParaRPr lang="vi-VN"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356" y="571480"/>
            <a:ext cx="2813014" cy="769441"/>
          </a:xfrm>
          <a:prstGeom prst="rect">
            <a:avLst/>
          </a:prstGeom>
          <a:noFill/>
        </p:spPr>
        <p:txBody>
          <a:bodyPr wrap="none" rtlCol="0">
            <a:spAutoFit/>
          </a:bodyPr>
          <a:lstStyle/>
          <a:p>
            <a:r>
              <a:rPr lang="vi-VN" sz="4400" dirty="0" smtClean="0">
                <a:latin typeface="+mj-lt"/>
              </a:rPr>
              <a:t>Trọng động</a:t>
            </a:r>
          </a:p>
        </p:txBody>
      </p:sp>
      <p:pic>
        <p:nvPicPr>
          <p:cNvPr id="6" name="Bai_the_duc_buoi_sang_-_Xuan_M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i="1" dirty="0" smtClean="0">
                <a:latin typeface="+mj-lt"/>
              </a:rPr>
              <a:t>* </a:t>
            </a:r>
            <a:r>
              <a:rPr lang="vi-VN" b="1" i="1" dirty="0" smtClean="0">
                <a:latin typeface="+mj-lt"/>
              </a:rPr>
              <a:t>VĐCB</a:t>
            </a:r>
            <a:r>
              <a:rPr lang="vi-VN" b="1" i="1" dirty="0">
                <a:latin typeface="+mj-lt"/>
              </a:rPr>
              <a:t>:</a:t>
            </a:r>
            <a:r>
              <a:rPr lang="vi-VN" b="1" dirty="0">
                <a:latin typeface="+mj-lt"/>
              </a:rPr>
              <a:t> </a:t>
            </a:r>
            <a:r>
              <a:rPr lang="vi-VN" b="1" i="1" dirty="0">
                <a:latin typeface="+mj-lt"/>
              </a:rPr>
              <a:t>Bật liên tục vào vòng</a:t>
            </a:r>
            <a:r>
              <a:rPr lang="vi-VN" b="1" i="1" dirty="0" smtClean="0">
                <a:latin typeface="+mj-lt"/>
              </a:rPr>
              <a:t>:</a:t>
            </a:r>
            <a:endParaRPr lang="en-US" b="1" i="1" dirty="0" smtClean="0">
              <a:latin typeface="+mj-lt"/>
            </a:endParaRPr>
          </a:p>
          <a:p>
            <a:pPr marL="0" indent="0">
              <a:buNone/>
            </a:pPr>
            <a:r>
              <a:rPr lang="en-US" i="1" dirty="0">
                <a:latin typeface="+mj-lt"/>
              </a:rPr>
              <a:t>-</a:t>
            </a:r>
            <a:r>
              <a:rPr lang="vi-VN" i="1" dirty="0">
                <a:latin typeface="+mj-lt"/>
              </a:rPr>
              <a:t> </a:t>
            </a:r>
            <a:r>
              <a:rPr lang="vi-VN" dirty="0">
                <a:latin typeface="+mj-lt"/>
              </a:rPr>
              <a:t>Cô giới thiệu tên VĐCB;</a:t>
            </a:r>
          </a:p>
          <a:p>
            <a:pPr marL="0" indent="0">
              <a:buNone/>
            </a:pPr>
            <a:r>
              <a:rPr lang="vi-VN" dirty="0">
                <a:latin typeface="+mj-lt"/>
              </a:rPr>
              <a:t>- Cô làm mẫu lần 1: Hỏi trẻ tên bài.</a:t>
            </a:r>
          </a:p>
          <a:p>
            <a:pPr marL="0" indent="0">
              <a:buNone/>
            </a:pPr>
            <a:r>
              <a:rPr lang="vi-VN" dirty="0">
                <a:latin typeface="+mj-lt"/>
              </a:rPr>
              <a:t>- Cô làm mẫu lần 2: Chậm kết hợp phân tích động tác:</a:t>
            </a:r>
          </a:p>
          <a:p>
            <a:pPr>
              <a:buFontTx/>
              <a:buChar char="-"/>
            </a:pPr>
            <a:endParaRPr lang="vi-VN" dirty="0">
              <a:latin typeface="+mj-lt"/>
              <a:cs typeface="Times New Roman" pitchFamily="18" charset="0"/>
            </a:endParaRPr>
          </a:p>
          <a:p>
            <a:pPr>
              <a:buNone/>
            </a:pPr>
            <a:endParaRPr lang="vi-VN" dirty="0">
              <a:latin typeface="+mj-lt"/>
            </a:endParaRPr>
          </a:p>
        </p:txBody>
      </p:sp>
    </p:spTree>
  </p:cSld>
  <p:clrMapOvr>
    <a:masterClrMapping/>
  </p:clrMapOvr>
  <p:transition>
    <p:plu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TTCB</a:t>
            </a:r>
            <a:r>
              <a:rPr lang="en-US" b="1"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đứng </a:t>
            </a:r>
            <a:r>
              <a:rPr lang="vi-VN" dirty="0">
                <a:latin typeface="Times New Roman" panose="02020603050405020304" pitchFamily="18" charset="0"/>
                <a:cs typeface="Times New Roman" panose="02020603050405020304" pitchFamily="18" charset="0"/>
              </a:rPr>
              <a:t>trước vạch chuẩn mắt nhìn thẳng, 2 tay chống hông</a:t>
            </a:r>
          </a:p>
          <a:p>
            <a:pPr marL="0" indent="0">
              <a:buNone/>
            </a:pPr>
            <a:r>
              <a:rPr lang="vi-VN" dirty="0">
                <a:latin typeface="Times New Roman" panose="02020603050405020304" pitchFamily="18" charset="0"/>
                <a:cs typeface="Times New Roman" panose="02020603050405020304" pitchFamily="18" charset="0"/>
              </a:rPr>
              <a:t>+ Bật: nhún chân khuỵu gối xuống bật mạnh vào vòng, lần lượt bật hết các vòng không dẫm vào vòng, rồi bật ra ngoài đi về cuối hàng. Cô hỏi trẻ cô vừa làm gì?</a:t>
            </a:r>
          </a:p>
          <a:p>
            <a:pPr>
              <a:buNone/>
            </a:pPr>
            <a:endParaRPr lang="vi-VN" dirty="0">
              <a:latin typeface="Times New Roman" panose="02020603050405020304" pitchFamily="18" charset="0"/>
              <a:cs typeface="Times New Roman" panose="02020603050405020304" pitchFamily="18" charset="0"/>
            </a:endParaRPr>
          </a:p>
          <a:p>
            <a:pPr>
              <a:buNone/>
            </a:pPr>
            <a:endParaRPr lang="vi-VN" dirty="0">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000108"/>
            <a:ext cx="8229600" cy="3082924"/>
          </a:xfrm>
        </p:spPr>
        <p:txBody>
          <a:bodyPr>
            <a:normAutofit fontScale="90000"/>
          </a:bodyPr>
          <a:lstStyle/>
          <a:p>
            <a:pPr algn="l"/>
            <a:r>
              <a:rPr lang="vi-VN" b="1" i="1" dirty="0" smtClean="0"/>
              <a:t>* Trẻ thực hiện:</a:t>
            </a:r>
            <a:r>
              <a:rPr lang="vi-VN" dirty="0" smtClean="0"/>
              <a:t/>
            </a:r>
            <a:br>
              <a:rPr lang="vi-VN" dirty="0" smtClean="0"/>
            </a:br>
            <a:r>
              <a:rPr lang="en-US" sz="3200" dirty="0"/>
              <a:t/>
            </a:r>
            <a:br>
              <a:rPr lang="en-US" sz="3200" dirty="0"/>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1: 2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2: Cho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r>
              <a:rPr lang="en-US" sz="3200" dirty="0"/>
              <a:t/>
            </a:r>
            <a:br>
              <a:rPr lang="en-US" sz="3200" dirty="0"/>
            </a:br>
            <a:r>
              <a:rPr lang="vi-VN" dirty="0" smtClean="0"/>
              <a:t/>
            </a:r>
            <a:br>
              <a:rPr lang="vi-VN" dirty="0" smtClean="0"/>
            </a:br>
            <a:r>
              <a:rPr lang="vi-VN" dirty="0" smtClean="0"/>
              <a:t/>
            </a:r>
            <a:br>
              <a:rPr lang="vi-VN" dirty="0" smtClean="0"/>
            </a:br>
            <a:endParaRPr lang="vi-VN" dirty="0"/>
          </a:p>
        </p:txBody>
      </p:sp>
      <p:pic>
        <p:nvPicPr>
          <p:cNvPr id="4" name="02 Unknown Artist - Track 02 - Disc 2502f3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0888" y="4221088"/>
            <a:ext cx="609600" cy="609600"/>
          </a:xfrm>
          <a:prstGeom prst="rect">
            <a:avLst/>
          </a:prstGeom>
        </p:spPr>
      </p:pic>
    </p:spTree>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199</Words>
  <Application>Microsoft Office PowerPoint</Application>
  <PresentationFormat>On-screen Show (4:3)</PresentationFormat>
  <Paragraphs>45</Paragraphs>
  <Slides>12</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Office Theme</vt:lpstr>
      <vt:lpstr>PHÒNG GIÁO DỤC ĐÀO TẠO QUẬN LONG BIÊN TRƯỜNG MẦM NON PHÚC ĐỒNG</vt:lpstr>
      <vt:lpstr>I. MỤC ĐÍCH YÊU CẦU</vt:lpstr>
      <vt:lpstr>II.CHUẨN BỊ</vt:lpstr>
      <vt:lpstr>III. CÁCH TiẾN HÀNH</vt:lpstr>
      <vt:lpstr>2. Phương pháp và hình thức tổ chức  Khởi động: Cô và trẻ đi thường, chạy chậm, chạy nhanh, chạy chậm quanh sân, đứng thành vòng tròn. </vt:lpstr>
      <vt:lpstr>PowerPoint Presentation</vt:lpstr>
      <vt:lpstr>PowerPoint Presentation</vt:lpstr>
      <vt:lpstr>PowerPoint Presentation</vt:lpstr>
      <vt:lpstr>* Trẻ thực hiện:  - Lần 1: 2 bạn đầu hàng lên thực hiện. - Lần 2: Cho các tổ lên thực hiện bật liên tục vào vòng.   - Động viên khuyến khích, hỏi trẻ các con vừa làm gì?   </vt:lpstr>
      <vt:lpstr>PowerPoint Presentation</vt:lpstr>
      <vt:lpstr>PowerPoint Presentation</vt:lpstr>
      <vt:lpstr>3. Kết thúc:</vt:lpstr>
    </vt:vector>
  </TitlesOfParts>
  <Company>00000001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ĐÀO TẠO QUẬN LONG BIÊN TRƯỜNG MẦM NON GIA THƯỢNG</dc:title>
  <dc:creator>MyPC</dc:creator>
  <cp:lastModifiedBy>DESKTOP-CV9LKTP</cp:lastModifiedBy>
  <cp:revision>28</cp:revision>
  <dcterms:created xsi:type="dcterms:W3CDTF">2019-09-25T06:07:30Z</dcterms:created>
  <dcterms:modified xsi:type="dcterms:W3CDTF">2021-03-12T02:07:16Z</dcterms:modified>
</cp:coreProperties>
</file>