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68" r:id="rId4"/>
    <p:sldId id="260" r:id="rId5"/>
    <p:sldId id="262" r:id="rId6"/>
    <p:sldId id="273" r:id="rId7"/>
    <p:sldId id="276" r:id="rId8"/>
    <p:sldId id="272" r:id="rId9"/>
    <p:sldId id="263" r:id="rId10"/>
    <p:sldId id="264" r:id="rId11"/>
    <p:sldId id="279" r:id="rId12"/>
    <p:sldId id="281" r:id="rId13"/>
    <p:sldId id="280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F8504-91D6-4FBA-8074-57A126FFBE4B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Ch&#225;u%20th&#432;&#417;ng%20ch&#250;%20b&#7891;%20&#273;&#7897;i\Ch&#225;u%20th&#432;&#417;ng%20ch&#250;%20b&#7891;%20&#273;&#7897;i\nhac\Ch&#250;%20B&#7897;%20&#272;&#7897;i%20-%20Nh&#7841;c%20Thi&#7871;u%20Nhi%20C&#243;%20L&#7901;i%20(online-video-cutter.com).mp4" TargetMode="Externa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Ch&#225;u%20th&#432;&#417;ng%20ch&#250;%20b&#7891;%20&#273;&#7897;i\Ch&#225;u%20th&#432;&#417;ng%20ch&#250;%20b&#7891;%20&#273;&#7897;i\nhac\Ch&#225;u%20Th&#432;&#417;ng%20Ch&#250;%20B&#7897;%20&#272;&#7897;i%20-%20V.A.mp4" TargetMode="Externa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Ch&#225;u%20th&#432;&#417;ng%20ch&#250;%20b&#7891;%20&#273;&#7897;i\Ch&#225;u%20th&#432;&#417;ng%20ch&#250;%20b&#7891;%20&#273;&#7897;i\nhac\Ma&#768;u%20A&#769;o%20Chu&#769;%20B&#244;&#803;%20&#272;&#244;&#803;i%20(%20Tuy&#7875;n%20ch&#7885;n%20nh&#7841;c%20thi&#7871;u%20nhi%20hay%20).mp4" TargetMode="Externa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lop%20a3\Desktop\G&#7917;i%20ch&#250;%20h&#7843;i%20qu&#226;n\GDAN%20D&#7841;y%20v&#7841;n%20dongTTC%20Em%20them%201%20tuoi\nhac\Ch&#225;u%20Th&#432;&#417;ng%20Ch&#250;%20B&#7897;%20&#272;&#7897;i%20-%20V.A.mp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G&#7917;i%20ch&#250;%20h&#7843;i%20qu&#226;n\GDAN%20D&#7841;y%20v&#7841;n%20dongTTC%20Em%20them%201%20tuoi\nhac\Ch&#225;u%20Th&#432;&#417;ng%20Ch&#250;%20B&#7897;%20&#272;&#7897;i%20-%20V.A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G&#7917;i%20ch&#250;%20h&#7843;i%20qu&#226;n\GDAN%20D&#7841;y%20v&#7841;n%20dongTTC%20Em%20them%201%20tuoi\nhac\Ch&#225;u%20Th&#432;&#417;ng%20Ch&#250;%20B&#7897;%20&#272;&#7897;i%20-%20V.A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lop%20a3\Desktop\Ch&#225;u%20th&#432;&#417;ng%20ch&#250;%20b&#7891;%20&#273;&#7897;i\Ch&#225;u%20th&#432;&#417;ng%20ch&#250;%20b&#7891;%20&#273;&#7897;i\nhac\Ma&#768;u%20A&#769;o%20Chu&#769;%20B&#244;&#803;%20&#272;&#244;&#803;i%20(%20Tuy&#7875;n%20ch&#7885;n%20nh&#7841;c%20thi&#7871;u%20nhi%20hay%20)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WordArt 11"/>
          <p:cNvSpPr>
            <a:spLocks noChangeArrowheads="1" noChangeShapeType="1" noTextEdit="1"/>
          </p:cNvSpPr>
          <p:nvPr/>
        </p:nvSpPr>
        <p:spPr bwMode="auto">
          <a:xfrm>
            <a:off x="838200" y="1752600"/>
            <a:ext cx="70199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TimeH"/>
            </a:endParaRPr>
          </a:p>
        </p:txBody>
      </p:sp>
      <p:sp>
        <p:nvSpPr>
          <p:cNvPr id="3084" name="WordArt 12"/>
          <p:cNvSpPr>
            <a:spLocks noChangeArrowheads="1" noChangeShapeType="1" noTextEdit="1"/>
          </p:cNvSpPr>
          <p:nvPr/>
        </p:nvSpPr>
        <p:spPr bwMode="auto">
          <a:xfrm>
            <a:off x="457200" y="2895600"/>
            <a:ext cx="1676400" cy="457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.VnTimeH"/>
            </a:endParaRPr>
          </a:p>
        </p:txBody>
      </p:sp>
      <p:sp>
        <p:nvSpPr>
          <p:cNvPr id="3085" name="WordArt 13" descr="Paper bag"/>
          <p:cNvSpPr>
            <a:spLocks noChangeArrowheads="1" noChangeShapeType="1" noTextEdit="1"/>
          </p:cNvSpPr>
          <p:nvPr/>
        </p:nvSpPr>
        <p:spPr bwMode="auto">
          <a:xfrm>
            <a:off x="2438400" y="2895600"/>
            <a:ext cx="57531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 smtClean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086" name="WordArt 14"/>
          <p:cNvSpPr>
            <a:spLocks noChangeArrowheads="1" noChangeShapeType="1" noTextEdit="1"/>
          </p:cNvSpPr>
          <p:nvPr/>
        </p:nvSpPr>
        <p:spPr bwMode="auto">
          <a:xfrm>
            <a:off x="304800" y="3733800"/>
            <a:ext cx="1828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.VnTime"/>
            </a:endParaRPr>
          </a:p>
        </p:txBody>
      </p:sp>
      <p:sp>
        <p:nvSpPr>
          <p:cNvPr id="3087" name="WordArt 15"/>
          <p:cNvSpPr>
            <a:spLocks noChangeArrowheads="1" noChangeShapeType="1" noTextEdit="1"/>
          </p:cNvSpPr>
          <p:nvPr/>
        </p:nvSpPr>
        <p:spPr bwMode="auto">
          <a:xfrm>
            <a:off x="609600" y="4572000"/>
            <a:ext cx="7924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.VnTimeH"/>
            </a:endParaRPr>
          </a:p>
        </p:txBody>
      </p:sp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2438400" y="3581400"/>
            <a:ext cx="6324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75"/>
              </a:avLst>
            </a:prstTxWarp>
          </a:bodyPr>
          <a:lstStyle/>
          <a:p>
            <a:pPr algn="ctr"/>
            <a:endParaRPr lang="en-US" sz="3600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676400" y="76200"/>
            <a:ext cx="5943600" cy="762000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PHÒNG GIÁO DỤC VÀ ĐÀO TAO QUẬN LONG BIÊN </a:t>
            </a:r>
            <a:b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PHÚC ĐỒNG</a:t>
            </a: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52600" y="26670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PHÁT TRIỂN THẨM MỸ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" y="3581400"/>
            <a:ext cx="8763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 ĐỀ : QUẢ CHÍN</a:t>
            </a: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ĐỀ TÀI: VĐTN: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NH: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TC: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LỨA TUỔI: 5 - 6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NGƯỜI DẠY: 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81400" y="6172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NĂM HỌC: 2019 - 2020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380" y="808230"/>
            <a:ext cx="1615440" cy="1700784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400"/>
            <a:ext cx="9144000" cy="1143000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solidFill>
                  <a:srgbClr val="002060"/>
                </a:solidFill>
              </a:rPr>
              <a:t>- </a:t>
            </a:r>
            <a:r>
              <a:rPr lang="en-US" sz="3600" i="1" dirty="0" err="1" smtClean="0">
                <a:solidFill>
                  <a:srgbClr val="002060"/>
                </a:solidFill>
              </a:rPr>
              <a:t>Cách</a:t>
            </a:r>
            <a:r>
              <a:rPr lang="en-US" sz="3600" i="1" dirty="0" smtClean="0">
                <a:solidFill>
                  <a:srgbClr val="002060"/>
                </a:solidFill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</a:rPr>
              <a:t>chơi</a:t>
            </a:r>
            <a:r>
              <a:rPr lang="en-US" sz="3600" dirty="0" smtClean="0">
                <a:solidFill>
                  <a:srgbClr val="002060"/>
                </a:solidFill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</a:rPr>
              <a:t>Cô</a:t>
            </a:r>
            <a:r>
              <a:rPr lang="en-US" sz="3600" dirty="0" smtClean="0">
                <a:solidFill>
                  <a:srgbClr val="002060"/>
                </a:solidFill>
              </a:rPr>
              <a:t> chia </a:t>
            </a:r>
            <a:r>
              <a:rPr lang="en-US" sz="3600" dirty="0" err="1" smtClean="0">
                <a:solidFill>
                  <a:srgbClr val="002060"/>
                </a:solidFill>
              </a:rPr>
              <a:t>cả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lớp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làm</a:t>
            </a:r>
            <a:r>
              <a:rPr lang="en-US" sz="3600" dirty="0" smtClean="0">
                <a:solidFill>
                  <a:srgbClr val="002060"/>
                </a:solidFill>
              </a:rPr>
              <a:t> 3 </a:t>
            </a:r>
            <a:r>
              <a:rPr lang="en-US" sz="3600" dirty="0" err="1" smtClean="0">
                <a:solidFill>
                  <a:srgbClr val="002060"/>
                </a:solidFill>
              </a:rPr>
              <a:t>đội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chơi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600" dirty="0" err="1" smtClean="0">
                <a:solidFill>
                  <a:srgbClr val="002060"/>
                </a:solidFill>
              </a:rPr>
              <a:t>Mỗi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đôin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đại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diện</a:t>
            </a:r>
            <a:r>
              <a:rPr lang="en-US" sz="3600" dirty="0" smtClean="0">
                <a:solidFill>
                  <a:srgbClr val="002060"/>
                </a:solidFill>
              </a:rPr>
              <a:t> 1 </a:t>
            </a:r>
            <a:r>
              <a:rPr lang="en-US" sz="3600" dirty="0" err="1" smtClean="0">
                <a:solidFill>
                  <a:srgbClr val="002060"/>
                </a:solidFill>
              </a:rPr>
              <a:t>bạn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cầm</a:t>
            </a:r>
            <a:r>
              <a:rPr lang="en-US" sz="3600" dirty="0" smtClean="0">
                <a:solidFill>
                  <a:srgbClr val="002060"/>
                </a:solidFill>
              </a:rPr>
              <a:t> 1 </a:t>
            </a:r>
            <a:r>
              <a:rPr lang="en-US" sz="3600" dirty="0" err="1" smtClean="0">
                <a:solidFill>
                  <a:srgbClr val="002060"/>
                </a:solidFill>
              </a:rPr>
              <a:t>xắc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xô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600" dirty="0" err="1" smtClean="0">
                <a:solidFill>
                  <a:srgbClr val="002060"/>
                </a:solidFill>
              </a:rPr>
              <a:t>Khi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mở</a:t>
            </a:r>
            <a:r>
              <a:rPr lang="en-US" sz="3600" dirty="0" smtClean="0">
                <a:solidFill>
                  <a:srgbClr val="002060"/>
                </a:solidFill>
              </a:rPr>
              <a:t> 1 </a:t>
            </a:r>
            <a:r>
              <a:rPr lang="en-US" sz="3600" dirty="0" err="1" smtClean="0">
                <a:solidFill>
                  <a:srgbClr val="002060"/>
                </a:solidFill>
              </a:rPr>
              <a:t>giai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điệu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bài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hát</a:t>
            </a:r>
            <a:r>
              <a:rPr lang="en-US" sz="3600" dirty="0" smtClean="0">
                <a:solidFill>
                  <a:srgbClr val="002060"/>
                </a:solidFill>
              </a:rPr>
              <a:t>, </a:t>
            </a:r>
            <a:r>
              <a:rPr lang="en-US" sz="3600" dirty="0" err="1" smtClean="0">
                <a:solidFill>
                  <a:srgbClr val="002060"/>
                </a:solidFill>
              </a:rPr>
              <a:t>các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cùng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chú</a:t>
            </a:r>
            <a:r>
              <a:rPr lang="en-US" sz="3600" dirty="0" smtClean="0">
                <a:solidFill>
                  <a:srgbClr val="002060"/>
                </a:solidFill>
              </a:rPr>
              <a:t> ý </a:t>
            </a:r>
            <a:r>
              <a:rPr lang="en-US" sz="3600" dirty="0" err="1" smtClean="0">
                <a:solidFill>
                  <a:srgbClr val="002060"/>
                </a:solidFill>
              </a:rPr>
              <a:t>lắng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nghe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giai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điệu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bài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hát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gì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và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nhanh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tay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xô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nào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trước</a:t>
            </a:r>
            <a:r>
              <a:rPr lang="en-US" sz="3600" dirty="0" smtClean="0">
                <a:solidFill>
                  <a:srgbClr val="002060"/>
                </a:solidFill>
              </a:rPr>
              <a:t>, </a:t>
            </a:r>
            <a:r>
              <a:rPr lang="en-US" sz="3600" dirty="0" err="1" smtClean="0">
                <a:solidFill>
                  <a:srgbClr val="002060"/>
                </a:solidFill>
              </a:rPr>
              <a:t>được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ưu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tiên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giành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quyền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trả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lời</a:t>
            </a:r>
            <a:r>
              <a:rPr lang="en-US" sz="3600" dirty="0" smtClean="0">
                <a:solidFill>
                  <a:srgbClr val="002060"/>
                </a:solidFill>
              </a:rPr>
              <a:t>.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>- </a:t>
            </a:r>
            <a:r>
              <a:rPr lang="en-US" sz="3600" i="1" dirty="0" err="1" smtClean="0">
                <a:solidFill>
                  <a:srgbClr val="002060"/>
                </a:solidFill>
              </a:rPr>
              <a:t>Luật</a:t>
            </a:r>
            <a:r>
              <a:rPr lang="en-US" sz="3600" i="1" dirty="0" smtClean="0">
                <a:solidFill>
                  <a:srgbClr val="002060"/>
                </a:solidFill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</a:rPr>
              <a:t>chơi</a:t>
            </a:r>
            <a:r>
              <a:rPr lang="en-US" sz="3600" dirty="0" smtClean="0">
                <a:solidFill>
                  <a:srgbClr val="002060"/>
                </a:solidFill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nào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xô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nhanh</a:t>
            </a:r>
            <a:r>
              <a:rPr lang="en-US" sz="3600" dirty="0" smtClean="0">
                <a:solidFill>
                  <a:srgbClr val="002060"/>
                </a:solidFill>
              </a:rPr>
              <a:t>, </a:t>
            </a:r>
            <a:r>
              <a:rPr lang="en-US" sz="3600" dirty="0" err="1" smtClean="0">
                <a:solidFill>
                  <a:srgbClr val="002060"/>
                </a:solidFill>
              </a:rPr>
              <a:t>trả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lời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đúng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thì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đó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dành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chiến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thắng</a:t>
            </a:r>
            <a:r>
              <a:rPr lang="vi-VN" sz="3600" dirty="0" smtClean="0">
                <a:solidFill>
                  <a:srgbClr val="002060"/>
                </a:solidFill>
              </a:rPr>
              <a:t>.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đó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trả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lời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sai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sẽ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nhường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quyền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trả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lời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cho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khác</a:t>
            </a:r>
            <a:r>
              <a:rPr lang="en-US" sz="3600" dirty="0" smtClean="0">
                <a:solidFill>
                  <a:srgbClr val="002060"/>
                </a:solidFill>
              </a:rPr>
              <a:t>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m-nhac-7505b173a467c0cb_229f4c05efd68db462cc2033af4b2b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Chú Bộ Đội - Nhạc Thiếu Nhi Có Lời (online-video-cutter.com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05800" y="6096000"/>
            <a:ext cx="6858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m-nhac-7505b173a467c0cb_229f4c05efd68db462cc2033af4b2b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Cháu Thương Chú Bộ Đội - V.A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534400" y="6019800"/>
            <a:ext cx="4572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m-nhac-7505b173a467c0cb_229f4c05efd68db462cc2033af4b2b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Màu Áo Chú Bộ Đội ( Tuyển chọn nhạc thiếu nhi hay 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82000" y="61722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04800"/>
            <a:ext cx="44616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 </a:t>
            </a:r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Mục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yêu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cầu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23825" y="1600200"/>
            <a:ext cx="84582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* </a:t>
            </a:r>
            <a:r>
              <a:rPr lang="en-US" sz="2800" b="1" dirty="0" err="1" smtClean="0">
                <a:solidFill>
                  <a:srgbClr val="FF0000"/>
                </a:solidFill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002060"/>
                </a:solidFill>
              </a:rPr>
              <a:t>-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nhớ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tên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r>
              <a:rPr lang="en-GB" sz="2800" dirty="0" smtClean="0">
                <a:solidFill>
                  <a:srgbClr val="002060"/>
                </a:solidFill>
              </a:rPr>
              <a:t>, </a:t>
            </a:r>
            <a:r>
              <a:rPr lang="en-GB" sz="2800" dirty="0" err="1" smtClean="0">
                <a:solidFill>
                  <a:srgbClr val="002060"/>
                </a:solidFill>
              </a:rPr>
              <a:t>tên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tác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giả</a:t>
            </a:r>
            <a:r>
              <a:rPr lang="en-GB" sz="2800" dirty="0" smtClean="0">
                <a:solidFill>
                  <a:srgbClr val="002060"/>
                </a:solidFill>
              </a:rPr>
              <a:t>, </a:t>
            </a:r>
            <a:r>
              <a:rPr lang="en-GB" sz="2800" dirty="0" err="1" smtClean="0">
                <a:solidFill>
                  <a:srgbClr val="002060"/>
                </a:solidFill>
              </a:rPr>
              <a:t>hiểu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được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nội</a:t>
            </a:r>
            <a:r>
              <a:rPr lang="en-GB" sz="2800" dirty="0" smtClean="0">
                <a:solidFill>
                  <a:srgbClr val="002060"/>
                </a:solidFill>
              </a:rPr>
              <a:t> dung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endParaRPr lang="en-GB" sz="2800" dirty="0" smtClean="0">
              <a:solidFill>
                <a:srgbClr val="002060"/>
              </a:solidFill>
            </a:endParaRPr>
          </a:p>
          <a:p>
            <a:r>
              <a:rPr lang="en-GB" sz="2800" dirty="0" smtClean="0">
                <a:solidFill>
                  <a:srgbClr val="002060"/>
                </a:solidFill>
              </a:rPr>
              <a:t>-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biết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cách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vỗ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tay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theo</a:t>
            </a:r>
            <a:r>
              <a:rPr lang="en-GB" sz="2800" dirty="0" smtClean="0">
                <a:solidFill>
                  <a:srgbClr val="002060"/>
                </a:solidFill>
              </a:rPr>
              <a:t> TTC.</a:t>
            </a:r>
          </a:p>
          <a:p>
            <a:r>
              <a:rPr lang="en-GB" sz="2800" dirty="0" smtClean="0">
                <a:solidFill>
                  <a:srgbClr val="002060"/>
                </a:solidFill>
              </a:rPr>
              <a:t>-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biết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cách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chơi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trò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chơi</a:t>
            </a:r>
            <a:r>
              <a:rPr lang="en-GB" sz="28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pt-BR" sz="2800" dirty="0" smtClean="0">
                <a:solidFill>
                  <a:srgbClr val="FF0000"/>
                </a:solidFill>
              </a:rPr>
              <a:t>* </a:t>
            </a:r>
            <a:r>
              <a:rPr lang="pt-BR" sz="2800" b="1" dirty="0" smtClean="0">
                <a:solidFill>
                  <a:srgbClr val="FF0000"/>
                </a:solidFill>
              </a:rPr>
              <a:t>Kỹ năng: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002060"/>
                </a:solidFill>
              </a:rPr>
              <a:t>-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đúng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giai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điệu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r>
              <a:rPr lang="en-GB" sz="2800" dirty="0" smtClean="0">
                <a:solidFill>
                  <a:srgbClr val="002060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biết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vỗ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tay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theo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tiết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tấu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chậm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của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r>
              <a:rPr lang="en-GB" sz="2800" dirty="0" smtClean="0">
                <a:solidFill>
                  <a:srgbClr val="002060"/>
                </a:solidFill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 smtClean="0">
                <a:solidFill>
                  <a:srgbClr val="FF0000"/>
                </a:solidFill>
              </a:rPr>
              <a:t>Thái độ:</a:t>
            </a:r>
          </a:p>
          <a:p>
            <a:r>
              <a:rPr lang="pt-BR" sz="2800" dirty="0" smtClean="0">
                <a:solidFill>
                  <a:srgbClr val="002060"/>
                </a:solidFill>
              </a:rPr>
              <a:t>- Trẻ hứng thú tham gia các hoạt động của cô</a:t>
            </a:r>
            <a:endParaRPr lang="en-US" sz="2800" dirty="0" smtClean="0">
              <a:solidFill>
                <a:srgbClr val="002060"/>
              </a:solidFill>
            </a:endParaRPr>
          </a:p>
          <a:p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52400"/>
            <a:ext cx="32360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II.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bị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451558"/>
              </p:ext>
            </p:extLst>
          </p:nvPr>
        </p:nvGraphicFramePr>
        <p:xfrm>
          <a:off x="762000" y="1066800"/>
          <a:ext cx="8382000" cy="5541264"/>
        </p:xfrm>
        <a:graphic>
          <a:graphicData uri="http://schemas.openxmlformats.org/drawingml/2006/table">
            <a:tbl>
              <a:tblPr/>
              <a:tblGrid>
                <a:gridCol w="838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41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3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Nhạc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Cháu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thương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bồ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đội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áo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bồ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đội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3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vi-VN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N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hạc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lời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vi-VN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theo chủ</a:t>
                      </a:r>
                      <a:r>
                        <a:rPr lang="vi-VN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đề</a:t>
                      </a:r>
                      <a:endParaRPr lang="en-US" sz="3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3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B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Dụng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cụ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âm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nhạc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phách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gỗ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xắc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xô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trống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vi-VN" sz="3200" dirty="0" smtClean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Bảng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tương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tác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que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chỉ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440363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vi-VN" sz="4800" dirty="0" smtClean="0">
                <a:solidFill>
                  <a:srgbClr val="002060"/>
                </a:solidFill>
                <a:latin typeface="+mj-lt"/>
              </a:rPr>
              <a:t>1. Ổn định tổ chức</a:t>
            </a:r>
            <a:r>
              <a:rPr lang="en-US" sz="4800" dirty="0" smtClean="0">
                <a:solidFill>
                  <a:srgbClr val="002060"/>
                </a:solidFill>
                <a:latin typeface="+mj-lt"/>
              </a:rPr>
              <a:t>:</a:t>
            </a:r>
            <a:endParaRPr lang="vi-VN" sz="4800" dirty="0" smtClean="0">
              <a:solidFill>
                <a:srgbClr val="002060"/>
              </a:solidFill>
              <a:latin typeface="+mj-lt"/>
            </a:endParaRPr>
          </a:p>
          <a:p>
            <a:pPr marL="514350" indent="-514350" algn="ctr">
              <a:buNone/>
            </a:pP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kèn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vi-VN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vi-VN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4000" i="1" dirty="0">
                <a:solidFill>
                  <a:srgbClr val="002060"/>
                </a:solidFill>
              </a:rPr>
              <a:t>* </a:t>
            </a:r>
            <a:r>
              <a:rPr lang="en-GB" sz="4000" i="1" dirty="0" err="1">
                <a:solidFill>
                  <a:srgbClr val="002060"/>
                </a:solidFill>
              </a:rPr>
              <a:t>Dạy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vỗ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tay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tiết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tấu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phối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hợp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bài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hát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vi-VN" sz="4000" i="1" dirty="0" smtClean="0">
                <a:solidFill>
                  <a:srgbClr val="002060"/>
                </a:solidFill>
              </a:rPr>
              <a:t/>
            </a:r>
            <a:br>
              <a:rPr lang="vi-VN" sz="4000" i="1" dirty="0" smtClean="0">
                <a:solidFill>
                  <a:srgbClr val="002060"/>
                </a:solidFill>
              </a:rPr>
            </a:br>
            <a:r>
              <a:rPr lang="en-GB" sz="5400" i="1" dirty="0" smtClean="0">
                <a:solidFill>
                  <a:srgbClr val="FF0000"/>
                </a:solidFill>
              </a:rPr>
              <a:t>" </a:t>
            </a:r>
            <a:r>
              <a:rPr lang="en-US" sz="5400" i="1" dirty="0" err="1" smtClean="0">
                <a:solidFill>
                  <a:srgbClr val="FF0000"/>
                </a:solidFill>
              </a:rPr>
              <a:t>Cháu</a:t>
            </a:r>
            <a:r>
              <a:rPr lang="en-US" sz="5400" i="1" dirty="0" smtClean="0">
                <a:solidFill>
                  <a:srgbClr val="FF0000"/>
                </a:solidFill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</a:rPr>
              <a:t>thương</a:t>
            </a:r>
            <a:r>
              <a:rPr lang="en-US" sz="5400" i="1" dirty="0" smtClean="0">
                <a:solidFill>
                  <a:srgbClr val="FF0000"/>
                </a:solidFill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</a:rPr>
              <a:t>chú</a:t>
            </a:r>
            <a:r>
              <a:rPr lang="en-US" sz="5400" i="1" dirty="0" smtClean="0">
                <a:solidFill>
                  <a:srgbClr val="FF0000"/>
                </a:solidFill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</a:rPr>
              <a:t>bồ</a:t>
            </a:r>
            <a:r>
              <a:rPr lang="en-US" sz="5400" i="1" dirty="0" smtClean="0">
                <a:solidFill>
                  <a:srgbClr val="FF0000"/>
                </a:solidFill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</a:rPr>
              <a:t>đội</a:t>
            </a:r>
            <a:r>
              <a:rPr lang="en-GB" sz="5400" i="1" dirty="0" smtClean="0">
                <a:solidFill>
                  <a:srgbClr val="FF0000"/>
                </a:solidFill>
              </a:rPr>
              <a:t>"</a:t>
            </a:r>
            <a:r>
              <a:rPr lang="en-GB" sz="4000" dirty="0">
                <a:solidFill>
                  <a:srgbClr val="002060"/>
                </a:solidFill>
              </a:rPr>
              <a:t/>
            </a:r>
            <a:br>
              <a:rPr lang="en-GB" sz="4000" dirty="0">
                <a:solidFill>
                  <a:srgbClr val="002060"/>
                </a:solidFill>
              </a:rPr>
            </a:br>
            <a:r>
              <a:rPr lang="en-GB" sz="4000" dirty="0">
                <a:solidFill>
                  <a:srgbClr val="002060"/>
                </a:solidFill>
              </a:rPr>
              <a:t>- </a:t>
            </a:r>
            <a:r>
              <a:rPr lang="en-GB" sz="4000" dirty="0" err="1">
                <a:solidFill>
                  <a:srgbClr val="002060"/>
                </a:solidFill>
              </a:rPr>
              <a:t>Cô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cho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trẻ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nghe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bài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hát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smtClean="0">
                <a:solidFill>
                  <a:srgbClr val="002060"/>
                </a:solidFill>
              </a:rPr>
              <a:t>" </a:t>
            </a:r>
            <a:r>
              <a:rPr lang="en-GB" sz="4000" dirty="0" err="1" smtClean="0">
                <a:solidFill>
                  <a:srgbClr val="002060"/>
                </a:solidFill>
              </a:rPr>
              <a:t>Cháu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thương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chú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bồ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đội"và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hỏi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trẻ</a:t>
            </a:r>
            <a:r>
              <a:rPr lang="vi-VN" sz="4000" dirty="0" smtClean="0">
                <a:solidFill>
                  <a:srgbClr val="002060"/>
                </a:solidFill>
              </a:rPr>
              <a:t>: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vi-VN" sz="4000" dirty="0" smtClean="0">
                <a:solidFill>
                  <a:srgbClr val="002060"/>
                </a:solidFill>
              </a:rPr>
              <a:t>Đ</a:t>
            </a:r>
            <a:r>
              <a:rPr lang="en-GB" sz="4000" dirty="0" smtClean="0">
                <a:solidFill>
                  <a:srgbClr val="002060"/>
                </a:solidFill>
              </a:rPr>
              <a:t>ó </a:t>
            </a:r>
            <a:r>
              <a:rPr lang="en-GB" sz="4000" dirty="0" err="1">
                <a:solidFill>
                  <a:srgbClr val="002060"/>
                </a:solidFill>
              </a:rPr>
              <a:t>là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bài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hát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gì</a:t>
            </a:r>
            <a:r>
              <a:rPr lang="en-GB" sz="4000" dirty="0">
                <a:solidFill>
                  <a:srgbClr val="002060"/>
                </a:solidFill>
              </a:rPr>
              <a:t>? Ai </a:t>
            </a:r>
            <a:r>
              <a:rPr lang="en-GB" sz="4000" dirty="0" err="1">
                <a:solidFill>
                  <a:srgbClr val="002060"/>
                </a:solidFill>
              </a:rPr>
              <a:t>sáng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tác</a:t>
            </a:r>
            <a:r>
              <a:rPr lang="en-GB" sz="4000" dirty="0">
                <a:solidFill>
                  <a:srgbClr val="002060"/>
                </a:solidFill>
              </a:rPr>
              <a:t>? </a:t>
            </a:r>
            <a:r>
              <a:rPr lang="en-GB" sz="4000" dirty="0" err="1">
                <a:solidFill>
                  <a:srgbClr val="002060"/>
                </a:solidFill>
              </a:rPr>
              <a:t>Bài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hát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nói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về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điều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gì</a:t>
            </a:r>
            <a:r>
              <a:rPr lang="en-GB" sz="4000" dirty="0">
                <a:solidFill>
                  <a:srgbClr val="002060"/>
                </a:solidFill>
              </a:rPr>
              <a:t>?</a:t>
            </a:r>
            <a:br>
              <a:rPr lang="en-GB" sz="4000" dirty="0">
                <a:solidFill>
                  <a:srgbClr val="002060"/>
                </a:solidFill>
              </a:rPr>
            </a:br>
            <a:r>
              <a:rPr lang="vi-V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háu Thương Chú Bộ Đội - V.A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410200" y="4648200"/>
            <a:ext cx="11176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28600"/>
            <a:ext cx="80772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mời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( 2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nhắc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vỗ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TTC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Cháu Thương Chú Bộ Đội - V.A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600" y="2209800"/>
            <a:ext cx="86868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32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0"/>
            <a:ext cx="80772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vỗ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TTC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GB" sz="28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vỗ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tấu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chậm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Cháu Thương Chú Bộ Đội - V.A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600" y="2209800"/>
            <a:ext cx="86868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32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762000"/>
            <a:ext cx="838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bài hát hay hơn, cô cùng các con hãy vỗ tay tiết tấu phối hợp bài hát này.</a:t>
            </a:r>
          </a:p>
          <a:p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Cho trẻ nhắc lại cách vỗ tay theo tiết tấu phối hợp.</a:t>
            </a:r>
          </a:p>
          <a:p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Cả lớp vừa hát vừa vỗ tay theo tiết tấu phối hợp đệm cho bài hát  từ 2 đến 3 lần.</a:t>
            </a:r>
          </a:p>
          <a:p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Luân phiên  tổ, nhóm hoặc cá nhân trẻ hát kết hợp sử dụng nhạc cụ gõ đệm cho bài hát. </a:t>
            </a:r>
          </a:p>
        </p:txBody>
      </p:sp>
    </p:spTree>
    <p:extLst>
      <p:ext uri="{BB962C8B-B14F-4D97-AF65-F5344CB8AC3E}">
        <p14:creationId xmlns:p14="http://schemas.microsoft.com/office/powerpoint/2010/main" val="182114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1524000"/>
          </a:xfrm>
        </p:spPr>
        <p:txBody>
          <a:bodyPr>
            <a:noAutofit/>
          </a:bodyPr>
          <a:lstStyle/>
          <a:p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vi-VN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vi-VN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905001"/>
            <a:ext cx="792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>
                <a:solidFill>
                  <a:srgbClr val="002060"/>
                </a:solidFill>
              </a:rPr>
              <a:t>- Cô hát lần 1: Sử dụng nhạc đệm. Cô hỏi tên bài hát, tên tác giả,</a:t>
            </a:r>
          </a:p>
          <a:p>
            <a:r>
              <a:rPr lang="vi-VN" sz="2000" dirty="0">
                <a:solidFill>
                  <a:srgbClr val="002060"/>
                </a:solidFill>
              </a:rPr>
              <a:t>- Giai điệu của bài hát như thế nào?</a:t>
            </a:r>
          </a:p>
          <a:p>
            <a:r>
              <a:rPr lang="vi-VN" sz="2000" dirty="0">
                <a:solidFill>
                  <a:srgbClr val="002060"/>
                </a:solidFill>
              </a:rPr>
              <a:t>- Lần 2: Cho trẻ vận động minh họa theo lời bài hát cùng với cô</a:t>
            </a:r>
          </a:p>
        </p:txBody>
      </p:sp>
      <p:pic>
        <p:nvPicPr>
          <p:cNvPr id="6" name="Màu Áo Chú Bộ Đội ( Tuyển chọn nhạc thiếu nhi hay 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600" y="2895600"/>
            <a:ext cx="86868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461</Words>
  <Application>Microsoft Office PowerPoint</Application>
  <PresentationFormat>On-screen Show (4:3)</PresentationFormat>
  <Paragraphs>47</Paragraphs>
  <Slides>14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.VnTime</vt:lpstr>
      <vt:lpstr>.VnTimeH</vt:lpstr>
      <vt:lpstr>Arial</vt:lpstr>
      <vt:lpstr>Calibri</vt:lpstr>
      <vt:lpstr>Times New Roman</vt:lpstr>
      <vt:lpstr>Office Theme</vt:lpstr>
      <vt:lpstr>PHÒNG GIÁO DỤC VÀ ĐÀO TAO QUẬN LONG BIÊN  TRƯỜNG MẦM NON PHÚC ĐỒNG</vt:lpstr>
      <vt:lpstr>PowerPoint Presentation</vt:lpstr>
      <vt:lpstr>PowerPoint Presentation</vt:lpstr>
      <vt:lpstr>PowerPoint Presentation</vt:lpstr>
      <vt:lpstr>      2. Phương pháp và hình thức tổ chức:  * Dạy vỗ tay tiết tấu phối hợp bài hát  " Cháu thương chú bồ đội" - Cô cho trẻ nghe bài hát " Cháu thương chú bồ đội"và hỏi trẻ: Đó là bài hát gì? Ai sáng tác? Bài hát nói về điều gì?    </vt:lpstr>
      <vt:lpstr>PowerPoint Presentation</vt:lpstr>
      <vt:lpstr>PowerPoint Presentation</vt:lpstr>
      <vt:lpstr>PowerPoint Presentation</vt:lpstr>
      <vt:lpstr>Nghe hát:   Màu áo chú bồ đội</vt:lpstr>
      <vt:lpstr>    Trò Chơi: Nghe giai điệu đoán tên bài hát.  - Cách chơi: Cô chia cả lớp làm 3 đội chơi. Mỗi đôin đại diện 1 bạn cầm 1 xắc xô. Khi mở 1 giai điệu bài hát, các tổ cùng chú ý lắng nghe giai điệu bài hát gì và nhanh tay lắc xắc xô. Tổ nào lắc trước, được ưu tiên giành quyền trả lời. - Luật chơi: Tổ nào lắc xắc xô nhanh, trả lời đúng thì tổ đó dành chiến thắng. Tổ đó trả lời sai sẽ nhường quyền trả lời cho tổ khác. </vt:lpstr>
      <vt:lpstr>PowerPoint Presentation</vt:lpstr>
      <vt:lpstr>PowerPoint Presentation</vt:lpstr>
      <vt:lpstr>PowerPoint Presentation</vt:lpstr>
      <vt:lpstr>3. Kết thúc :  Cô nhận xét giờ học – Tuyên dương trẻ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TAO QUẬN LONG BIÊN  TRƯỜNG MẦM NON GIA THƯỢNG</dc:title>
  <dc:creator>Welcome</dc:creator>
  <cp:lastModifiedBy>DESKTOP-CV9LKTP</cp:lastModifiedBy>
  <cp:revision>72</cp:revision>
  <dcterms:created xsi:type="dcterms:W3CDTF">2018-10-20T03:59:48Z</dcterms:created>
  <dcterms:modified xsi:type="dcterms:W3CDTF">2021-03-12T02:56:09Z</dcterms:modified>
</cp:coreProperties>
</file>