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69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D10A4-AFCD-40F8-B502-AA6CBDEA9D4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2B08F-FB30-4C30-847D-93E31153E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D10A4-AFCD-40F8-B502-AA6CBDEA9D4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2B08F-FB30-4C30-847D-93E31153E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D10A4-AFCD-40F8-B502-AA6CBDEA9D4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2B08F-FB30-4C30-847D-93E31153E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D10A4-AFCD-40F8-B502-AA6CBDEA9D4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2B08F-FB30-4C30-847D-93E31153E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D10A4-AFCD-40F8-B502-AA6CBDEA9D4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2B08F-FB30-4C30-847D-93E31153E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D10A4-AFCD-40F8-B502-AA6CBDEA9D4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2B08F-FB30-4C30-847D-93E31153E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D10A4-AFCD-40F8-B502-AA6CBDEA9D4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2B08F-FB30-4C30-847D-93E31153E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D10A4-AFCD-40F8-B502-AA6CBDEA9D4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2B08F-FB30-4C30-847D-93E31153E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D10A4-AFCD-40F8-B502-AA6CBDEA9D4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2B08F-FB30-4C30-847D-93E31153E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D10A4-AFCD-40F8-B502-AA6CBDEA9D4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2B08F-FB30-4C30-847D-93E31153E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D10A4-AFCD-40F8-B502-AA6CBDEA9D4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2B08F-FB30-4C30-847D-93E31153E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D10A4-AFCD-40F8-B502-AA6CBDEA9D4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2B08F-FB30-4C30-847D-93E31153E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nh&#7841;c\Nhac-nhe-khong-loi-unknow.mp3" TargetMode="Externa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nh&#7841;c\Biboxinhxich.mp3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Desktop\Untitled\BTPTC.mp3" TargetMode="Externa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C&#193;C%20M&#7908;C%20D&#7890;N%20C&#7844;T%20G&#7884;N\C4-%202018-%202019(%20th&#7843;o%20,%20nhung,%20hu&#7879;,%20t&#236;nh)\nh&#7841;c\-nhac%20thi%20dua%20&#273;&#227;%20c&#259;t.mp3" TargetMode="Externa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0" y="2743200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0800000" flipV="1">
            <a:off x="838200" y="2847865"/>
            <a:ext cx="76200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GIÁO ÁN: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6400" y="4724163"/>
            <a:ext cx="6934200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: 3- 4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: 20- 25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: 2020-2021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152400"/>
            <a:ext cx="8610599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PHÒNG GD &amp; ĐT QUẬN LONG BIÊN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685800"/>
            <a:ext cx="82296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vi-VN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PHÚC ĐỒNG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3733801"/>
            <a:ext cx="8458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b="1" dirty="0" smtClean="0">
                <a:solidFill>
                  <a:srgbClr val="C00000"/>
                </a:solidFill>
              </a:rPr>
              <a:t>: </a:t>
            </a:r>
            <a:r>
              <a:rPr lang="vi-VN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VĐCB: Đi trong đường hẹp đầu đội túi cát</a:t>
            </a:r>
            <a:endParaRPr lang="en-US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57400" y="4114800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TCVĐ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Chèo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thuyền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290" y="1313685"/>
            <a:ext cx="1565910" cy="15306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828836"/>
            <a:ext cx="8610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vi-VN" sz="2800" dirty="0">
              <a:latin typeface="+mj-lt"/>
            </a:endParaRPr>
          </a:p>
          <a:p>
            <a:r>
              <a:rPr lang="vi-VN" dirty="0" smtClean="0"/>
              <a:t/>
            </a:r>
            <a:br>
              <a:rPr lang="vi-VN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0" y="1066800"/>
            <a:ext cx="61911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  <a:latin typeface="+mj-lt"/>
              </a:rPr>
              <a:t>c. Hồi tĩnh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: Cho trẻ đi lại nhẹ nhàng</a:t>
            </a:r>
            <a:endParaRPr lang="en-US" sz="3200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6" name="Nhac-nhe-khong-loi-unknow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848600" y="5562600"/>
            <a:ext cx="8382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511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590800"/>
            <a:ext cx="8839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+mj-lt"/>
              </a:rPr>
              <a:t>3. Kết thúc</a:t>
            </a:r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:</a:t>
            </a:r>
            <a:r>
              <a:rPr lang="vi-VN" sz="3600" b="1" dirty="0">
                <a:solidFill>
                  <a:srgbClr val="FF0000"/>
                </a:solidFill>
                <a:latin typeface="+mj-lt"/>
              </a:rPr>
              <a:t> </a:t>
            </a:r>
            <a:r>
              <a:rPr lang="vi-VN" sz="3600" dirty="0">
                <a:solidFill>
                  <a:srgbClr val="FF0000"/>
                </a:solidFill>
                <a:latin typeface="+mj-lt"/>
              </a:rPr>
              <a:t>Cô nhận xét và chuyển hoạt động</a:t>
            </a:r>
            <a:endParaRPr lang="en-US" sz="3600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451475"/>
            <a:ext cx="7772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rgbClr val="7030A0"/>
                </a:solidFill>
                <a:latin typeface="+mj-lt"/>
              </a:rPr>
              <a:t>1. Kiến thức</a:t>
            </a:r>
            <a:endParaRPr lang="vi-VN" sz="2400" dirty="0">
              <a:solidFill>
                <a:srgbClr val="7030A0"/>
              </a:solidFill>
              <a:latin typeface="+mj-lt"/>
            </a:endParaRPr>
          </a:p>
          <a:p>
            <a:r>
              <a:rPr lang="vi-VN" sz="2400" dirty="0">
                <a:solidFill>
                  <a:srgbClr val="7030A0"/>
                </a:solidFill>
                <a:latin typeface="+mj-lt"/>
              </a:rPr>
              <a:t>- Trẻ biết tên bài tập.</a:t>
            </a:r>
          </a:p>
          <a:p>
            <a:r>
              <a:rPr lang="vi-VN" sz="2400" dirty="0">
                <a:solidFill>
                  <a:srgbClr val="7030A0"/>
                </a:solidFill>
                <a:latin typeface="+mj-lt"/>
              </a:rPr>
              <a:t>- Trẻ hiểu được cách thực hiện vận động.</a:t>
            </a:r>
          </a:p>
          <a:p>
            <a:r>
              <a:rPr lang="vi-VN" sz="2400" dirty="0">
                <a:solidFill>
                  <a:srgbClr val="7030A0"/>
                </a:solidFill>
                <a:latin typeface="+mj-lt"/>
              </a:rPr>
              <a:t>- Nắm được cách chơi, luật chơi TCVĐ.</a:t>
            </a:r>
          </a:p>
          <a:p>
            <a:r>
              <a:rPr lang="vi-VN" sz="2400" b="1" dirty="0">
                <a:solidFill>
                  <a:srgbClr val="7030A0"/>
                </a:solidFill>
                <a:latin typeface="+mj-lt"/>
              </a:rPr>
              <a:t>2. Kỹ năng</a:t>
            </a:r>
            <a:endParaRPr lang="vi-VN" sz="2400" dirty="0">
              <a:solidFill>
                <a:srgbClr val="7030A0"/>
              </a:solidFill>
              <a:latin typeface="+mj-lt"/>
            </a:endParaRPr>
          </a:p>
          <a:p>
            <a:r>
              <a:rPr lang="vi-VN" sz="2400" dirty="0">
                <a:solidFill>
                  <a:srgbClr val="7030A0"/>
                </a:solidFill>
                <a:latin typeface="+mj-lt"/>
              </a:rPr>
              <a:t>- Trẻ có kỹ năng biết đi thẳng lưng, giữ, mắt nhìn thẳng để túi cát không bị rơi.</a:t>
            </a:r>
          </a:p>
          <a:p>
            <a:r>
              <a:rPr lang="vi-VN" sz="2400" b="1" dirty="0">
                <a:solidFill>
                  <a:srgbClr val="7030A0"/>
                </a:solidFill>
                <a:latin typeface="+mj-lt"/>
              </a:rPr>
              <a:t>3.Thái độ:</a:t>
            </a:r>
            <a:endParaRPr lang="vi-VN" sz="2400" dirty="0">
              <a:solidFill>
                <a:srgbClr val="7030A0"/>
              </a:solidFill>
              <a:latin typeface="+mj-lt"/>
            </a:endParaRPr>
          </a:p>
          <a:p>
            <a:r>
              <a:rPr lang="vi-VN" sz="2400" dirty="0">
                <a:solidFill>
                  <a:srgbClr val="7030A0"/>
                </a:solidFill>
                <a:latin typeface="+mj-lt"/>
              </a:rPr>
              <a:t>- Trẻ hứng thú tham gia hoạt động.</a:t>
            </a:r>
          </a:p>
          <a:p>
            <a:r>
              <a:rPr lang="vi-VN" sz="2400" dirty="0">
                <a:solidFill>
                  <a:srgbClr val="7030A0"/>
                </a:solidFill>
                <a:latin typeface="+mj-lt"/>
              </a:rPr>
              <a:t>- Có ý thức, kỷ luật trong giờ học.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7400" y="914400"/>
            <a:ext cx="23518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I: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1752600"/>
            <a:ext cx="6934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7030A0"/>
                </a:solidFill>
                <a:latin typeface="+mj-lt"/>
              </a:rPr>
              <a:t>*Đồ dùng của cô:</a:t>
            </a:r>
          </a:p>
          <a:p>
            <a:r>
              <a:rPr lang="vi-VN" sz="2800" dirty="0">
                <a:solidFill>
                  <a:srgbClr val="7030A0"/>
                </a:solidFill>
                <a:latin typeface="+mj-lt"/>
              </a:rPr>
              <a:t>- Nhạc tập thể dục</a:t>
            </a:r>
          </a:p>
          <a:p>
            <a:r>
              <a:rPr lang="vi-VN" sz="2800" dirty="0">
                <a:solidFill>
                  <a:srgbClr val="7030A0"/>
                </a:solidFill>
                <a:latin typeface="+mj-lt"/>
              </a:rPr>
              <a:t>- Đường hẹp được xây nên bởi 2 hàng gạch</a:t>
            </a:r>
          </a:p>
          <a:p>
            <a:r>
              <a:rPr lang="vi-VN" sz="2800" dirty="0">
                <a:solidFill>
                  <a:srgbClr val="7030A0"/>
                </a:solidFill>
                <a:latin typeface="+mj-lt"/>
              </a:rPr>
              <a:t>-Túi cát</a:t>
            </a:r>
          </a:p>
          <a:p>
            <a:r>
              <a:rPr lang="vi-VN" sz="2800" dirty="0">
                <a:solidFill>
                  <a:srgbClr val="7030A0"/>
                </a:solidFill>
                <a:latin typeface="+mj-lt"/>
              </a:rPr>
              <a:t>- Sân tập sạch sẽ, thoáng mát</a:t>
            </a:r>
          </a:p>
          <a:p>
            <a:r>
              <a:rPr lang="vi-VN" sz="2800" b="1" dirty="0">
                <a:solidFill>
                  <a:srgbClr val="7030A0"/>
                </a:solidFill>
                <a:latin typeface="+mj-lt"/>
              </a:rPr>
              <a:t>*Đồ dùng của trẻ:</a:t>
            </a:r>
          </a:p>
          <a:p>
            <a:r>
              <a:rPr lang="vi-VN" sz="2800" dirty="0">
                <a:solidFill>
                  <a:srgbClr val="7030A0"/>
                </a:solidFill>
                <a:latin typeface="+mj-lt"/>
              </a:rPr>
              <a:t>- Các gậy thể  dục để làm mái chèo</a:t>
            </a:r>
          </a:p>
          <a:p>
            <a:r>
              <a:rPr lang="vi-VN" sz="2800" dirty="0">
                <a:solidFill>
                  <a:srgbClr val="7030A0"/>
                </a:solidFill>
                <a:latin typeface="+mj-lt"/>
              </a:rPr>
              <a:t>- Trang phục gọn gàng, dễ vận động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71800" y="762000"/>
            <a:ext cx="27863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II: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endParaRPr lang="en-US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0200" y="1143000"/>
            <a:ext cx="6553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28750" lvl="2" indent="-514350">
              <a:buAutoNum type="arabicPeriod"/>
            </a:pPr>
            <a:r>
              <a:rPr lang="vi-VN" sz="3200" b="1" dirty="0" smtClean="0">
                <a:solidFill>
                  <a:srgbClr val="FF0000"/>
                </a:solidFill>
                <a:latin typeface="+mj-lt"/>
              </a:rPr>
              <a:t>Ổn định tổ chức:</a:t>
            </a:r>
            <a:endParaRPr lang="en-US" sz="3200" b="1" dirty="0" smtClean="0">
              <a:solidFill>
                <a:srgbClr val="FF0000"/>
              </a:solidFill>
              <a:latin typeface="+mj-lt"/>
            </a:endParaRPr>
          </a:p>
          <a:p>
            <a:pPr marL="514350" indent="-514350"/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chuỵện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đẫn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dắt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200" dirty="0" err="1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i</a:t>
            </a:r>
            <a:endParaRPr lang="vi-VN" sz="3200" b="1" dirty="0" smtClean="0">
              <a:solidFill>
                <a:srgbClr val="FF0000"/>
              </a:solidFill>
              <a:latin typeface="+mj-lt"/>
            </a:endParaRPr>
          </a:p>
          <a:p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 Cho trẻ đi các kiểu chân, chạy chậm- chạy nhanh về 4 hàng ngang tập BTPTC</a:t>
            </a:r>
            <a:endParaRPr lang="en-US" sz="3200" dirty="0" smtClean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5" name="Biboxinhxich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086600" y="5105400"/>
            <a:ext cx="1066800" cy="106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73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152400"/>
            <a:ext cx="739140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00350" lvl="5" indent="-514350"/>
            <a:endParaRPr lang="en-US" sz="3200" dirty="0" smtClean="0">
              <a:solidFill>
                <a:srgbClr val="FF0000"/>
              </a:solidFill>
              <a:latin typeface="+mj-lt"/>
            </a:endParaRPr>
          </a:p>
          <a:p>
            <a:r>
              <a:rPr lang="vi-VN" sz="3200" b="1" dirty="0">
                <a:solidFill>
                  <a:srgbClr val="FF0000"/>
                </a:solidFill>
                <a:latin typeface="+mj-lt"/>
              </a:rPr>
              <a:t>b. Trọng động</a:t>
            </a:r>
            <a:r>
              <a:rPr lang="vi-VN" sz="3200" b="1" i="1" dirty="0">
                <a:solidFill>
                  <a:srgbClr val="FF0000"/>
                </a:solidFill>
                <a:latin typeface="+mj-lt"/>
              </a:rPr>
              <a:t>* BTPTC</a:t>
            </a:r>
            <a:endParaRPr lang="vi-VN" sz="3200" dirty="0">
              <a:solidFill>
                <a:srgbClr val="FF0000"/>
              </a:solidFill>
              <a:latin typeface="+mj-lt"/>
            </a:endParaRPr>
          </a:p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tay-vai</a:t>
            </a:r>
            <a:r>
              <a:rPr lang="en-US" sz="3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6lần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x 4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/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khuỵu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gối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(4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x 4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/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bụng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( 4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x 4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/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sang 2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( 4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x 4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vi-VN" sz="1400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5" name="BTPTC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01000" y="5715000"/>
            <a:ext cx="762000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86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1143000"/>
            <a:ext cx="6858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i="1" dirty="0">
                <a:solidFill>
                  <a:srgbClr val="FF0000"/>
                </a:solidFill>
                <a:latin typeface="+mj-lt"/>
              </a:rPr>
              <a:t>*VĐCB: Đi trong đường hẹp đầu đội túi cát</a:t>
            </a:r>
            <a:endParaRPr lang="vi-VN" sz="2800" dirty="0">
              <a:solidFill>
                <a:srgbClr val="FF0000"/>
              </a:solidFill>
              <a:latin typeface="+mj-lt"/>
            </a:endParaRPr>
          </a:p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- Cô giới thiệu tên vận động cơ bản mới</a:t>
            </a:r>
          </a:p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- Cô làm mẫu lần 1 ( không giải thích</a:t>
            </a:r>
            <a:r>
              <a:rPr lang="vi-VN" sz="2000" dirty="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133600"/>
            <a:ext cx="754380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3200" b="1" dirty="0">
                <a:solidFill>
                  <a:srgbClr val="FF0000"/>
                </a:solidFill>
                <a:latin typeface="+mj-lt"/>
              </a:rPr>
              <a:t>Lần </a:t>
            </a:r>
            <a:r>
              <a:rPr lang="vi-VN" sz="3200" b="1" dirty="0" smtClean="0">
                <a:solidFill>
                  <a:srgbClr val="FF0000"/>
                </a:solidFill>
                <a:latin typeface="+mj-lt"/>
              </a:rPr>
              <a:t>2</a:t>
            </a:r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:</a:t>
            </a:r>
            <a:r>
              <a:rPr lang="en-US" sz="3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kèm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 smtClean="0">
                <a:solidFill>
                  <a:srgbClr val="FF0000"/>
                </a:solidFill>
                <a:latin typeface="+mj-lt"/>
              </a:rPr>
              <a:t>:</a:t>
            </a:r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Hai tay cô </a:t>
            </a:r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đ</a:t>
            </a:r>
            <a:r>
              <a:rPr lang="en-US" sz="3200" dirty="0" smtClean="0">
                <a:solidFill>
                  <a:srgbClr val="FF0000"/>
                </a:solidFill>
                <a:latin typeface="+mj-lt"/>
              </a:rPr>
              <a:t>ể </a:t>
            </a:r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chống 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hông,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túi 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cát, hai chân đứng trước vạch chuẩn. Khi có hiệu lệnh: đi, cô đi làm sao cho thật khéo léo </a:t>
            </a:r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túi 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cát trên đầu không bị rơi xuống đất.Khi đi mắt nhìn thẳng về phía trước.Khi tới đích, cô nhẹ nhàng bỏ túi </a:t>
            </a:r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cát</a:t>
            </a:r>
            <a:r>
              <a:rPr lang="en-US" sz="3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rổ</a:t>
            </a:r>
            <a:r>
              <a:rPr lang="vi-VN" sz="2400" dirty="0">
                <a:solidFill>
                  <a:srgbClr val="FF0000"/>
                </a:solidFill>
              </a:rPr>
              <a:t>.</a:t>
            </a:r>
          </a:p>
          <a:p>
            <a:r>
              <a:rPr lang="vi-VN" sz="2400" dirty="0" smtClean="0"/>
              <a:t/>
            </a:r>
            <a:br>
              <a:rPr lang="vi-VN" sz="2400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81200" y="1600200"/>
            <a:ext cx="6096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dirty="0" smtClean="0">
                <a:latin typeface="+mj-lt"/>
              </a:rPr>
              <a:t> 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Lần 3: Cô nhấn mạnh điểm chính</a:t>
            </a:r>
          </a:p>
          <a:p>
            <a:r>
              <a:rPr lang="vi-VN" dirty="0" smtClean="0"/>
              <a:t/>
            </a:r>
            <a:br>
              <a:rPr lang="vi-VN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28800" y="2274838"/>
            <a:ext cx="70866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Mời vài trẻ lên tập mẫu ( cô và trẻ cùng nhận xét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 cả lớp lần lượt luyện tập 2 lần</a:t>
            </a:r>
          </a:p>
          <a:p>
            <a:pPr>
              <a:buFontTx/>
              <a:buChar char="-"/>
            </a:pP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đua giữa các tổ, nhóm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vi-V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990600"/>
            <a:ext cx="6553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Arial" charset="0"/>
              <a:buChar char="•"/>
            </a:pPr>
            <a:r>
              <a:rPr lang="vi-VN" sz="4000" b="1" i="1" dirty="0" smtClean="0">
                <a:solidFill>
                  <a:srgbClr val="FF0000"/>
                </a:solidFill>
                <a:latin typeface="+mj-lt"/>
              </a:rPr>
              <a:t>Trò </a:t>
            </a:r>
            <a:r>
              <a:rPr lang="vi-VN" sz="4000" b="1" i="1" dirty="0">
                <a:solidFill>
                  <a:srgbClr val="FF0000"/>
                </a:solidFill>
                <a:latin typeface="+mj-lt"/>
              </a:rPr>
              <a:t>chơi</a:t>
            </a:r>
            <a:r>
              <a:rPr lang="vi-VN" sz="3200" i="1" dirty="0">
                <a:solidFill>
                  <a:srgbClr val="FF0000"/>
                </a:solidFill>
                <a:latin typeface="+mj-lt"/>
              </a:rPr>
              <a:t>:</a:t>
            </a:r>
            <a:r>
              <a:rPr lang="vi-VN" sz="3200" b="1" dirty="0">
                <a:solidFill>
                  <a:srgbClr val="FF0000"/>
                </a:solidFill>
                <a:latin typeface="+mj-lt"/>
              </a:rPr>
              <a:t>Chèo thuyền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. </a:t>
            </a:r>
            <a:endParaRPr lang="en-US" sz="3200" dirty="0" smtClean="0">
              <a:solidFill>
                <a:srgbClr val="FF0000"/>
              </a:solidFill>
              <a:latin typeface="+mj-lt"/>
            </a:endParaRPr>
          </a:p>
          <a:p>
            <a:pPr>
              <a:buFont typeface="Arial" charset="0"/>
              <a:buChar char="•"/>
            </a:pPr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Cô 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giới thiệu cách chơi, luật chơi.</a:t>
            </a:r>
          </a:p>
          <a:p>
            <a:r>
              <a:rPr lang="vi-VN" dirty="0" smtClean="0">
                <a:solidFill>
                  <a:srgbClr val="FF0000"/>
                </a:solidFill>
              </a:rPr>
              <a:t/>
            </a:r>
            <a:br>
              <a:rPr lang="vi-VN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-nhac thi dua đã că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848600" y="5486400"/>
            <a:ext cx="990600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90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393</Words>
  <Application>Microsoft Office PowerPoint</Application>
  <PresentationFormat>On-screen Show (4:3)</PresentationFormat>
  <Paragraphs>58</Paragraphs>
  <Slides>11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DESKTOP-CV9LKTP</cp:lastModifiedBy>
  <cp:revision>26</cp:revision>
  <dcterms:created xsi:type="dcterms:W3CDTF">2020-10-05T06:42:23Z</dcterms:created>
  <dcterms:modified xsi:type="dcterms:W3CDTF">2021-03-12T03:53:58Z</dcterms:modified>
</cp:coreProperties>
</file>