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5"/>
  </p:notesMasterIdLst>
  <p:sldIdLst>
    <p:sldId id="324" r:id="rId2"/>
    <p:sldId id="260" r:id="rId3"/>
    <p:sldId id="320" r:id="rId4"/>
    <p:sldId id="321" r:id="rId5"/>
    <p:sldId id="264" r:id="rId6"/>
    <p:sldId id="322" r:id="rId7"/>
    <p:sldId id="268" r:id="rId8"/>
    <p:sldId id="323" r:id="rId9"/>
    <p:sldId id="272" r:id="rId10"/>
    <p:sldId id="276" r:id="rId11"/>
    <p:sldId id="319" r:id="rId12"/>
    <p:sldId id="312" r:id="rId13"/>
    <p:sldId id="281" r:id="rId14"/>
    <p:sldId id="313" r:id="rId15"/>
    <p:sldId id="285" r:id="rId16"/>
    <p:sldId id="314" r:id="rId17"/>
    <p:sldId id="293" r:id="rId18"/>
    <p:sldId id="317" r:id="rId19"/>
    <p:sldId id="301" r:id="rId20"/>
    <p:sldId id="302" r:id="rId21"/>
    <p:sldId id="303" r:id="rId22"/>
    <p:sldId id="316" r:id="rId23"/>
    <p:sldId id="31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D60093"/>
    <a:srgbClr val="006600"/>
    <a:srgbClr val="FF0000"/>
    <a:srgbClr val="00CCFF"/>
    <a:srgbClr val="FF00FF"/>
    <a:srgbClr val="3333FF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0B8A45-96AF-48D0-82A0-D3492469A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0FB93-05AE-4244-BDDC-DA4AEDE605FB}" type="slidenum">
              <a:rPr lang="en-US"/>
              <a:pPr/>
              <a:t>23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9F1DDB-22EF-4535-8BCF-672BAFB8C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2EFD-3BDF-4B63-9386-3A45DE2FA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FD172-3E4E-4E6D-B8EC-13D965698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1A3B-C20F-438D-9B69-2B082ACE1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1D5676-6239-4C8E-8341-D9ABA5764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3E3CA-2B39-43C9-9E5D-83E1653D94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8A54-B9DD-4C02-A23C-28ABA03BE6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228C3-6CB0-40AC-9A95-049E58EE8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7399D-7918-4444-9C29-CFC613302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13BB-23CA-4904-BEA3-35D4C68BD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C346F5-2829-409D-B45E-75B1E67F4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129FC4-EF21-42F9-AB81-C4CBC8AC1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1.mp3" TargetMode="Externa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8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1.mp3" TargetMode="Externa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23.gif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CT%20Computer\Desktop\c&#226;u%201.mp3" TargetMode="External"/><Relationship Id="rId6" Type="http://schemas.openxmlformats.org/officeDocument/2006/relationships/image" Target="../media/image2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Hien%20MNLC%20-%20chu%20cai%20a,&#259;,&#226;\Bong%20Hong%20Tang%20Me%20Va%20Co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7056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MN LONG BIÊN A</a:t>
            </a:r>
            <a:r>
              <a:rPr lang="en-US" sz="24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4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2705100"/>
            <a:ext cx="5867400" cy="3352800"/>
          </a:xfrm>
        </p:spPr>
        <p:txBody>
          <a:bodyPr/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a,ă,â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3" descr="Frames PPT 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00400" y="2087563"/>
            <a:ext cx="28956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700" b="1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276600" y="2057400"/>
            <a:ext cx="36576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700" b="1">
                <a:solidFill>
                  <a:srgbClr val="0000FF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425450"/>
            <a:ext cx="8915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6600CC"/>
                </a:solidFill>
                <a:latin typeface=".VnAvant" pitchFamily="34" charset="0"/>
              </a:rPr>
              <a:t>¤n ph¸t ©m: a-¨-©</a:t>
            </a:r>
            <a:endParaRPr lang="en-US" sz="5000" b="1">
              <a:latin typeface=".VnAvant" pitchFamily="34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276600" y="2011363"/>
            <a:ext cx="36576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700" b="1">
                <a:solidFill>
                  <a:srgbClr val="FF00FF"/>
                </a:solidFill>
                <a:latin typeface=".VnAvant" pitchFamily="34" charset="0"/>
              </a:rPr>
              <a:t>©</a:t>
            </a:r>
          </a:p>
        </p:txBody>
      </p:sp>
      <p:pic>
        <p:nvPicPr>
          <p:cNvPr id="51207" name="Picture 2" descr="ar_06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81200"/>
            <a:ext cx="66294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3" grpId="2"/>
      <p:bldP spid="51203" grpId="3"/>
      <p:bldP spid="51204" grpId="0"/>
      <p:bldP spid="51204" grpId="1"/>
      <p:bldP spid="51204" grpId="2"/>
      <p:bldP spid="51204" grpId="3"/>
      <p:bldP spid="51205" grpId="0"/>
      <p:bldP spid="51206" grpId="0"/>
      <p:bldP spid="51206" grpId="1"/>
      <p:bldP spid="51206" grpId="2"/>
      <p:bldP spid="5120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286000" y="22860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Trò chơi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743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endParaRPr lang="vi-VN" sz="3600" b="1" i="1" kern="1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/>
              <a:cs typeface="Times New Roman"/>
            </a:endParaRPr>
          </a:p>
        </p:txBody>
      </p:sp>
      <p:pic>
        <p:nvPicPr>
          <p:cNvPr id="11271" name="Picture 7" descr="ani_comic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5129213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ani_comic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47688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ani_comic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5688" y="7620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ani_comic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13" y="54102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1143000" cy="1219200"/>
          </a:xfr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5000">
                <a:solidFill>
                  <a:srgbClr val="FF0000"/>
                </a:solidFill>
                <a:latin typeface=".VnTifani HeavyH" pitchFamily="34" charset="0"/>
              </a:rPr>
              <a:t>«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57400" y="3200400"/>
            <a:ext cx="2438400" cy="1219200"/>
          </a:xfrm>
          <a:prstGeom prst="rect">
            <a:avLst/>
          </a:prstGeom>
          <a:gradFill rotWithShape="1">
            <a:gsLst>
              <a:gs pos="0">
                <a:srgbClr val="FEA0DF"/>
              </a:gs>
              <a:gs pos="50000">
                <a:schemeClr val="bg1"/>
              </a:gs>
              <a:gs pos="100000">
                <a:srgbClr val="FEA0D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>
                <a:solidFill>
                  <a:srgbClr val="FF00FF"/>
                </a:solidFill>
                <a:latin typeface=".VnTifani HeavyH" pitchFamily="34" charset="0"/>
              </a:rPr>
              <a:t>Ch÷</a:t>
            </a:r>
            <a:r>
              <a:rPr lang="en-US" sz="6600">
                <a:latin typeface=".VnTifani HeavyH" pitchFamily="34" charset="0"/>
              </a:rPr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48200" y="3200400"/>
            <a:ext cx="1371600" cy="12414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EFF6A8"/>
              </a:gs>
              <a:gs pos="100000">
                <a:schemeClr val="folHlink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5000">
                <a:solidFill>
                  <a:srgbClr val="0000FF"/>
                </a:solidFill>
                <a:latin typeface=".VnTifani HeavyH" pitchFamily="34" charset="0"/>
              </a:rPr>
              <a:t>K×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172200" y="3124200"/>
            <a:ext cx="2590800" cy="13176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>
                <a:solidFill>
                  <a:srgbClr val="00FF00"/>
                </a:solidFill>
                <a:latin typeface=".VnTifani HeavyH" pitchFamily="34" charset="0"/>
              </a:rPr>
              <a:t>DiÖu</a:t>
            </a:r>
            <a:r>
              <a:rPr lang="en-US" sz="6600">
                <a:latin typeface=".VnTifani HeavyH" pitchFamily="34" charset="0"/>
              </a:rPr>
              <a:t>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4102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981575"/>
            <a:ext cx="1219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5" name="câu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248400" y="5562600"/>
            <a:ext cx="1219200" cy="990600"/>
          </a:xfrm>
          <a:prstGeom prst="rect">
            <a:avLst/>
          </a:prstGeom>
        </p:spPr>
      </p:pic>
      <p:graphicFrame>
        <p:nvGraphicFramePr>
          <p:cNvPr id="37" name="Group 9"/>
          <p:cNvGraphicFramePr>
            <a:graphicFrameLocks noGrp="1"/>
          </p:cNvGraphicFramePr>
          <p:nvPr/>
        </p:nvGraphicFramePr>
        <p:xfrm>
          <a:off x="304800" y="2819400"/>
          <a:ext cx="8534400" cy="215900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190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9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209800" y="91440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40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¨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1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181600" y="685800"/>
            <a:ext cx="1170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42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762000"/>
            <a:ext cx="1170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ª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92138" y="304800"/>
            <a:ext cx="1190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810000" y="0"/>
            <a:ext cx="1190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57800" y="1279525"/>
            <a:ext cx="1160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010400" y="1279525"/>
            <a:ext cx="1160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  <p:grpSp>
        <p:nvGrpSpPr>
          <p:cNvPr id="56346" name="Group 26"/>
          <p:cNvGrpSpPr>
            <a:grpSpLocks/>
          </p:cNvGrpSpPr>
          <p:nvPr/>
        </p:nvGrpSpPr>
        <p:grpSpPr bwMode="auto">
          <a:xfrm>
            <a:off x="2514600" y="5943600"/>
            <a:ext cx="2590800" cy="685800"/>
            <a:chOff x="2016" y="3744"/>
            <a:chExt cx="1632" cy="432"/>
          </a:xfrm>
        </p:grpSpPr>
        <p:sp>
          <p:nvSpPr>
            <p:cNvPr id="56322" name="Oval 2" descr="Water droplets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16" y="3744"/>
              <a:ext cx="1632" cy="432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Text Box 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16" y="3840"/>
              <a:ext cx="1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.VnTimeH" pitchFamily="34" charset="0"/>
                </a:rPr>
                <a:t>TiÕp tôc trß ch¬i</a:t>
              </a:r>
            </a:p>
          </p:txBody>
        </p:sp>
      </p:grpSp>
      <p:graphicFrame>
        <p:nvGraphicFramePr>
          <p:cNvPr id="56328" name="Group 8"/>
          <p:cNvGraphicFramePr>
            <a:graphicFrameLocks noGrp="1"/>
          </p:cNvGraphicFramePr>
          <p:nvPr/>
        </p:nvGraphicFramePr>
        <p:xfrm>
          <a:off x="304800" y="3505200"/>
          <a:ext cx="8534400" cy="215900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2209800" y="1279525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56345" name="Picture 25" descr="SugarwareZ-16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1816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4102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981575"/>
            <a:ext cx="1219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5" name="câu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629400" y="5562600"/>
            <a:ext cx="838200" cy="838200"/>
          </a:xfrm>
          <a:prstGeom prst="rect">
            <a:avLst/>
          </a:prstGeom>
        </p:spPr>
      </p:pic>
      <p:sp>
        <p:nvSpPr>
          <p:cNvPr id="38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39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114800" y="533400"/>
            <a:ext cx="1170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e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1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62800" y="60960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©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3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4919008"/>
            <a:ext cx="1170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4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676400" y="4919008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¨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228600" y="2667000"/>
            <a:ext cx="8701088" cy="1981200"/>
            <a:chOff x="96" y="1632"/>
            <a:chExt cx="5481" cy="1248"/>
          </a:xfrm>
        </p:grpSpPr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1008" y="1632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©</a:t>
              </a: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96" y="1632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920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2832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©</a:t>
              </a: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744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4656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vi-VN" sz="12000" b="1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228600" y="2667000"/>
            <a:ext cx="8701088" cy="1981200"/>
            <a:chOff x="96" y="1632"/>
            <a:chExt cx="5481" cy="1248"/>
          </a:xfrm>
        </p:grpSpPr>
        <p:sp>
          <p:nvSpPr>
            <p:cNvPr id="60419" name="Text Box 3"/>
            <p:cNvSpPr txBox="1">
              <a:spLocks noChangeArrowheads="1"/>
            </p:cNvSpPr>
            <p:nvPr/>
          </p:nvSpPr>
          <p:spPr bwMode="auto">
            <a:xfrm>
              <a:off x="1008" y="1632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©</a:t>
              </a:r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96" y="1632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</a:p>
          </p:txBody>
        </p:sp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1920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>
              <a:off x="2832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©</a:t>
              </a:r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3744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0" b="1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4656" y="1634"/>
              <a:ext cx="921" cy="1246"/>
            </a:xfrm>
            <a:prstGeom prst="rect">
              <a:avLst/>
            </a:prstGeom>
            <a:solidFill>
              <a:srgbClr val="99FF33"/>
            </a:solidFill>
            <a:ln w="57150" cmpd="thickThin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vi-VN" sz="12000" b="1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143000" y="381000"/>
            <a:ext cx="1462088" cy="19208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133600" y="4937125"/>
            <a:ext cx="1462088" cy="19208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248400" y="457200"/>
            <a:ext cx="1462088" cy="19208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462088" cy="19208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0429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2667000"/>
            <a:ext cx="1447800" cy="19208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5715000" y="4648200"/>
            <a:ext cx="1462088" cy="19208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«</a:t>
            </a:r>
          </a:p>
        </p:txBody>
      </p:sp>
      <p:pic>
        <p:nvPicPr>
          <p:cNvPr id="60432" name="Picture 16" descr="SugarwareZ-16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876800"/>
            <a:ext cx="1752600" cy="1752600"/>
          </a:xfrm>
          <a:prstGeom prst="rect">
            <a:avLst/>
          </a:prstGeom>
          <a:noFill/>
        </p:spPr>
      </p:pic>
      <p:sp>
        <p:nvSpPr>
          <p:cNvPr id="60434" name="Oval 18" descr="Water droplets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515100" y="6172200"/>
            <a:ext cx="2628900" cy="685800"/>
          </a:xfrm>
          <a:prstGeom prst="ellipse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1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667500" y="6324600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H" pitchFamily="34" charset="0"/>
              </a:rPr>
              <a:t>TiÕp tôc trß ch¬i</a:t>
            </a:r>
          </a:p>
        </p:txBody>
      </p:sp>
    </p:spTree>
  </p:cSld>
  <p:clrMapOvr>
    <a:masterClrMapping/>
  </p:clrMapOvr>
  <p:transition advClick="0">
    <p:sndAc>
      <p:stSnd>
        <p:snd r:embed="rId2" name="ban rat gi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5410200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981575"/>
            <a:ext cx="1219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5" name="câu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629400" y="5562600"/>
            <a:ext cx="838200" cy="838200"/>
          </a:xfrm>
          <a:prstGeom prst="rect">
            <a:avLst/>
          </a:prstGeom>
        </p:spPr>
      </p:pic>
      <p:sp>
        <p:nvSpPr>
          <p:cNvPr id="38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39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685800"/>
            <a:ext cx="1170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e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1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114800" y="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©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3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391400" y="533400"/>
            <a:ext cx="11705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ª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4" name="Text Box 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209800" y="533400"/>
            <a:ext cx="12009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 smtClean="0">
                <a:solidFill>
                  <a:srgbClr val="0000FF"/>
                </a:solidFill>
                <a:latin typeface=".VnAvant" pitchFamily="34" charset="0"/>
              </a:rPr>
              <a:t>¨</a:t>
            </a:r>
            <a:endParaRPr lang="en-US" sz="12000" b="1">
              <a:solidFill>
                <a:srgbClr val="0000FF"/>
              </a:solidFill>
              <a:latin typeface=".VnAvant" pitchFamily="34" charset="0"/>
            </a:endParaRPr>
          </a:p>
        </p:txBody>
      </p:sp>
      <p:graphicFrame>
        <p:nvGraphicFramePr>
          <p:cNvPr id="36" name="Group 9"/>
          <p:cNvGraphicFramePr>
            <a:graphicFrameLocks noGrp="1"/>
          </p:cNvGraphicFramePr>
          <p:nvPr/>
        </p:nvGraphicFramePr>
        <p:xfrm>
          <a:off x="381000" y="2743200"/>
          <a:ext cx="8534400" cy="215900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CCFF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92138" y="304800"/>
            <a:ext cx="1190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810000" y="0"/>
            <a:ext cx="1190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257800" y="1279525"/>
            <a:ext cx="1160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010400" y="1279525"/>
            <a:ext cx="1160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  <p:graphicFrame>
        <p:nvGraphicFramePr>
          <p:cNvPr id="79881" name="Group 9"/>
          <p:cNvGraphicFramePr>
            <a:graphicFrameLocks noGrp="1"/>
          </p:cNvGraphicFramePr>
          <p:nvPr/>
        </p:nvGraphicFramePr>
        <p:xfrm>
          <a:off x="304800" y="3505200"/>
          <a:ext cx="8534400" cy="215900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2209800" y="1279525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rgbClr val="0000FF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79898" name="Picture 26" descr="SugarwareZ-16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1816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hecker/>
    <p:sndAc>
      <p:stSnd>
        <p:snd r:embed="rId2" name="CLA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3352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Trò chơi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743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vi-VN" sz="3600" b="1" i="1" kern="1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/>
                <a:cs typeface="Times New Roman"/>
              </a:rPr>
              <a:t>Ai tinh mắt hơn</a:t>
            </a:r>
          </a:p>
        </p:txBody>
      </p:sp>
      <p:pic>
        <p:nvPicPr>
          <p:cNvPr id="11269" name="Picture 5" descr="av-2150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6333" flipH="1">
            <a:off x="685800" y="1828800"/>
            <a:ext cx="20272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 rot="-1340092">
            <a:off x="2743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Cố lên</a:t>
            </a:r>
          </a:p>
        </p:txBody>
      </p:sp>
      <p:pic>
        <p:nvPicPr>
          <p:cNvPr id="11271" name="Picture 7" descr="ani_comic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838" y="5129213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ani_comic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547688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ani_comic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5688" y="7620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ani_comic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13" y="54102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KIT1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5105400" y="5105400"/>
            <a:ext cx="609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72390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y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1447800" y="5181600"/>
            <a:ext cx="91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733800" y="54864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 rot="600000">
            <a:off x="2911396" y="4997576"/>
            <a:ext cx="533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pic>
        <p:nvPicPr>
          <p:cNvPr id="5134" name="Picture 14" descr="IMG_0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934200" cy="3962400"/>
          </a:xfrm>
          <a:prstGeom prst="rect">
            <a:avLst/>
          </a:prstGeom>
          <a:noFill/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60198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a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590800" y="54864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autoRev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8A21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30" grpId="0" animBg="1"/>
      <p:bldP spid="5131" grpId="0" animBg="1"/>
      <p:bldP spid="5129" grpId="0" animBg="1"/>
      <p:bldP spid="5129" grpId="1" animBg="1"/>
      <p:bldP spid="5129" grpId="2" animBg="1"/>
      <p:bldP spid="5132" grpId="0" animBg="1"/>
      <p:bldP spid="5132" grpId="1" animBg="1"/>
      <p:bldP spid="513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0"/>
            <a:ext cx="40386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7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grpSp>
        <p:nvGrpSpPr>
          <p:cNvPr id="615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15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609600"/>
            <a:ext cx="7696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Làm quen chữ a</a:t>
            </a:r>
            <a:endParaRPr lang="vi-VN" sz="5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Mat 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705600" cy="3416300"/>
          </a:xfrm>
          <a:prstGeom prst="rect">
            <a:avLst/>
          </a:prstGeom>
          <a:noFill/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371600" y="48006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667000" y="4648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886200" y="47244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4648200" y="4876800"/>
            <a:ext cx="129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m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315200" y="4648200"/>
            <a:ext cx="53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6096000" y="46482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¨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 rot="-1778035">
            <a:off x="6553200" y="4343400"/>
            <a:ext cx="457200" cy="161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5" grpId="1" animBg="1"/>
      <p:bldP spid="9225" grpId="2" animBg="1"/>
      <p:bldP spid="92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 descr="C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24600" cy="4362450"/>
          </a:xfrm>
          <a:prstGeom prst="rect">
            <a:avLst/>
          </a:prstGeom>
          <a:noFill/>
        </p:spPr>
      </p:pic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1066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286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3429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4038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7315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6172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©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5181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Avant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29" grpId="1" animBg="1"/>
      <p:bldP spid="13329" grpId="2" animBg="1"/>
      <p:bldP spid="133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Thơ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.VnAvant" pitchFamily="34" charset="0"/>
              </a:rPr>
              <a:t>BÐ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.VnAvant" pitchFamily="34" charset="0"/>
              </a:rPr>
              <a:t>chữ</a:t>
            </a:r>
            <a:r>
              <a:rPr lang="en-US" b="1" dirty="0">
                <a:solidFill>
                  <a:schemeClr val="tx1"/>
                </a:solidFill>
                <a:latin typeface=".VnAvant" pitchFamily="34" charset="0"/>
              </a:rPr>
              <a:t> 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1"/>
            <a:ext cx="8229600" cy="4343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BÐ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mới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smtClean="0">
                <a:solidFill>
                  <a:srgbClr val="0000FF"/>
                </a:solidFill>
                <a:latin typeface=".VnAvant" pitchFamily="34" charset="0"/>
              </a:rPr>
              <a:t>Tr¨ng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khuyết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ở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trªn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đÇu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hãa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th©n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thµnh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¨   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        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BÐ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tËp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häc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÷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Trời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n¾ng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đi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đường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Đội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.VnAvant" pitchFamily="34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 a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thµnh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D60093"/>
                </a:solidFill>
                <a:latin typeface=".VnAvant" pitchFamily="34" charset="0"/>
              </a:rPr>
              <a:t>©</a:t>
            </a:r>
            <a:endParaRPr lang="en-US" sz="4000" b="1" dirty="0">
              <a:solidFill>
                <a:srgbClr val="D60093"/>
              </a:solidFill>
              <a:latin typeface=".VnAvant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BÐ </a:t>
            </a:r>
            <a:r>
              <a:rPr 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häc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40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4000" b="1" dirty="0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40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4000" b="1" dirty="0" smtClean="0">
                <a:solidFill>
                  <a:srgbClr val="D60093"/>
                </a:solidFill>
                <a:latin typeface=".VnAvant" pitchFamily="34" charset="0"/>
              </a:rPr>
              <a:t>©</a:t>
            </a:r>
            <a:endParaRPr lang="en-US" sz="4000" b="1" dirty="0">
              <a:solidFill>
                <a:srgbClr val="D60093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172200"/>
            <a:ext cx="764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 Ở nhà, các bạn hãy tìm và đọc các chữ cái a, ă, â trong bài thơ nhé</a:t>
            </a:r>
            <a:r>
              <a:rPr lang="en-US" smtClean="0"/>
              <a:t>!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4a54840a_686827f4_1110386_182317034_2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610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Chóc c¸c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bạn häc 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giái ch¨m ngoan</a:t>
            </a:r>
          </a:p>
        </p:txBody>
      </p:sp>
      <p:pic>
        <p:nvPicPr>
          <p:cNvPr id="66567" name="Bong Hong Tang Me Va C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7391" fill="hold"/>
                                        <p:tgtEl>
                                          <p:spTgt spid="66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7"/>
                </p:tgtEl>
              </p:cMediaNode>
            </p:audio>
          </p:childTnLst>
        </p:cTn>
      </p:par>
    </p:tnLst>
    <p:bldLst>
      <p:bldP spid="66565" grpId="0" animBg="1"/>
      <p:bldP spid="6656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0"/>
            <a:ext cx="40386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700" b="1">
                <a:solidFill>
                  <a:srgbClr val="0000FF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6147" name="Picture 3" descr="net chu 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2590800" cy="31718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2209800"/>
            <a:ext cx="609600" cy="2971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15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609600"/>
            <a:ext cx="7696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Cấu tạo chữ a</a:t>
            </a:r>
            <a:endParaRPr lang="vi-VN" sz="5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9" grpId="1"/>
      <p:bldP spid="6148" grpId="0" animBg="1"/>
      <p:bldP spid="61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685800"/>
            <a:ext cx="40386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700" b="1" smtClean="0">
                <a:solidFill>
                  <a:srgbClr val="0000FF"/>
                </a:solidFill>
                <a:latin typeface=".VnAvant" pitchFamily="34" charset="0"/>
              </a:rPr>
              <a:t>¨</a:t>
            </a:r>
            <a:endParaRPr lang="en-US" sz="40700" b="1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15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609600"/>
            <a:ext cx="7696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Làm quen chữ ă</a:t>
            </a:r>
            <a:endParaRPr lang="vi-VN" sz="5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048000" y="1371600"/>
            <a:ext cx="32004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¨</a:t>
            </a:r>
          </a:p>
        </p:txBody>
      </p:sp>
      <p:pic>
        <p:nvPicPr>
          <p:cNvPr id="10244" name="Picture 4" descr="net chu 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86000"/>
            <a:ext cx="2673350" cy="3048000"/>
          </a:xfrm>
          <a:prstGeom prst="rect">
            <a:avLst/>
          </a:prstGeom>
          <a:noFill/>
        </p:spPr>
      </p:pic>
      <p:pic>
        <p:nvPicPr>
          <p:cNvPr id="10245" name="Picture 5" descr="dau 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295400"/>
            <a:ext cx="2362200" cy="84455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562600" y="2438400"/>
            <a:ext cx="762000" cy="2743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pic>
        <p:nvPicPr>
          <p:cNvPr id="10247" name="Picture 3" descr="Frames PPT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47800" y="2286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Cấu tạo chữ ă</a:t>
            </a:r>
            <a:endParaRPr lang="vi-VN" sz="6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  <p:bldP spid="10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685800"/>
            <a:ext cx="40386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700" b="1" smtClean="0">
                <a:solidFill>
                  <a:srgbClr val="0000FF"/>
                </a:solidFill>
                <a:latin typeface=".VnAvant" pitchFamily="34" charset="0"/>
              </a:rPr>
              <a:t>©</a:t>
            </a:r>
            <a:endParaRPr lang="en-US" sz="40700" b="1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153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38200" y="609600"/>
            <a:ext cx="7696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Làm quen chữ â </a:t>
            </a:r>
            <a:endParaRPr lang="vi-VN" sz="5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2895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©</a:t>
            </a:r>
          </a:p>
        </p:txBody>
      </p:sp>
      <p:pic>
        <p:nvPicPr>
          <p:cNvPr id="14340" name="Picture 4" descr="net chu 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2743200"/>
            <a:ext cx="2336800" cy="2667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257800" y="2743200"/>
            <a:ext cx="685800" cy="2514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pic>
        <p:nvPicPr>
          <p:cNvPr id="14342" name="Picture 6" descr="dau 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752600"/>
            <a:ext cx="2057400" cy="931863"/>
          </a:xfrm>
          <a:prstGeom prst="rect">
            <a:avLst/>
          </a:prstGeom>
          <a:noFill/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571" y="1134"/>
            <a:chExt cx="9550" cy="14580"/>
          </a:xfrm>
        </p:grpSpPr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1571" y="1134"/>
              <a:ext cx="9550" cy="2700"/>
              <a:chOff x="1288" y="1134"/>
              <a:chExt cx="9550" cy="2010"/>
            </a:xfrm>
          </p:grpSpPr>
          <p:pic>
            <p:nvPicPr>
              <p:cNvPr id="14346" name="Picture 10" descr="POINSE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8" y="1134"/>
                <a:ext cx="2010" cy="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7" name="Picture 11" descr="POINSE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8828" y="1134"/>
                <a:ext cx="2010" cy="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 rot="10800000">
              <a:off x="1571" y="13164"/>
              <a:ext cx="9550" cy="2550"/>
              <a:chOff x="1288" y="1134"/>
              <a:chExt cx="9550" cy="2010"/>
            </a:xfrm>
          </p:grpSpPr>
          <p:pic>
            <p:nvPicPr>
              <p:cNvPr id="14349" name="Picture 13" descr="POINSE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88" y="1134"/>
                <a:ext cx="2010" cy="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0" name="Picture 14" descr="POINSE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5400000">
                <a:off x="8828" y="1134"/>
                <a:ext cx="2010" cy="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447800" y="609600"/>
            <a:ext cx="662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Cấu tạo chữ â</a:t>
            </a:r>
            <a:endParaRPr lang="vi-VN" sz="5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autoRev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14341" grpId="0" animBg="1"/>
      <p:bldP spid="143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1219200"/>
            <a:ext cx="75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0" b="1" smtClean="0">
                <a:solidFill>
                  <a:srgbClr val="0000FF"/>
                </a:solidFill>
                <a:latin typeface=".VnAvant" pitchFamily="34" charset="0"/>
              </a:rPr>
              <a:t>a      ¨       ©</a:t>
            </a:r>
            <a:endParaRPr lang="en-US" sz="10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7176" name="Picture 13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7" name="Picture 14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7179" name="Picture 16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0" name="Picture 17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7182" name="Picture 19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3" name="Picture 20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7185" name="Picture 22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6" name="Picture 23" descr="2035212a4ew5iua14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990600" y="304800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0" b="1" smtClean="0">
                <a:solidFill>
                  <a:srgbClr val="FF0000"/>
                </a:solidFill>
                <a:latin typeface=".VnTimeH" pitchFamily="34" charset="0"/>
              </a:rPr>
              <a:t>A       Ă       Â </a:t>
            </a:r>
            <a:endParaRPr lang="en-US" sz="100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524000" y="304800"/>
            <a:ext cx="6629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smtClean="0">
                <a:latin typeface="Times New Roman" pitchFamily="18" charset="0"/>
                <a:cs typeface="Times New Roman" pitchFamily="18" charset="0"/>
              </a:rPr>
              <a:t>Các kiểu chữ a, ă, â</a:t>
            </a:r>
            <a:endParaRPr lang="vi-VN" sz="5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cach-viet-chu-a-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95800"/>
            <a:ext cx="1371600" cy="1905000"/>
          </a:xfrm>
          <a:prstGeom prst="rect">
            <a:avLst/>
          </a:prstGeom>
        </p:spPr>
      </p:pic>
      <p:pic>
        <p:nvPicPr>
          <p:cNvPr id="22" name="Picture 21" descr="AW_001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419600"/>
            <a:ext cx="1600200" cy="1905000"/>
          </a:xfrm>
          <a:prstGeom prst="rect">
            <a:avLst/>
          </a:prstGeom>
        </p:spPr>
      </p:pic>
      <p:pic>
        <p:nvPicPr>
          <p:cNvPr id="23" name="Picture 22" descr="cach-viet-chu-a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495800"/>
            <a:ext cx="1428750" cy="1905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352800" y="1905000"/>
            <a:ext cx="2209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.VnAvant"/>
              </a:rPr>
              <a:t>¨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2209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a</a:t>
            </a:r>
          </a:p>
        </p:txBody>
      </p:sp>
      <p:pic>
        <p:nvPicPr>
          <p:cNvPr id="18436" name="Picture 4" descr="net chu 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1828800" cy="2209800"/>
          </a:xfrm>
          <a:prstGeom prst="rect">
            <a:avLst/>
          </a:prstGeom>
          <a:noFill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477000" y="2057400"/>
            <a:ext cx="2133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©</a:t>
            </a:r>
          </a:p>
        </p:txBody>
      </p:sp>
      <p:pic>
        <p:nvPicPr>
          <p:cNvPr id="18438" name="Picture 6" descr="net chu 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1905000" cy="2209800"/>
          </a:xfrm>
          <a:prstGeom prst="rect">
            <a:avLst/>
          </a:prstGeom>
          <a:noFill/>
        </p:spPr>
      </p:pic>
      <p:pic>
        <p:nvPicPr>
          <p:cNvPr id="18439" name="Picture 7" descr="net chu 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667000"/>
            <a:ext cx="1828800" cy="21336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105400" y="2743200"/>
            <a:ext cx="533400" cy="193357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153400" y="2743200"/>
            <a:ext cx="533400" cy="1943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057400" y="2743200"/>
            <a:ext cx="533400" cy="193357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>
              <a:latin typeface=".VnAvant" pitchFamily="34" charset="0"/>
            </a:endParaRPr>
          </a:p>
        </p:txBody>
      </p:sp>
      <p:pic>
        <p:nvPicPr>
          <p:cNvPr id="18445" name="Picture 13" descr="nen slid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447800" y="6096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So sánh giống và khác nhau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7" grpId="0" animBg="1"/>
      <p:bldP spid="18440" grpId="0" animBg="1"/>
      <p:bldP spid="18440" grpId="1" animBg="1"/>
      <p:bldP spid="18441" grpId="0" animBg="1"/>
      <p:bldP spid="18441" grpId="1" animBg="1"/>
      <p:bldP spid="18442" grpId="0" animBg="1"/>
      <p:bldP spid="184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ớp học Ngọc Châu 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10&quot;/&gt;&lt;property id=&quot;20307&quot; value=&quot;272&quot;/&gt;&lt;/object&gt;&lt;object type=&quot;3&quot; unique_id=&quot;10013&quot;&gt;&lt;property id=&quot;20148&quot; value=&quot;5&quot;/&gt;&lt;property id=&quot;20300&quot; value=&quot;Slide 11&quot;/&gt;&lt;property id=&quot;20307&quot; value=&quot;276&quot;/&gt;&lt;/object&gt;&lt;object type=&quot;3&quot; unique_id=&quot;10017&quot;&gt;&lt;property id=&quot;20148&quot; value=&quot;5&quot;/&gt;&lt;property id=&quot;20300&quot; value=&quot;Slide 14&quot;/&gt;&lt;property id=&quot;20307&quot; value=&quot;281&quot;/&gt;&lt;/object&gt;&lt;object type=&quot;3&quot; unique_id=&quot;10021&quot;&gt;&lt;property id=&quot;20148&quot; value=&quot;5&quot;/&gt;&lt;property id=&quot;20300&quot; value=&quot;Slide 16&quot;/&gt;&lt;property id=&quot;20307&quot; value=&quot;285&quot;/&gt;&lt;/object&gt;&lt;object type=&quot;3&quot; unique_id=&quot;10023&quot;&gt;&lt;property id=&quot;20148&quot; value=&quot;5&quot;/&gt;&lt;property id=&quot;20300&quot; value=&quot;Slide 18&quot;/&gt;&lt;property id=&quot;20307&quot; value=&quot;293&quot;/&gt;&lt;/object&gt;&lt;object type=&quot;3&quot; unique_id=&quot;10029&quot;&gt;&lt;property id=&quot;20148&quot; value=&quot;5&quot;/&gt;&lt;property id=&quot;20300&quot; value=&quot;Slide 20&quot;/&gt;&lt;property id=&quot;20307&quot; value=&quot;301&quot;/&gt;&lt;/object&gt;&lt;object type=&quot;3&quot; unique_id=&quot;10030&quot;&gt;&lt;property id=&quot;20148&quot; value=&quot;5&quot;/&gt;&lt;property id=&quot;20300&quot; value=&quot;Slide 21&quot;/&gt;&lt;property id=&quot;20307&quot; value=&quot;302&quot;/&gt;&lt;/object&gt;&lt;object type=&quot;3&quot; unique_id=&quot;10031&quot;&gt;&lt;property id=&quot;20148&quot; value=&quot;5&quot;/&gt;&lt;property id=&quot;20300&quot; value=&quot;Slide 22&quot;/&gt;&lt;property id=&quot;20307&quot; value=&quot;303&quot;/&gt;&lt;/object&gt;&lt;object type=&quot;3&quot; unique_id=&quot;10452&quot;&gt;&lt;property id=&quot;20148&quot; value=&quot;5&quot;/&gt;&lt;property id=&quot;20300&quot; value=&quot;Slide 2&quot;/&gt;&lt;property id=&quot;20307&quot; value=&quot;311&quot;/&gt;&lt;/object&gt;&lt;object type=&quot;3&quot; unique_id=&quot;10639&quot;&gt;&lt;property id=&quot;20148&quot; value=&quot;5&quot;/&gt;&lt;property id=&quot;20300&quot; value=&quot;Slide 13&quot;/&gt;&lt;property id=&quot;20307&quot; value=&quot;312&quot;/&gt;&lt;/object&gt;&lt;object type=&quot;3&quot; unique_id=&quot;10640&quot;&gt;&lt;property id=&quot;20148&quot; value=&quot;5&quot;/&gt;&lt;property id=&quot;20300&quot; value=&quot;Slide 15&quot;/&gt;&lt;property id=&quot;20307&quot; value=&quot;313&quot;/&gt;&lt;/object&gt;&lt;object type=&quot;3&quot; unique_id=&quot;10801&quot;&gt;&lt;property id=&quot;20148&quot; value=&quot;5&quot;/&gt;&lt;property id=&quot;20300&quot; value=&quot;Slide 17&quot;/&gt;&lt;property id=&quot;20307&quot; value=&quot;314&quot;/&gt;&lt;/object&gt;&lt;object type=&quot;3&quot; unique_id=&quot;10934&quot;&gt;&lt;property id=&quot;20148&quot; value=&quot;5&quot;/&gt;&lt;property id=&quot;20300&quot; value=&quot;Slide 23 - &amp;quot;Thơ: BÐ học chữ a&amp;quot;&quot;/&gt;&lt;property id=&quot;20307&quot; value=&quot;316&quot;/&gt;&lt;/object&gt;&lt;object type=&quot;3&quot; unique_id=&quot;10935&quot;&gt;&lt;property id=&quot;20148&quot; value=&quot;5&quot;/&gt;&lt;property id=&quot;20300&quot; value=&quot;Slide 24&quot;/&gt;&lt;property id=&quot;20307&quot; value=&quot;315&quot;/&gt;&lt;/object&gt;&lt;object type=&quot;3&quot; unique_id=&quot;11052&quot;&gt;&lt;property id=&quot;20148&quot; value=&quot;5&quot;/&gt;&lt;property id=&quot;20300&quot; value=&quot;Slide 19&quot;/&gt;&lt;property id=&quot;20307&quot; value=&quot;317&quot;/&gt;&lt;/object&gt;&lt;object type=&quot;3&quot; unique_id=&quot;11307&quot;&gt;&lt;property id=&quot;20148&quot; value=&quot;5&quot;/&gt;&lt;property id=&quot;20300&quot; value=&quot;Slide 12 - &amp;quot;«&amp;quot;&quot;/&gt;&lt;property id=&quot;20307&quot; value=&quot;319&quot;/&gt;&lt;/object&gt;&lt;object type=&quot;3&quot; unique_id=&quot;11423&quot;&gt;&lt;property id=&quot;20148&quot; value=&quot;5&quot;/&gt;&lt;property id=&quot;20300&quot; value=&quot;Slide 4&quot;/&gt;&lt;property id=&quot;20307&quot; value=&quot;320&quot;/&gt;&lt;/object&gt;&lt;object type=&quot;3&quot; unique_id=&quot;11496&quot;&gt;&lt;property id=&quot;20148&quot; value=&quot;5&quot;/&gt;&lt;property id=&quot;20300&quot; value=&quot;Slide 5&quot;/&gt;&lt;property id=&quot;20307&quot; value=&quot;321&quot;/&gt;&lt;/object&gt;&lt;object type=&quot;3&quot; unique_id=&quot;11522&quot;&gt;&lt;property id=&quot;20148&quot; value=&quot;5&quot;/&gt;&lt;property id=&quot;20300&quot; value=&quot;Slide 7&quot;/&gt;&lt;property id=&quot;20307&quot; value=&quot;322&quot;/&gt;&lt;/object&gt;&lt;object type=&quot;3&quot; unique_id=&quot;11549&quot;&gt;&lt;property id=&quot;20148&quot; value=&quot;5&quot;/&gt;&lt;property id=&quot;20300&quot; value=&quot;Slide 9&quot;/&gt;&lt;property id=&quot;20307&quot; value=&quot;32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322</Words>
  <Application>Microsoft Office PowerPoint</Application>
  <PresentationFormat>On-screen Show (4:3)</PresentationFormat>
  <Paragraphs>176</Paragraphs>
  <Slides>23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.VnAvant</vt:lpstr>
      <vt:lpstr>.VnTifani HeavyH</vt:lpstr>
      <vt:lpstr>.VnTimeH</vt:lpstr>
      <vt:lpstr>Arial</vt:lpstr>
      <vt:lpstr>Franklin Gothic Book</vt:lpstr>
      <vt:lpstr>Perpetua</vt:lpstr>
      <vt:lpstr>Times New Roman</vt:lpstr>
      <vt:lpstr>Wingdings 2</vt:lpstr>
      <vt:lpstr>Equity</vt:lpstr>
      <vt:lpstr>PHÒNG GIÁO DỤC ĐÀO TẠO QUẬN LONG BIÊN TRƯỜNG MN LONG BIÊN 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Thơ: BÐ học chữ a</vt:lpstr>
      <vt:lpstr>PowerPoint Presentation</vt:lpstr>
    </vt:vector>
  </TitlesOfParts>
  <Company>DeltaSport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 Tien Duat</cp:lastModifiedBy>
  <cp:revision>73</cp:revision>
  <dcterms:created xsi:type="dcterms:W3CDTF">2014-10-04T09:09:21Z</dcterms:created>
  <dcterms:modified xsi:type="dcterms:W3CDTF">2021-10-20T08:08:24Z</dcterms:modified>
</cp:coreProperties>
</file>