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Văn bản Tiêu đề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12" name="Nội dung Cấp Một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13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21" name="Nội dung Cấp Mộ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22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Văn bản Tiêu đề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30" name="Nội dung Cấp Một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31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39" name="Nội dung Cấp Một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0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Văn bản Tiêu đề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48" name="Nội dung Cấp Một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Văn bản Tiêu đề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Văn bản Tiêu đề</a:t>
            </a:r>
          </a:p>
        </p:txBody>
      </p:sp>
      <p:sp>
        <p:nvSpPr>
          <p:cNvPr id="58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Văn bản Tiêu đề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73" name="Nội dung Cấp Một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Văn bản Tiêu đề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Văn bản Tiêu đề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Nội dung Cấp Một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85" name="Số Trang chiếu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ăn bản Tiêu đề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Văn bản Tiêu đề</a:t>
            </a:r>
          </a:p>
        </p:txBody>
      </p:sp>
      <p:sp>
        <p:nvSpPr>
          <p:cNvPr id="3" name="Nội dung Cấp Một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Nội dung Cấp Một</a:t>
            </a:r>
          </a:p>
          <a:p>
            <a:pPr lvl="1"/>
            <a:r>
              <a:t>Nội dung Cấp Hai</a:t>
            </a:r>
          </a:p>
          <a:p>
            <a:pPr lvl="2"/>
            <a:r>
              <a:t>Nội dung Cấp Ba</a:t>
            </a:r>
          </a:p>
          <a:p>
            <a:pPr lvl="3"/>
            <a:r>
              <a:t>Nội dung Cấp Bốn</a:t>
            </a:r>
          </a:p>
          <a:p>
            <a:pPr lvl="4"/>
            <a:r>
              <a:t>Nội dung Cấp Năm</a:t>
            </a:r>
          </a:p>
        </p:txBody>
      </p:sp>
      <p:sp>
        <p:nvSpPr>
          <p:cNvPr id="4" name="Số Trang chiếu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.g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3.png"/><Relationship Id="rId4" Type="http://schemas.openxmlformats.org/officeDocument/2006/relationships/image" Target="../media/image2.gif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gif"/><Relationship Id="rId4" Type="http://schemas.openxmlformats.org/officeDocument/2006/relationships/image" Target="../media/image14.png"/><Relationship Id="rId5" Type="http://schemas.openxmlformats.org/officeDocument/2006/relationships/image" Target="../media/image5.gif"/><Relationship Id="rId6" Type="http://schemas.openxmlformats.org/officeDocument/2006/relationships/image" Target="../media/image4.png"/><Relationship Id="rId7" Type="http://schemas.openxmlformats.org/officeDocument/2006/relationships/image" Target="../media/image15.png"/><Relationship Id="rId8" Type="http://schemas.openxmlformats.org/officeDocument/2006/relationships/image" Target="../media/image5.png"/><Relationship Id="rId9" Type="http://schemas.openxmlformats.org/officeDocument/2006/relationships/image" Target="../media/image16.png"/><Relationship Id="rId10" Type="http://schemas.openxmlformats.org/officeDocument/2006/relationships/image" Target="../media/image3.g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4.gif"/><Relationship Id="rId6" Type="http://schemas.openxmlformats.org/officeDocument/2006/relationships/image" Target="../media/image19.png"/><Relationship Id="rId7" Type="http://schemas.openxmlformats.org/officeDocument/2006/relationships/image" Target="../media/image11.png"/><Relationship Id="rId8" Type="http://schemas.openxmlformats.org/officeDocument/2006/relationships/image" Target="../media/image1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3.g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extBox 4"/>
          <p:cNvSpPr txBox="1"/>
          <p:nvPr/>
        </p:nvSpPr>
        <p:spPr>
          <a:xfrm>
            <a:off x="4625523" y="2028612"/>
            <a:ext cx="3301342" cy="834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22959">
              <a:defRPr sz="585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TRUYỆN</a:t>
            </a:r>
          </a:p>
        </p:txBody>
      </p:sp>
      <p:sp>
        <p:nvSpPr>
          <p:cNvPr id="96" name="TextBox 5"/>
          <p:cNvSpPr txBox="1"/>
          <p:nvPr/>
        </p:nvSpPr>
        <p:spPr>
          <a:xfrm>
            <a:off x="3156961" y="2828835"/>
            <a:ext cx="5878077" cy="1106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7200">
                <a:solidFill>
                  <a:srgbClr val="0070C0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ĐÔI BẠN TỐT</a:t>
            </a:r>
          </a:p>
        </p:txBody>
      </p:sp>
      <p:sp>
        <p:nvSpPr>
          <p:cNvPr id="97" name="TextBox 1"/>
          <p:cNvSpPr txBox="1"/>
          <p:nvPr/>
        </p:nvSpPr>
        <p:spPr>
          <a:xfrm>
            <a:off x="3662979" y="137144"/>
            <a:ext cx="5663901" cy="764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PHÒNG GD&amp;ĐT QUẬN LONG BIÊN</a:t>
            </a:r>
          </a:p>
          <a:p>
            <a:pPr>
              <a:defRPr b="1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TRƯỜNG MẦM NON LONG BIÊN</a:t>
            </a:r>
          </a:p>
        </p:txBody>
      </p:sp>
      <p:sp>
        <p:nvSpPr>
          <p:cNvPr id="98" name="TextBox 2"/>
          <p:cNvSpPr txBox="1"/>
          <p:nvPr/>
        </p:nvSpPr>
        <p:spPr>
          <a:xfrm>
            <a:off x="4671243" y="3990708"/>
            <a:ext cx="4020815" cy="83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Lứa tuổi: 24 - 36 tháng</a:t>
            </a:r>
          </a:p>
        </p:txBody>
      </p:sp>
      <p:sp>
        <p:nvSpPr>
          <p:cNvPr id="99" name="TextBox 6"/>
          <p:cNvSpPr txBox="1"/>
          <p:nvPr/>
        </p:nvSpPr>
        <p:spPr>
          <a:xfrm>
            <a:off x="4739702" y="4437466"/>
            <a:ext cx="3883897" cy="839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60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Giáo viên: Đào Hằng Thủy Lớp: D2</a:t>
            </a:r>
          </a:p>
        </p:txBody>
      </p:sp>
      <p:sp>
        <p:nvSpPr>
          <p:cNvPr id="100" name="TextBox 7"/>
          <p:cNvSpPr txBox="1"/>
          <p:nvPr/>
        </p:nvSpPr>
        <p:spPr>
          <a:xfrm>
            <a:off x="3199202" y="1198294"/>
            <a:ext cx="6591453" cy="530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0066"/>
                </a:solidFill>
                <a:latin typeface="Calibri Light"/>
                <a:ea typeface="Calibri Light"/>
                <a:cs typeface="Calibri Light"/>
                <a:sym typeface="Calibri Light"/>
              </a:defRPr>
            </a:pPr>
            <a:r>
              <a:t>LĨNH V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Ự</a:t>
            </a:r>
            <a:r>
              <a:t>C PHÁT TRI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Ể</a:t>
            </a:r>
            <a:r>
              <a:t>N NGÔN NG</a:t>
            </a:r>
            <a:r>
              <a:rPr b="1">
                <a:latin typeface="+mj-lt"/>
                <a:ea typeface="+mj-ea"/>
                <a:cs typeface="+mj-cs"/>
                <a:sym typeface="Helvetica"/>
              </a:rPr>
              <a:t>Ữ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6" grpId="2"/>
      <p:bldP build="whole" bldLvl="1" animBg="1" rev="0" advAuto="0" spid="9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888176"/>
            <a:ext cx="2559175" cy="2826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39076" y="1487756"/>
            <a:ext cx="2339440" cy="27161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2" descr="Picture 2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139" y="3953740"/>
            <a:ext cx="4572001" cy="257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7" descr="Picture 7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628706" y="3953740"/>
            <a:ext cx="4572001" cy="257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8" descr="Picture 8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41040" y="-1083994"/>
            <a:ext cx="4572001" cy="2571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9" descr="Picture 9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82761" y="4438650"/>
            <a:ext cx="4572001" cy="2571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icture 10" descr="Picture 10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567881" y="4119995"/>
            <a:ext cx="4572001" cy="2571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49998 0.000000" origin="layout" pathEditMode="relative">
                                      <p:cBhvr>
                                        <p:cTn id="6" dur="5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mph" nodeType="afterEffect" presetSubtype="0" presetID="32" grpId="2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50000 0.000000" origin="layout" pathEditMode="relative">
                                      <p:cBhvr>
                                        <p:cTn id="16" dur="5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afterEffect" presetSubtype="0" presetID="32" grpId="4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04" grpId="4"/>
      <p:bldP build="whole" bldLvl="1" animBg="1" rev="0" advAuto="0" spid="10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0" descr="Pictur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50668" y="-89479"/>
            <a:ext cx="12192001" cy="6688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Picture 12" descr="Picture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3437" y="2280061"/>
            <a:ext cx="4268545" cy="3951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1" descr="Picture 1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47259" y="5676219"/>
            <a:ext cx="940378" cy="101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2" descr="Picture 2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6" descr="Picture 6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24289" y="-678593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7" descr="Picture 7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17554" y="-911116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8" descr="Picture 8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49888" y="5845383"/>
            <a:ext cx="940378" cy="101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9" descr="Picture 9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9521" y="4235401"/>
            <a:ext cx="940378" cy="101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Picture 13" descr="Picture 13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50668" y="3497097"/>
            <a:ext cx="940378" cy="1012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482754" y="4529068"/>
            <a:ext cx="3142135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118431" y="4509713"/>
            <a:ext cx="3142135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345901" y="5071910"/>
            <a:ext cx="2931705" cy="163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17" descr="Picture 1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308337" y="5136405"/>
            <a:ext cx="2931705" cy="163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3" descr="Picture 3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219399" y="3295827"/>
            <a:ext cx="1344934" cy="1123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63181" y="4251152"/>
            <a:ext cx="3142135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Picture 5" descr="Picture 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172607" y="5026876"/>
            <a:ext cx="2931705" cy="163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icture 18" descr="Picture 1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74506" y="4115291"/>
            <a:ext cx="783492" cy="716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19" descr="Picture 19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528886" y="4663375"/>
            <a:ext cx="1891215" cy="16110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Picture 21" descr="Picture 21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7867947" y="5751496"/>
            <a:ext cx="1060359" cy="536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23" descr="Picture 23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1271539" y="5773394"/>
            <a:ext cx="1060359" cy="536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3" name="Group 25"/>
          <p:cNvGrpSpPr/>
          <p:nvPr/>
        </p:nvGrpSpPr>
        <p:grpSpPr>
          <a:xfrm>
            <a:off x="9365726" y="3235984"/>
            <a:ext cx="2752694" cy="1781144"/>
            <a:chOff x="0" y="0"/>
            <a:chExt cx="2752692" cy="1781143"/>
          </a:xfrm>
        </p:grpSpPr>
        <p:pic>
          <p:nvPicPr>
            <p:cNvPr id="131" name="Picture 11" descr="Picture 11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13056" y="0"/>
              <a:ext cx="2439637" cy="17811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2" name="Picture 24" descr="Picture 24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-1" y="298297"/>
              <a:ext cx="734978" cy="6793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4" name="Picture 20" descr="Picture 20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4161382" y="4798500"/>
            <a:ext cx="999737" cy="574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Picture 22" descr="Picture 22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492198" y="5557773"/>
            <a:ext cx="999737" cy="6652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mph" nodeType="afterEffect" presetSubtype="0" presetID="32" grpId="1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mph" nodeType="withEffect" presetSubtype="0" presetID="32" grpId="2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mph" nodeType="withEffect" presetSubtype="0" presetID="32" grpId="3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mph" nodeType="withEffect" presetSubtype="0" presetID="32" grpId="4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mph" nodeType="withEffect" presetSubtype="0" presetID="32" grpId="5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mph" nodeType="withEffect" presetSubtype="0" presetID="32" grpId="6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mph" nodeType="withEffect" presetSubtype="0" presetID="32" grpId="7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path" nodeType="with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0000 -0.034950 -0.040760 -0.062040 -0.090100 -0.062040 C -0.140890 -0.062040 -0.181640 -0.034950 -0.181640 0.000000 C -0.181640 0.034950 -0.222270 0.062040 -0.273050 0.062040 C -0.322400 0.062040 -0.362760 0.034950 -0.362760 0.000000" origin="layout" pathEditMode="relative">
                                      <p:cBhvr>
                                        <p:cTn id="55" dur="8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8" grpId="3"/>
      <p:bldP build="whole" bldLvl="1" animBg="1" rev="0" advAuto="0" spid="133" grpId="9"/>
      <p:bldP build="whole" bldLvl="1" animBg="1" rev="0" advAuto="0" spid="112" grpId="1"/>
      <p:bldP build="whole" bldLvl="1" animBg="1" rev="0" advAuto="0" spid="127" grpId="7"/>
      <p:bldP build="whole" bldLvl="1" animBg="1" rev="0" advAuto="0" spid="129" grpId="5"/>
      <p:bldP build="whole" bldLvl="1" animBg="1" rev="0" advAuto="0" spid="135" grpId="4"/>
      <p:bldP build="whole" bldLvl="1" animBg="1" rev="0" advAuto="0" spid="134" grpId="6"/>
      <p:bldP build="whole" bldLvl="1" animBg="1" rev="0" advAuto="0" spid="13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2" descr="Picture 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82066" y="0"/>
            <a:ext cx="6553474" cy="5143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icture 10" descr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V="1" rot="10800000">
            <a:off x="-2225775" y="1964627"/>
            <a:ext cx="3447247" cy="28611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icture 7" descr="Picture 7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1659" y="3850082"/>
            <a:ext cx="2533378" cy="28384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icture 6" descr="Picture 6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6000" y="890649"/>
            <a:ext cx="2192977" cy="308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icture 11" descr="Picture 11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8064" y="727558"/>
            <a:ext cx="2192978" cy="308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icture 12" descr="Picture 12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74552" y="564468"/>
            <a:ext cx="2192978" cy="308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13" descr="Picture 13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74530" y="413680"/>
            <a:ext cx="2192978" cy="308758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14" descr="Picture 14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07896" y="360658"/>
            <a:ext cx="2192978" cy="308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15" descr="Picture 1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96548" y="4637692"/>
            <a:ext cx="1135282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16" descr="Picture 1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818487" y="5153049"/>
            <a:ext cx="1045885" cy="1582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17" descr="Picture 17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139336" y="5612824"/>
            <a:ext cx="2931705" cy="1090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icture 18" descr="Picture 1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300433" y="4351215"/>
            <a:ext cx="3142135" cy="2457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0" name="Picture 19" descr="Picture 19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818487" y="5220742"/>
            <a:ext cx="2931705" cy="163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077036" y="3395217"/>
            <a:ext cx="1745963" cy="2548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20" descr="Picture 20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908051" y="-356628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Picture 21" descr="Picture 21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675116" y="-65092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22" descr="Picture 22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865971" y="-737564"/>
            <a:ext cx="4168094" cy="48510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2600 -0.094210 0.011200 -0.161340 0.019790 -0.161340 C 0.028380 -0.161340 0.035810 -0.094210 0.038150 0.000000 C 0.041790 -0.094210 0.049350 -0.161340 0.057810 -0.161340 C 0.066660 -0.161340 0.073700 -0.094210 0.076040 0.000000 C 0.079690 -0.094210 0.086980 -0.161340 0.095700 -0.161340 C 0.104290 -0.161340 0.113020 -0.094210 0.115360 0.000000 C 0.117710 -0.094210 0.125000 -0.161340 0.135020 -0.161340 C 0.142450 -0.161340 0.151040 -0.094210 0.153380 0.000000 C 0.155860 -0.094210 0.164320 -0.161340 0.173180 -0.161340 C 0.181770 -0.161340 0.189060 -0.094210 0.191530 0.000000 C 0.195180 -0.094210 0.202600 -0.161340 0.211200 -0.161340 C 0.219920 -0.161340 0.227210 -0.094210 0.230990 0.000000 C 0.233330 -0.094210 0.240620 -0.161340 0.249350 -0.161340 C 0.257810 -0.161340 0.266530 -0.094210 0.269010 0.000000 C 0.271350 -0.094210 0.278770 -0.161340 0.288540 -0.161340 C 0.297260 -0.161340 0.304560 -0.094210 0.307160 0.000000" origin="layout" pathEditMode="relative">
                                      <p:cBhvr>
                                        <p:cTn id="6" dur="7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C 0.001235 0.026505 0.003545 0.058278 0.008574 0.083279 C 0.013603 0.108280 0.021350 0.126510 0.033460 0.125930 C 0.050970 0.125930 0.060377 0.063950 0.070600 0.001855 C 0.080822 -0.060240 0.091860 -0.122450 0.112630 -0.122910 C 0.131510 -0.122910 0.135903 -0.068685 0.140100 -0.014576 C 0.144298 0.039532 0.148300 0.093525 0.166400 0.093060 C 0.204160 0.093060 0.184110 -0.063880 0.224600 -0.063880 C 0.260800 -0.063880 0.240490 0.041900 0.272910 0.041900 C 0.303770 0.041900 0.287630 -0.038880 0.316010 -0.038880 C 0.332030 -0.038880 0.333590 -0.016890 0.334760 0.000000" origin="layout" pathEditMode="relative">
                                      <p:cBhvr>
                                        <p:cTn id="9" dur="7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path" nodeType="withEffect" presetSubtype="0" presetID="-1" grpId="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48430 -0.030780" origin="layout" pathEditMode="relative">
                                      <p:cBhvr>
                                        <p:cTn id="12" dur="7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mph" nodeType="afterEffect" presetSubtype="0" presetID="32" grpId="4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mph" nodeType="afterEffect" presetSubtype="0" presetID="32" grpId="5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mph" nodeType="afterEffect" presetSubtype="0" presetID="32" grpId="6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4"/>
      <p:bldP build="whole" bldLvl="1" animBg="1" rev="0" advAuto="0" spid="151" grpId="6"/>
      <p:bldP build="whole" bldLvl="1" animBg="1" rev="0" advAuto="0" spid="140" grpId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1118" y="3930401"/>
            <a:ext cx="2956956" cy="2927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9" descr="Picture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flipH="1" flipV="1" rot="10800000">
            <a:off x="971458" y="3102756"/>
            <a:ext cx="2839319" cy="26630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11" descr="Picture 11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162933" y="190066"/>
            <a:ext cx="6553473" cy="5143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15" descr="Picture 15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47866" y="703644"/>
            <a:ext cx="2192978" cy="308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14" descr="Picture 1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flipH="1">
            <a:off x="573321" y="3426517"/>
            <a:ext cx="2987522" cy="2854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16" descr="Picture 16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79243" y="703644"/>
            <a:ext cx="2192978" cy="308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Picture 17" descr="Picture 17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7080" y="842819"/>
            <a:ext cx="2192978" cy="308758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Picture 18" descr="Picture 18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315230" y="653027"/>
            <a:ext cx="2192978" cy="308758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7" name="Group 13"/>
          <p:cNvGrpSpPr/>
          <p:nvPr/>
        </p:nvGrpSpPr>
        <p:grpSpPr>
          <a:xfrm>
            <a:off x="4812622" y="2529444"/>
            <a:ext cx="2506408" cy="2324325"/>
            <a:chOff x="0" y="0"/>
            <a:chExt cx="2506407" cy="2324323"/>
          </a:xfrm>
        </p:grpSpPr>
        <p:pic>
          <p:nvPicPr>
            <p:cNvPr id="165" name="Picture 8" descr="Picture 8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 flipH="1">
              <a:off x="285692" y="457956"/>
              <a:ext cx="2220716" cy="186636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6" name="Picture 12" descr="Picture 12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1" y="0"/>
              <a:ext cx="1389065" cy="187533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8" name="Picture 7" descr="Picture 7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295734" y="3426517"/>
            <a:ext cx="2473161" cy="1923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19" descr="Picture 19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300433" y="4351215"/>
            <a:ext cx="3142135" cy="2457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20" descr="Picture 20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818487" y="5220742"/>
            <a:ext cx="2931705" cy="16370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Picture 21" descr="Picture 21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950880" y="4372271"/>
            <a:ext cx="3142135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Picture 22" descr="Picture 22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468932" y="5241799"/>
            <a:ext cx="2931705" cy="163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23" descr="Picture 23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0759972" y="3768083"/>
            <a:ext cx="3142135" cy="24577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24" descr="Picture 24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278025" y="4637611"/>
            <a:ext cx="2931705" cy="1637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25" descr="Picture 25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528165" y="-96543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26" descr="Picture 26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0549924" y="-1005552"/>
            <a:ext cx="4168094" cy="4851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27" descr="Picture 27"/>
          <p:cNvPicPr>
            <a:picLocks noChangeAspect="0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292179" y="-443237"/>
            <a:ext cx="4168094" cy="4851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path" nodeType="afterEffect" presetSubtype="0" presetID="-1" grpId="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39966 0.041670" origin="layout" pathEditMode="relative">
                                      <p:cBhvr>
                                        <p:cTn id="6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path" nodeType="withEffect" presetSubtype="0" presetID="-1" grpId="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121738 0.014119" origin="layout" pathEditMode="relative">
                                      <p:cBhvr>
                                        <p:cTn id="9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mph" nodeType="afterEffect" presetSubtype="0" presetID="32" grpId="3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afterEffect" presetSubtype="0" presetID="32" grpId="4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xit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26" dur="500" fill="hold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Class="exit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30" dur="5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path" nodeType="afterEffect" presetSubtype="0" presetID="-1" grpId="8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250000 0.000000" origin="layout" pathEditMode="relative">
                                      <p:cBhvr>
                                        <p:cTn id="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mph" nodeType="afterEffect" presetSubtype="0" presetID="32" grpId="9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mph" nodeType="withEffect" presetSubtype="0" presetID="32" grpId="10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8" dur="8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49" dur="16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50" dur="16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51" dur="16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52" dur="16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Class="exit" nodeType="clickEffect" presetID="10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fade" transition="out">
                                      <p:cBhvr>
                                        <p:cTn id="56" dur="500" fill="hold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Class="entr" nodeType="afterEffect" presetID="10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6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path" nodeType="afterEffect" presetSubtype="0" presetID="-1" grpId="13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-0.295696 0.003468" origin="layout" pathEditMode="relative">
                                      <p:cBhvr>
                                        <p:cTn id="64" dur="2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Class="emph" nodeType="afterEffect" presetSubtype="0" presetID="32" grpId="14" fill="hold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60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60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30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9"/>
      <p:bldP build="whole" bldLvl="1" animBg="1" rev="0" advAuto="0" spid="161" grpId="11"/>
      <p:bldP build="whole" bldLvl="1" animBg="1" rev="0" advAuto="0" spid="158" grpId="12"/>
      <p:bldP build="whole" bldLvl="1" animBg="1" rev="0" advAuto="0" spid="158" grpId="14"/>
      <p:bldP build="whole" bldLvl="1" animBg="1" rev="0" advAuto="0" spid="157" grpId="3"/>
      <p:bldP build="whole" bldLvl="1" animBg="1" rev="0" advAuto="0" spid="168" grpId="5"/>
      <p:bldP build="whole" bldLvl="1" animBg="1" rev="0" advAuto="0" spid="168" grpId="4"/>
      <p:bldP build="whole" bldLvl="1" animBg="1" rev="0" advAuto="0" spid="157" grpId="6"/>
      <p:bldP build="whole" bldLvl="1" animBg="1" rev="0" advAuto="0" spid="167" grpId="7"/>
      <p:bldP build="whole" bldLvl="1" animBg="1" rev="0" advAuto="0" spid="161" grpId="1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extBox 4"/>
          <p:cNvSpPr txBox="1"/>
          <p:nvPr/>
        </p:nvSpPr>
        <p:spPr>
          <a:xfrm>
            <a:off x="4383740" y="2070847"/>
            <a:ext cx="4504764" cy="1037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557784">
              <a:defRPr sz="494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Kết thúc buổi học</a:t>
            </a:r>
          </a:p>
        </p:txBody>
      </p:sp>
      <p:sp>
        <p:nvSpPr>
          <p:cNvPr id="181" name="TextBox 5"/>
          <p:cNvSpPr txBox="1"/>
          <p:nvPr/>
        </p:nvSpPr>
        <p:spPr>
          <a:xfrm>
            <a:off x="2777667" y="3251374"/>
            <a:ext cx="6925731" cy="14625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4800">
                <a:solidFill>
                  <a:srgbClr val="0070C0"/>
                </a:solidFill>
                <a:effectLst>
                  <a:outerShdw sx="100000" sy="100000" kx="0" ky="0" algn="b" rotWithShape="0" blurRad="63500" dist="200025" dir="15000000">
                    <a:srgbClr val="000000">
                      <a:alpha val="32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Chúc các con chăm ngoan, học giỏi.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