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0" r:id="rId4"/>
    <p:sldId id="258" r:id="rId5"/>
    <p:sldId id="259" r:id="rId6"/>
    <p:sldId id="262" r:id="rId7"/>
    <p:sldId id="266" r:id="rId8"/>
    <p:sldId id="267" r:id="rId9"/>
    <p:sldId id="261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87" r:id="rId18"/>
    <p:sldId id="288" r:id="rId19"/>
    <p:sldId id="279" r:id="rId20"/>
    <p:sldId id="282" r:id="rId21"/>
    <p:sldId id="281" r:id="rId22"/>
    <p:sldId id="284" r:id="rId23"/>
    <p:sldId id="28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200" y="-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976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72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31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576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451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356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782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065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5809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0276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40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785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980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4671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91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6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93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904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27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030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632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264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E9A16-0692-4FD8-8520-B76CB88A2C4D}" type="datetimeFigureOut">
              <a:rPr lang="en-US" smtClean="0"/>
              <a:t>5/16/2021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712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848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1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495800"/>
            <a:ext cx="6400800" cy="1752600"/>
          </a:xfrm>
        </p:spPr>
        <p:txBody>
          <a:bodyPr/>
          <a:lstStyle/>
          <a:p>
            <a:r>
              <a:rPr lang="en-US" smtClean="0"/>
              <a:t>Làm quen chữ cái p-q</a:t>
            </a:r>
            <a:endParaRPr lang="en-US"/>
          </a:p>
        </p:txBody>
      </p:sp>
      <p:pic>
        <p:nvPicPr>
          <p:cNvPr id="1026" name="Picture 2" descr="Background là gì? 1001 các hình Background đẹp cho powerpoint 2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630" y="-35257"/>
            <a:ext cx="91735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1066800" y="1219200"/>
            <a:ext cx="7543800" cy="18288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Làm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quen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với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chữ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viết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97173" y="2895600"/>
            <a:ext cx="7772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p-q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sz="3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Phan</a:t>
            </a:r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sz="28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5-6 </a:t>
            </a:r>
            <a:r>
              <a:rPr lang="en-US" sz="28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8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2020-2021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en-US" sz="3600" b="1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80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ình ảnh powerpoint đẹp | Hình nền, H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8600" y="24962"/>
            <a:ext cx="50292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âm chữ q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-202324"/>
            <a:ext cx="2388398" cy="644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1300" b="1" smtClean="0">
                <a:solidFill>
                  <a:srgbClr val="0070C0"/>
                </a:solidFill>
                <a:latin typeface=".VnAvant" panose="020B7200000000000000" pitchFamily="34" charset="0"/>
              </a:rPr>
              <a:t>q</a:t>
            </a:r>
            <a:endParaRPr lang="en-US" sz="41300" b="1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86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hia sẻ 999+ hình nền powerpoint đẹp nhất | Hình nền đẹp ica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48" y="0"/>
            <a:ext cx="91676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400" y="28903"/>
            <a:ext cx="73152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 tích cấu tạo chữ q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86369" y="-228600"/>
            <a:ext cx="238839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0" b="1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7" t="32675" r="57062" b="10855"/>
          <a:stretch/>
        </p:blipFill>
        <p:spPr bwMode="auto">
          <a:xfrm>
            <a:off x="5391807" y="1594945"/>
            <a:ext cx="551793" cy="413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27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Top những Background Powerpoint đẹp cho bày thuyết trình ấn tượ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38"/>
            <a:ext cx="9201299" cy="690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63063"/>
            <a:ext cx="73152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mẫu chữ q</a:t>
            </a:r>
            <a:endParaRPr lang="en-US" sz="6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WordArt 14"/>
          <p:cNvSpPr>
            <a:spLocks noChangeArrowheads="1" noChangeShapeType="1" noTextEdit="1"/>
          </p:cNvSpPr>
          <p:nvPr/>
        </p:nvSpPr>
        <p:spPr bwMode="auto">
          <a:xfrm>
            <a:off x="3437788" y="2167414"/>
            <a:ext cx="1885950" cy="31761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6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 panose="020B7200000000000000" pitchFamily="34" charset="0"/>
                <a:cs typeface="Aharoni"/>
              </a:rPr>
              <a:t>p</a:t>
            </a: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176954" y="1931901"/>
            <a:ext cx="2718646" cy="364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/>
            <a:r>
              <a:rPr lang="en-US" altLang="en-US" sz="23100" b="1">
                <a:solidFill>
                  <a:srgbClr val="0000FF"/>
                </a:solidFill>
                <a:cs typeface="Aharoni" pitchFamily="2" charset="-79"/>
              </a:rPr>
              <a:t>Q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DBEEF4"/>
              </a:clrFrom>
              <a:clrTo>
                <a:srgbClr val="DBEE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5" t="35937" r="68070" b="10938"/>
          <a:stretch/>
        </p:blipFill>
        <p:spPr bwMode="auto">
          <a:xfrm>
            <a:off x="5562600" y="2167414"/>
            <a:ext cx="2191408" cy="3752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164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ác mẫu hình nền đẹp chủ đề giáo dục cho slide ảnh 10 | Giáo dục, Hình nền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21021" y="0"/>
            <a:ext cx="569397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  <a:latin typeface="Arial" charset="0"/>
                <a:cs typeface="Arial" charset="0"/>
              </a:rPr>
              <a:t>So sánh chữ cái </a:t>
            </a:r>
            <a:r>
              <a:rPr lang="en-US" altLang="en-US" sz="4400" smtClean="0">
                <a:solidFill>
                  <a:srgbClr val="FF0000"/>
                </a:solidFill>
                <a:latin typeface="Arial" charset="0"/>
                <a:cs typeface="Arial" charset="0"/>
              </a:rPr>
              <a:t>p-q</a:t>
            </a:r>
            <a:endParaRPr lang="en-US" altLang="en-US" sz="440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1981200" y="758797"/>
            <a:ext cx="472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n-US" sz="2800" b="1" i="1">
                <a:solidFill>
                  <a:srgbClr val="00B0F0"/>
                </a:solidFill>
                <a:latin typeface="Arial" charset="0"/>
                <a:cs typeface="Arial" charset="0"/>
              </a:rPr>
              <a:t>Có điểm gì giống nhau?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1981200" y="1374067"/>
            <a:ext cx="5105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n-US" sz="2800" b="1" i="1">
                <a:solidFill>
                  <a:srgbClr val="00B0F0"/>
                </a:solidFill>
                <a:latin typeface="Arial" charset="0"/>
                <a:cs typeface="Arial" charset="0"/>
              </a:rPr>
              <a:t>Có điểm gì khác nhau?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09458" y="233855"/>
            <a:ext cx="238839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0" b="1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7" t="32675" r="57062" b="10855"/>
          <a:stretch/>
        </p:blipFill>
        <p:spPr bwMode="auto">
          <a:xfrm>
            <a:off x="7514896" y="2057400"/>
            <a:ext cx="551793" cy="413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170464" y="233855"/>
            <a:ext cx="238839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0" b="1" smtClean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endParaRPr lang="en-US" sz="35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7" t="32675" r="57062" b="10855"/>
          <a:stretch/>
        </p:blipFill>
        <p:spPr bwMode="auto">
          <a:xfrm>
            <a:off x="2276801" y="2065421"/>
            <a:ext cx="551793" cy="413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27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13" grpId="0"/>
      <p:bldP spid="13" grpId="1"/>
      <p:bldP spid="15" grpId="0"/>
      <p:bldP spid="1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ình nền Powerpoint đơn giản tinh tế dễ thương mở đầu slide | Hình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786" y="0"/>
            <a:ext cx="91807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914400"/>
            <a:ext cx="8229600" cy="3124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smtClean="0">
                <a:solidFill>
                  <a:srgbClr val="FF0000"/>
                </a:solidFill>
              </a:rPr>
              <a:t>Phần </a:t>
            </a:r>
            <a:r>
              <a:rPr lang="vi-VN" sz="6000" b="1" smtClean="0">
                <a:solidFill>
                  <a:srgbClr val="FF0000"/>
                </a:solidFill>
              </a:rPr>
              <a:t>3</a:t>
            </a:r>
            <a:r>
              <a:rPr lang="en-US" sz="6000" b="1" smtClean="0">
                <a:solidFill>
                  <a:srgbClr val="FF0000"/>
                </a:solidFill>
              </a:rPr>
              <a:t>: </a:t>
            </a:r>
            <a:br>
              <a:rPr lang="en-US" sz="6000" b="1" smtClean="0">
                <a:solidFill>
                  <a:srgbClr val="FF0000"/>
                </a:solidFill>
              </a:rPr>
            </a:br>
            <a:r>
              <a:rPr lang="vi-VN" sz="6000" b="1" smtClean="0">
                <a:solidFill>
                  <a:srgbClr val="FF0000"/>
                </a:solidFill>
              </a:rPr>
              <a:t>Trò chơi củng cố</a:t>
            </a:r>
            <a:endParaRPr lang="en-US" sz="6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53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AutoShape 2" descr="Trọn bộ background powerpoint đẹp và chuyên nghiệp nhất cho sli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Trọn bộ background powerpoint đẹp và chuyên nghiệp nhất cho slid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100+ hình nền powerpoint trẻ em - hinhanhsieudep.ne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3999" cy="685006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" y="1527969"/>
            <a:ext cx="79248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1:</a:t>
            </a:r>
          </a:p>
          <a:p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thông minh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24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6 mẫu slide powerpoint liên quan đến trẻ em mẫu giáo/ tiểu học cực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152400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5400" b="1" smtClean="0">
                <a:solidFill>
                  <a:prstClr val="black"/>
                </a:solidFill>
                <a:cs typeface="Times New Roman" panose="02020603050405020304" pitchFamily="18" charset="0"/>
              </a:rPr>
              <a:t>Câu 1: Các con vừa được làm quen với nhóm chữ cái nào?</a:t>
            </a:r>
            <a:endParaRPr lang="en-US" sz="54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542498" y="1711315"/>
            <a:ext cx="2400300" cy="1280160"/>
          </a:xfrm>
          <a:custGeom>
            <a:avLst/>
            <a:gdLst>
              <a:gd name="connsiteX0" fmla="*/ 0 w 2400300"/>
              <a:gd name="connsiteY0" fmla="*/ 213364 h 1280160"/>
              <a:gd name="connsiteX1" fmla="*/ 213364 w 2400300"/>
              <a:gd name="connsiteY1" fmla="*/ 0 h 1280160"/>
              <a:gd name="connsiteX2" fmla="*/ 2186936 w 2400300"/>
              <a:gd name="connsiteY2" fmla="*/ 0 h 1280160"/>
              <a:gd name="connsiteX3" fmla="*/ 2400300 w 2400300"/>
              <a:gd name="connsiteY3" fmla="*/ 213364 h 1280160"/>
              <a:gd name="connsiteX4" fmla="*/ 2400300 w 2400300"/>
              <a:gd name="connsiteY4" fmla="*/ 1066796 h 1280160"/>
              <a:gd name="connsiteX5" fmla="*/ 2186936 w 2400300"/>
              <a:gd name="connsiteY5" fmla="*/ 1280160 h 1280160"/>
              <a:gd name="connsiteX6" fmla="*/ 213364 w 2400300"/>
              <a:gd name="connsiteY6" fmla="*/ 1280160 h 1280160"/>
              <a:gd name="connsiteX7" fmla="*/ 0 w 2400300"/>
              <a:gd name="connsiteY7" fmla="*/ 1066796 h 1280160"/>
              <a:gd name="connsiteX8" fmla="*/ 0 w 2400300"/>
              <a:gd name="connsiteY8" fmla="*/ 213364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0300" h="1280160">
                <a:moveTo>
                  <a:pt x="0" y="213364"/>
                </a:moveTo>
                <a:cubicBezTo>
                  <a:pt x="0" y="95526"/>
                  <a:pt x="95526" y="0"/>
                  <a:pt x="213364" y="0"/>
                </a:cubicBezTo>
                <a:lnTo>
                  <a:pt x="2186936" y="0"/>
                </a:lnTo>
                <a:cubicBezTo>
                  <a:pt x="2304774" y="0"/>
                  <a:pt x="2400300" y="95526"/>
                  <a:pt x="2400300" y="213364"/>
                </a:cubicBezTo>
                <a:lnTo>
                  <a:pt x="2400300" y="1066796"/>
                </a:lnTo>
                <a:cubicBezTo>
                  <a:pt x="2400300" y="1184634"/>
                  <a:pt x="2304774" y="1280160"/>
                  <a:pt x="2186936" y="1280160"/>
                </a:cubicBezTo>
                <a:lnTo>
                  <a:pt x="213364" y="1280160"/>
                </a:lnTo>
                <a:cubicBezTo>
                  <a:pt x="95526" y="1280160"/>
                  <a:pt x="0" y="1184634"/>
                  <a:pt x="0" y="1066796"/>
                </a:cubicBezTo>
                <a:lnTo>
                  <a:pt x="0" y="213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4422" tIns="264422" rIns="264422" bIns="264422" numCol="1" spcCol="1270" anchor="ctr" anchorCtr="0">
            <a:noAutofit/>
          </a:bodyPr>
          <a:lstStyle/>
          <a:p>
            <a:pPr lvl="0" algn="ctr" defTabSz="2355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300" b="1" kern="1200" smtClean="0"/>
              <a:t>p-q</a:t>
            </a:r>
            <a:endParaRPr lang="en-US" sz="5300" kern="1200"/>
          </a:p>
        </p:txBody>
      </p:sp>
      <p:sp>
        <p:nvSpPr>
          <p:cNvPr id="14" name="Freeform 13"/>
          <p:cNvSpPr/>
          <p:nvPr/>
        </p:nvSpPr>
        <p:spPr>
          <a:xfrm>
            <a:off x="3203528" y="1744297"/>
            <a:ext cx="2400300" cy="1280160"/>
          </a:xfrm>
          <a:custGeom>
            <a:avLst/>
            <a:gdLst>
              <a:gd name="connsiteX0" fmla="*/ 0 w 2400300"/>
              <a:gd name="connsiteY0" fmla="*/ 213364 h 1280160"/>
              <a:gd name="connsiteX1" fmla="*/ 213364 w 2400300"/>
              <a:gd name="connsiteY1" fmla="*/ 0 h 1280160"/>
              <a:gd name="connsiteX2" fmla="*/ 2186936 w 2400300"/>
              <a:gd name="connsiteY2" fmla="*/ 0 h 1280160"/>
              <a:gd name="connsiteX3" fmla="*/ 2400300 w 2400300"/>
              <a:gd name="connsiteY3" fmla="*/ 213364 h 1280160"/>
              <a:gd name="connsiteX4" fmla="*/ 2400300 w 2400300"/>
              <a:gd name="connsiteY4" fmla="*/ 1066796 h 1280160"/>
              <a:gd name="connsiteX5" fmla="*/ 2186936 w 2400300"/>
              <a:gd name="connsiteY5" fmla="*/ 1280160 h 1280160"/>
              <a:gd name="connsiteX6" fmla="*/ 213364 w 2400300"/>
              <a:gd name="connsiteY6" fmla="*/ 1280160 h 1280160"/>
              <a:gd name="connsiteX7" fmla="*/ 0 w 2400300"/>
              <a:gd name="connsiteY7" fmla="*/ 1066796 h 1280160"/>
              <a:gd name="connsiteX8" fmla="*/ 0 w 2400300"/>
              <a:gd name="connsiteY8" fmla="*/ 213364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0300" h="1280160">
                <a:moveTo>
                  <a:pt x="0" y="213364"/>
                </a:moveTo>
                <a:cubicBezTo>
                  <a:pt x="0" y="95526"/>
                  <a:pt x="95526" y="0"/>
                  <a:pt x="213364" y="0"/>
                </a:cubicBezTo>
                <a:lnTo>
                  <a:pt x="2186936" y="0"/>
                </a:lnTo>
                <a:cubicBezTo>
                  <a:pt x="2304774" y="0"/>
                  <a:pt x="2400300" y="95526"/>
                  <a:pt x="2400300" y="213364"/>
                </a:cubicBezTo>
                <a:lnTo>
                  <a:pt x="2400300" y="1066796"/>
                </a:lnTo>
                <a:cubicBezTo>
                  <a:pt x="2400300" y="1184634"/>
                  <a:pt x="2304774" y="1280160"/>
                  <a:pt x="2186936" y="1280160"/>
                </a:cubicBezTo>
                <a:lnTo>
                  <a:pt x="213364" y="1280160"/>
                </a:lnTo>
                <a:cubicBezTo>
                  <a:pt x="95526" y="1280160"/>
                  <a:pt x="0" y="1184634"/>
                  <a:pt x="0" y="1066796"/>
                </a:cubicBezTo>
                <a:lnTo>
                  <a:pt x="0" y="213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625132"/>
              <a:satOff val="-8440"/>
              <a:lumOff val="-1373"/>
              <a:alphaOff val="0"/>
            </a:schemeClr>
          </a:fillRef>
          <a:effectRef idx="0">
            <a:schemeClr val="accent3">
              <a:hueOff val="5625132"/>
              <a:satOff val="-8440"/>
              <a:lumOff val="-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4422" tIns="264422" rIns="264422" bIns="264422" numCol="1" spcCol="1270" anchor="ctr" anchorCtr="0">
            <a:noAutofit/>
          </a:bodyPr>
          <a:lstStyle/>
          <a:p>
            <a:pPr lvl="0" algn="ctr" defTabSz="2355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5300" b="1" kern="1200" smtClean="0"/>
              <a:t>i-t-c</a:t>
            </a:r>
            <a:endParaRPr lang="en-US" sz="5300" kern="1200"/>
          </a:p>
        </p:txBody>
      </p:sp>
      <p:sp>
        <p:nvSpPr>
          <p:cNvPr id="15" name="Freeform 14"/>
          <p:cNvSpPr/>
          <p:nvPr/>
        </p:nvSpPr>
        <p:spPr>
          <a:xfrm>
            <a:off x="5791200" y="1749984"/>
            <a:ext cx="2400300" cy="1280160"/>
          </a:xfrm>
          <a:custGeom>
            <a:avLst/>
            <a:gdLst>
              <a:gd name="connsiteX0" fmla="*/ 0 w 2400300"/>
              <a:gd name="connsiteY0" fmla="*/ 213364 h 1280160"/>
              <a:gd name="connsiteX1" fmla="*/ 213364 w 2400300"/>
              <a:gd name="connsiteY1" fmla="*/ 0 h 1280160"/>
              <a:gd name="connsiteX2" fmla="*/ 2186936 w 2400300"/>
              <a:gd name="connsiteY2" fmla="*/ 0 h 1280160"/>
              <a:gd name="connsiteX3" fmla="*/ 2400300 w 2400300"/>
              <a:gd name="connsiteY3" fmla="*/ 213364 h 1280160"/>
              <a:gd name="connsiteX4" fmla="*/ 2400300 w 2400300"/>
              <a:gd name="connsiteY4" fmla="*/ 1066796 h 1280160"/>
              <a:gd name="connsiteX5" fmla="*/ 2186936 w 2400300"/>
              <a:gd name="connsiteY5" fmla="*/ 1280160 h 1280160"/>
              <a:gd name="connsiteX6" fmla="*/ 213364 w 2400300"/>
              <a:gd name="connsiteY6" fmla="*/ 1280160 h 1280160"/>
              <a:gd name="connsiteX7" fmla="*/ 0 w 2400300"/>
              <a:gd name="connsiteY7" fmla="*/ 1066796 h 1280160"/>
              <a:gd name="connsiteX8" fmla="*/ 0 w 2400300"/>
              <a:gd name="connsiteY8" fmla="*/ 213364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0300" h="1280160">
                <a:moveTo>
                  <a:pt x="0" y="213364"/>
                </a:moveTo>
                <a:cubicBezTo>
                  <a:pt x="0" y="95526"/>
                  <a:pt x="95526" y="0"/>
                  <a:pt x="213364" y="0"/>
                </a:cubicBezTo>
                <a:lnTo>
                  <a:pt x="2186936" y="0"/>
                </a:lnTo>
                <a:cubicBezTo>
                  <a:pt x="2304774" y="0"/>
                  <a:pt x="2400300" y="95526"/>
                  <a:pt x="2400300" y="213364"/>
                </a:cubicBezTo>
                <a:lnTo>
                  <a:pt x="2400300" y="1066796"/>
                </a:lnTo>
                <a:cubicBezTo>
                  <a:pt x="2400300" y="1184634"/>
                  <a:pt x="2304774" y="1280160"/>
                  <a:pt x="2186936" y="1280160"/>
                </a:cubicBezTo>
                <a:lnTo>
                  <a:pt x="213364" y="1280160"/>
                </a:lnTo>
                <a:cubicBezTo>
                  <a:pt x="95526" y="1280160"/>
                  <a:pt x="0" y="1184634"/>
                  <a:pt x="0" y="1066796"/>
                </a:cubicBezTo>
                <a:lnTo>
                  <a:pt x="0" y="213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1250264"/>
              <a:satOff val="-16880"/>
              <a:lumOff val="-2745"/>
              <a:alphaOff val="0"/>
            </a:schemeClr>
          </a:fillRef>
          <a:effectRef idx="0">
            <a:schemeClr val="accent3">
              <a:hueOff val="11250264"/>
              <a:satOff val="-16880"/>
              <a:lumOff val="-274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4422" tIns="264422" rIns="264422" bIns="264422" numCol="1" spcCol="1270" anchor="ctr" anchorCtr="0">
            <a:noAutofit/>
          </a:bodyPr>
          <a:lstStyle/>
          <a:p>
            <a:pPr lvl="0" algn="ctr" defTabSz="2355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300" b="1" kern="1200" smtClean="0"/>
              <a:t>b-d-đ</a:t>
            </a:r>
            <a:endParaRPr lang="en-US" sz="5300" kern="1200"/>
          </a:p>
        </p:txBody>
      </p:sp>
      <p:pic>
        <p:nvPicPr>
          <p:cNvPr id="17" name="Picture 16" descr="Top 50 hình ảnh mặt cười đáng yêu dễ thương nhất quả đất - Zicxa ...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030" y="3011775"/>
            <a:ext cx="1492885" cy="149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Hình mặt cười đẹp cute dễ thương, ngộ nghĩnh và hài hước"/>
          <p:cNvPicPr/>
          <p:nvPr/>
        </p:nvPicPr>
        <p:blipFill>
          <a:blip r:embed="rId6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260" y="3054637"/>
            <a:ext cx="1409700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Hình mặt cười đẹp cute dễ thương, ngộ nghĩnh và hài hước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94088"/>
            <a:ext cx="1409700" cy="1409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20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ình nền PowerPoint đẹp 2018 đẹp nhất tổng hợp ở nhiều nguồ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83779" y="47297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800" b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8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bài thơ có bao nhiêu </a:t>
            </a:r>
            <a:r>
              <a:rPr lang="vi-VN" sz="2800" b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lang="en-US" sz="2800" b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sz="2800" b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chữ </a:t>
            </a:r>
            <a:r>
              <a:rPr lang="en-US" sz="2800" b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sz="2800" b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0600" y="685800"/>
            <a:ext cx="7391400" cy="3657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Bµi th¬: ®i ch¬i </a:t>
            </a:r>
            <a:r>
              <a:rPr lang="en-US" sz="3200" b="1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p</a:t>
            </a: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hè</a:t>
            </a:r>
          </a:p>
          <a:p>
            <a:pPr>
              <a:lnSpc>
                <a:spcPct val="120000"/>
              </a:lnSpc>
            </a:pP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VÞt cïng gµ, ®i ch¬i </a:t>
            </a:r>
            <a:r>
              <a:rPr lang="en-US" sz="3200" b="1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p</a:t>
            </a: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hè</a:t>
            </a:r>
          </a:p>
          <a:p>
            <a:pPr>
              <a:lnSpc>
                <a:spcPct val="120000"/>
              </a:lnSpc>
            </a:pP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GÆ</a:t>
            </a:r>
            <a:r>
              <a:rPr lang="en-US" sz="3200" b="1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p</a:t>
            </a: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 ®Ìn ®á, dõng l¹i th«i</a:t>
            </a:r>
          </a:p>
          <a:p>
            <a:pPr>
              <a:lnSpc>
                <a:spcPct val="120000"/>
              </a:lnSpc>
            </a:pP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Kh«ng </a:t>
            </a:r>
            <a:r>
              <a:rPr lang="en-US" sz="3200" b="1" smtClean="0">
                <a:solidFill>
                  <a:srgbClr val="00B05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q</a:t>
            </a: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ua véi</a:t>
            </a:r>
          </a:p>
          <a:p>
            <a:pPr>
              <a:lnSpc>
                <a:spcPct val="120000"/>
              </a:lnSpc>
            </a:pP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®Ìn vµng råi, tiÕp ®Ìn xanh</a:t>
            </a:r>
          </a:p>
          <a:p>
            <a:pPr>
              <a:lnSpc>
                <a:spcPct val="120000"/>
              </a:lnSpc>
            </a:pP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Nµo nhanh ch©n, ®i </a:t>
            </a:r>
            <a:r>
              <a:rPr lang="en-US" sz="3200" b="1" smtClean="0">
                <a:solidFill>
                  <a:srgbClr val="00B05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q</a:t>
            </a: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ua nhÐ</a:t>
            </a:r>
          </a:p>
          <a:p>
            <a:pPr>
              <a:lnSpc>
                <a:spcPct val="120000"/>
              </a:lnSpc>
            </a:pP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«i vui </a:t>
            </a:r>
            <a:r>
              <a:rPr lang="en-US" sz="3200" b="1" smtClean="0">
                <a:solidFill>
                  <a:srgbClr val="00B05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q</a:t>
            </a: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u¸, s¸ng h«m nay</a:t>
            </a:r>
          </a:p>
          <a:p>
            <a:pPr>
              <a:lnSpc>
                <a:spcPct val="120000"/>
              </a:lnSpc>
            </a:pPr>
            <a:r>
              <a:rPr lang="en-US" sz="3200" b="1" smtClean="0">
                <a:latin typeface=".VnAvant" panose="020B7200000000000000" pitchFamily="34" charset="0"/>
                <a:cs typeface="Times New Roman" panose="02020603050405020304" pitchFamily="18" charset="0"/>
              </a:rPr>
              <a:t>Bao ®iÒu hay, nghe ®Õn thÝch</a:t>
            </a:r>
            <a:endParaRPr lang="en-US" sz="3200" b="1"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610548" y="4258700"/>
            <a:ext cx="2220143" cy="1110071"/>
          </a:xfrm>
          <a:custGeom>
            <a:avLst/>
            <a:gdLst>
              <a:gd name="connsiteX0" fmla="*/ 0 w 2220143"/>
              <a:gd name="connsiteY0" fmla="*/ 111007 h 1110071"/>
              <a:gd name="connsiteX1" fmla="*/ 111007 w 2220143"/>
              <a:gd name="connsiteY1" fmla="*/ 0 h 1110071"/>
              <a:gd name="connsiteX2" fmla="*/ 2109136 w 2220143"/>
              <a:gd name="connsiteY2" fmla="*/ 0 h 1110071"/>
              <a:gd name="connsiteX3" fmla="*/ 2220143 w 2220143"/>
              <a:gd name="connsiteY3" fmla="*/ 111007 h 1110071"/>
              <a:gd name="connsiteX4" fmla="*/ 2220143 w 2220143"/>
              <a:gd name="connsiteY4" fmla="*/ 999064 h 1110071"/>
              <a:gd name="connsiteX5" fmla="*/ 2109136 w 2220143"/>
              <a:gd name="connsiteY5" fmla="*/ 1110071 h 1110071"/>
              <a:gd name="connsiteX6" fmla="*/ 111007 w 2220143"/>
              <a:gd name="connsiteY6" fmla="*/ 1110071 h 1110071"/>
              <a:gd name="connsiteX7" fmla="*/ 0 w 2220143"/>
              <a:gd name="connsiteY7" fmla="*/ 999064 h 1110071"/>
              <a:gd name="connsiteX8" fmla="*/ 0 w 2220143"/>
              <a:gd name="connsiteY8" fmla="*/ 111007 h 111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0143" h="1110071">
                <a:moveTo>
                  <a:pt x="0" y="111007"/>
                </a:moveTo>
                <a:cubicBezTo>
                  <a:pt x="0" y="49700"/>
                  <a:pt x="49700" y="0"/>
                  <a:pt x="111007" y="0"/>
                </a:cubicBezTo>
                <a:lnTo>
                  <a:pt x="2109136" y="0"/>
                </a:lnTo>
                <a:cubicBezTo>
                  <a:pt x="2170443" y="0"/>
                  <a:pt x="2220143" y="49700"/>
                  <a:pt x="2220143" y="111007"/>
                </a:cubicBezTo>
                <a:lnTo>
                  <a:pt x="2220143" y="999064"/>
                </a:lnTo>
                <a:cubicBezTo>
                  <a:pt x="2220143" y="1060371"/>
                  <a:pt x="2170443" y="1110071"/>
                  <a:pt x="2109136" y="1110071"/>
                </a:cubicBezTo>
                <a:lnTo>
                  <a:pt x="111007" y="1110071"/>
                </a:lnTo>
                <a:cubicBezTo>
                  <a:pt x="49700" y="1110071"/>
                  <a:pt x="0" y="1060371"/>
                  <a:pt x="0" y="999064"/>
                </a:cubicBezTo>
                <a:lnTo>
                  <a:pt x="0" y="11100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283" tIns="75693" rIns="97283" bIns="75693" numCol="1" spcCol="1270" anchor="ctr" anchorCtr="0">
            <a:noAutofit/>
          </a:bodyPr>
          <a:lstStyle/>
          <a:p>
            <a:pPr lvl="0" algn="ctr" defTabSz="1511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400" b="1" kern="1200" smtClean="0"/>
              <a:t>1 chữ p và 1 chữ q</a:t>
            </a:r>
            <a:endParaRPr lang="en-US" sz="3400" kern="1200"/>
          </a:p>
        </p:txBody>
      </p:sp>
      <p:sp>
        <p:nvSpPr>
          <p:cNvPr id="17" name="Freeform 16"/>
          <p:cNvSpPr/>
          <p:nvPr/>
        </p:nvSpPr>
        <p:spPr>
          <a:xfrm>
            <a:off x="3385728" y="4258700"/>
            <a:ext cx="2220143" cy="1110071"/>
          </a:xfrm>
          <a:custGeom>
            <a:avLst/>
            <a:gdLst>
              <a:gd name="connsiteX0" fmla="*/ 0 w 2220143"/>
              <a:gd name="connsiteY0" fmla="*/ 111007 h 1110071"/>
              <a:gd name="connsiteX1" fmla="*/ 111007 w 2220143"/>
              <a:gd name="connsiteY1" fmla="*/ 0 h 1110071"/>
              <a:gd name="connsiteX2" fmla="*/ 2109136 w 2220143"/>
              <a:gd name="connsiteY2" fmla="*/ 0 h 1110071"/>
              <a:gd name="connsiteX3" fmla="*/ 2220143 w 2220143"/>
              <a:gd name="connsiteY3" fmla="*/ 111007 h 1110071"/>
              <a:gd name="connsiteX4" fmla="*/ 2220143 w 2220143"/>
              <a:gd name="connsiteY4" fmla="*/ 999064 h 1110071"/>
              <a:gd name="connsiteX5" fmla="*/ 2109136 w 2220143"/>
              <a:gd name="connsiteY5" fmla="*/ 1110071 h 1110071"/>
              <a:gd name="connsiteX6" fmla="*/ 111007 w 2220143"/>
              <a:gd name="connsiteY6" fmla="*/ 1110071 h 1110071"/>
              <a:gd name="connsiteX7" fmla="*/ 0 w 2220143"/>
              <a:gd name="connsiteY7" fmla="*/ 999064 h 1110071"/>
              <a:gd name="connsiteX8" fmla="*/ 0 w 2220143"/>
              <a:gd name="connsiteY8" fmla="*/ 111007 h 111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0143" h="1110071">
                <a:moveTo>
                  <a:pt x="0" y="111007"/>
                </a:moveTo>
                <a:cubicBezTo>
                  <a:pt x="0" y="49700"/>
                  <a:pt x="49700" y="0"/>
                  <a:pt x="111007" y="0"/>
                </a:cubicBezTo>
                <a:lnTo>
                  <a:pt x="2109136" y="0"/>
                </a:lnTo>
                <a:cubicBezTo>
                  <a:pt x="2170443" y="0"/>
                  <a:pt x="2220143" y="49700"/>
                  <a:pt x="2220143" y="111007"/>
                </a:cubicBezTo>
                <a:lnTo>
                  <a:pt x="2220143" y="999064"/>
                </a:lnTo>
                <a:cubicBezTo>
                  <a:pt x="2220143" y="1060371"/>
                  <a:pt x="2170443" y="1110071"/>
                  <a:pt x="2109136" y="1110071"/>
                </a:cubicBezTo>
                <a:lnTo>
                  <a:pt x="111007" y="1110071"/>
                </a:lnTo>
                <a:cubicBezTo>
                  <a:pt x="49700" y="1110071"/>
                  <a:pt x="0" y="1060371"/>
                  <a:pt x="0" y="999064"/>
                </a:cubicBezTo>
                <a:lnTo>
                  <a:pt x="0" y="11100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283" tIns="75693" rIns="97283" bIns="75693" numCol="1" spcCol="1270" anchor="ctr" anchorCtr="0">
            <a:noAutofit/>
          </a:bodyPr>
          <a:lstStyle/>
          <a:p>
            <a:pPr lvl="0" algn="ctr" defTabSz="1511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400" b="1" kern="1200" smtClean="0"/>
              <a:t>2 chữ p và 2 chữ q</a:t>
            </a:r>
            <a:endParaRPr lang="en-US" sz="3400" kern="1200"/>
          </a:p>
        </p:txBody>
      </p:sp>
      <p:sp>
        <p:nvSpPr>
          <p:cNvPr id="18" name="Freeform 17"/>
          <p:cNvSpPr/>
          <p:nvPr/>
        </p:nvSpPr>
        <p:spPr>
          <a:xfrm>
            <a:off x="6160907" y="4258700"/>
            <a:ext cx="2220143" cy="1110071"/>
          </a:xfrm>
          <a:custGeom>
            <a:avLst/>
            <a:gdLst>
              <a:gd name="connsiteX0" fmla="*/ 0 w 2220143"/>
              <a:gd name="connsiteY0" fmla="*/ 111007 h 1110071"/>
              <a:gd name="connsiteX1" fmla="*/ 111007 w 2220143"/>
              <a:gd name="connsiteY1" fmla="*/ 0 h 1110071"/>
              <a:gd name="connsiteX2" fmla="*/ 2109136 w 2220143"/>
              <a:gd name="connsiteY2" fmla="*/ 0 h 1110071"/>
              <a:gd name="connsiteX3" fmla="*/ 2220143 w 2220143"/>
              <a:gd name="connsiteY3" fmla="*/ 111007 h 1110071"/>
              <a:gd name="connsiteX4" fmla="*/ 2220143 w 2220143"/>
              <a:gd name="connsiteY4" fmla="*/ 999064 h 1110071"/>
              <a:gd name="connsiteX5" fmla="*/ 2109136 w 2220143"/>
              <a:gd name="connsiteY5" fmla="*/ 1110071 h 1110071"/>
              <a:gd name="connsiteX6" fmla="*/ 111007 w 2220143"/>
              <a:gd name="connsiteY6" fmla="*/ 1110071 h 1110071"/>
              <a:gd name="connsiteX7" fmla="*/ 0 w 2220143"/>
              <a:gd name="connsiteY7" fmla="*/ 999064 h 1110071"/>
              <a:gd name="connsiteX8" fmla="*/ 0 w 2220143"/>
              <a:gd name="connsiteY8" fmla="*/ 111007 h 111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0143" h="1110071">
                <a:moveTo>
                  <a:pt x="0" y="111007"/>
                </a:moveTo>
                <a:cubicBezTo>
                  <a:pt x="0" y="49700"/>
                  <a:pt x="49700" y="0"/>
                  <a:pt x="111007" y="0"/>
                </a:cubicBezTo>
                <a:lnTo>
                  <a:pt x="2109136" y="0"/>
                </a:lnTo>
                <a:cubicBezTo>
                  <a:pt x="2170443" y="0"/>
                  <a:pt x="2220143" y="49700"/>
                  <a:pt x="2220143" y="111007"/>
                </a:cubicBezTo>
                <a:lnTo>
                  <a:pt x="2220143" y="999064"/>
                </a:lnTo>
                <a:cubicBezTo>
                  <a:pt x="2220143" y="1060371"/>
                  <a:pt x="2170443" y="1110071"/>
                  <a:pt x="2109136" y="1110071"/>
                </a:cubicBezTo>
                <a:lnTo>
                  <a:pt x="111007" y="1110071"/>
                </a:lnTo>
                <a:cubicBezTo>
                  <a:pt x="49700" y="1110071"/>
                  <a:pt x="0" y="1060371"/>
                  <a:pt x="0" y="999064"/>
                </a:cubicBezTo>
                <a:lnTo>
                  <a:pt x="0" y="11100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283" tIns="75693" rIns="97283" bIns="75693" numCol="1" spcCol="1270" anchor="ctr" anchorCtr="0">
            <a:noAutofit/>
          </a:bodyPr>
          <a:lstStyle/>
          <a:p>
            <a:pPr lvl="0" algn="ctr" defTabSz="1511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400" b="1" kern="1200" smtClean="0"/>
              <a:t>3 chữ p và 3 chữ q</a:t>
            </a:r>
            <a:endParaRPr lang="en-US" sz="3400" kern="1200"/>
          </a:p>
        </p:txBody>
      </p:sp>
      <p:pic>
        <p:nvPicPr>
          <p:cNvPr id="13" name="Picture 12" descr="Top 50 hình ảnh mặt cười đáng yêu dễ thương nhất quả đất - Zicxa ...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535" y="5362573"/>
            <a:ext cx="1492885" cy="149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Hình mặt cười đẹp cute dễ thương, ngộ nghĩnh và hài hước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728" y="5362574"/>
            <a:ext cx="1640271" cy="149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Hình mặt cười đẹp cute dễ thương, ngộ nghĩnh và hài hước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62575"/>
            <a:ext cx="1640271" cy="1495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291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2432497"/>
              </p:ext>
            </p:extLst>
          </p:nvPr>
        </p:nvGraphicFramePr>
        <p:xfrm>
          <a:off x="457200" y="1600200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 descr="Phông hình nền Powerpoint đẹp dễ thương - Animation Effect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55" y="13138"/>
            <a:ext cx="914925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152400"/>
            <a:ext cx="82296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hãy tìm chữ còn thiếu trong ô màu hồng nhé.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94728" y="2472520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smtClean="0">
                <a:latin typeface=".VnAvant" panose="020B7200000000000000" pitchFamily="34" charset="0"/>
              </a:rPr>
              <a:t>p</a:t>
            </a:r>
            <a:endParaRPr lang="en-US" sz="8800" b="1">
              <a:latin typeface=".VnAvant" panose="020B72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07021" y="2474796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q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24433" y="4648200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smtClean="0">
                <a:latin typeface=".VnAvant" panose="020B7200000000000000" pitchFamily="34" charset="0"/>
              </a:rPr>
              <a:t>p</a:t>
            </a:r>
            <a:endParaRPr lang="en-US" sz="8800" b="1">
              <a:latin typeface=".VnAvant" panose="020B72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98140" y="4644220"/>
            <a:ext cx="1143000" cy="1447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800" b="1">
              <a:latin typeface=".VnAvant" panose="020B72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81433" y="4648200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b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848100" y="4648200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705100" y="4648200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q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62100" y="4648200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smtClean="0">
                <a:latin typeface=".VnAvant" panose="020B7200000000000000" pitchFamily="34" charset="0"/>
              </a:rPr>
              <a:t>p</a:t>
            </a:r>
            <a:endParaRPr lang="en-US" sz="8800" b="1">
              <a:latin typeface=".VnAvant" panose="020B7200000000000000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50021" y="2472521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981433" y="2472520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b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41493" y="2472521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smtClean="0">
                <a:latin typeface=".VnAvant" panose="020B7200000000000000" pitchFamily="34" charset="0"/>
              </a:rPr>
              <a:t>p</a:t>
            </a:r>
            <a:endParaRPr lang="en-US" sz="8800" b="1">
              <a:latin typeface=".VnAvant" panose="020B7200000000000000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284493" y="2474796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q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298140" y="2474796"/>
            <a:ext cx="1143000" cy="1447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320741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028E-6 L -0.00226 0.3221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160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2" grpId="0" animBg="1"/>
      <p:bldP spid="13" grpId="0" animBg="1"/>
      <p:bldP spid="14" grpId="0" animBg="1"/>
      <p:bldP spid="14" grpId="1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6 mẫu slide powerpoint liên quan đến trẻ em mẫu giáo/ tiểu học cực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33400" y="1527969"/>
            <a:ext cx="79248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2:</a:t>
            </a:r>
          </a:p>
          <a:p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 tài của bé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65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ình nền Powerpoint đẹp nhấ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2438400"/>
            <a:ext cx="8229600" cy="2819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smtClean="0">
                <a:solidFill>
                  <a:srgbClr val="FF0000"/>
                </a:solidFill>
              </a:rPr>
              <a:t>Phần 1: </a:t>
            </a:r>
            <a:br>
              <a:rPr lang="en-US" sz="6000" b="1" smtClean="0">
                <a:solidFill>
                  <a:srgbClr val="FF0000"/>
                </a:solidFill>
              </a:rPr>
            </a:br>
            <a:r>
              <a:rPr lang="en-US" sz="6000" b="1" smtClean="0">
                <a:solidFill>
                  <a:srgbClr val="FF0000"/>
                </a:solidFill>
              </a:rPr>
              <a:t>Làm quen với chữ cái p</a:t>
            </a:r>
            <a:endParaRPr lang="en-US" sz="6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84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Tải hình ảnh Powerpoint trai cay 175b1888f79e08a tại kho hình nề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152400"/>
            <a:ext cx="8001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hãy tìm chữ còn thiếu trong dấu “…”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 descr="Ảnh: Phố phường Hà Nội vắng như Tết vì dịch Covid-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793" y="838200"/>
            <a:ext cx="62865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29066" y="4572000"/>
            <a:ext cx="3695700" cy="99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con</a:t>
            </a:r>
            <a:r>
              <a:rPr lang="en-US" sz="600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smtClean="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phè</a:t>
            </a:r>
            <a:endParaRPr lang="en-US" sz="6000">
              <a:solidFill>
                <a:srgbClr val="00B0F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05182" y="5752531"/>
            <a:ext cx="3695700" cy="99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con</a:t>
            </a:r>
            <a:r>
              <a:rPr lang="en-US" sz="600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smtClean="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…hè</a:t>
            </a:r>
            <a:endParaRPr lang="en-US" sz="6000">
              <a:solidFill>
                <a:srgbClr val="00B0F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19600" y="4572000"/>
            <a:ext cx="3781282" cy="99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con</a:t>
            </a:r>
            <a:r>
              <a:rPr lang="en-US" sz="600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p</a:t>
            </a:r>
            <a:r>
              <a:rPr lang="en-US" sz="6000" smtClean="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hè</a:t>
            </a:r>
            <a:endParaRPr lang="en-US" sz="600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33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6346E-6 L 0.00521 0.1720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86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8" grpId="0" animBg="1"/>
      <p:bldP spid="10" grpId="1" animBg="1"/>
      <p:bldP spid="10" grpId="2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ình nền Powerpoint dễ thương - Tổng hợp những hình nền dễ thươ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6305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152400"/>
            <a:ext cx="8001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hãy tìm chữ còn thiếu trong dấu “…”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05182" y="5752531"/>
            <a:ext cx="3695700" cy="99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…u¶ t¸o</a:t>
            </a:r>
            <a:endParaRPr lang="en-US" sz="6000">
              <a:solidFill>
                <a:srgbClr val="00B0F0"/>
              </a:solidFill>
            </a:endParaRPr>
          </a:p>
        </p:txBody>
      </p:sp>
      <p:pic>
        <p:nvPicPr>
          <p:cNvPr id="9220" name="Picture 4" descr="HÌNH ẢNH MẦM NON: HÌNH ẢNH QUẢ TÁO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07026"/>
            <a:ext cx="7162800" cy="372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505182" y="4533899"/>
            <a:ext cx="3695700" cy="99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qu¶ t¸o</a:t>
            </a:r>
            <a:endParaRPr lang="en-US" sz="6000">
              <a:solidFill>
                <a:srgbClr val="00B0F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05182" y="4533899"/>
            <a:ext cx="3695700" cy="99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q</a:t>
            </a:r>
            <a:r>
              <a:rPr lang="en-US" sz="6000" smtClean="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u¶ t¸o</a:t>
            </a:r>
            <a:endParaRPr lang="en-US" sz="600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28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0111 L -0.00312 0.1776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 animBg="1"/>
      <p:bldP spid="10" grpId="0" animBg="1"/>
      <p:bldP spid="10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2 Vector trẻ em vui chơi - file vector - Kho Stock Việt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" y="1"/>
            <a:ext cx="91258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14400" y="3124200"/>
            <a:ext cx="7772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bậc phụ huynh</a:t>
            </a:r>
          </a:p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các con</a:t>
            </a:r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en-US" sz="3600" b="1" dirty="0">
              <a:solidFill>
                <a:srgbClr val="0066FF"/>
              </a:solidFill>
            </a:endParaRPr>
          </a:p>
        </p:txBody>
      </p:sp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2133600" y="990600"/>
            <a:ext cx="6019799" cy="21336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sz="3600" b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con luôn chăm ngoan học giỏi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1032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47767"/>
            <a:ext cx="8229600" cy="13238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rgbClr val="FF0000"/>
                </a:solidFill>
              </a:rPr>
              <a:t>Con hãy trả lời câu đố của cô. 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1371600"/>
            <a:ext cx="3581400" cy="487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smtClean="0">
                <a:solidFill>
                  <a:srgbClr val="0070C0"/>
                </a:solidFill>
              </a:rPr>
              <a:t>Xe gì hai bánh</a:t>
            </a:r>
          </a:p>
          <a:p>
            <a:pPr algn="l"/>
            <a:r>
              <a:rPr lang="en-US" sz="4000" b="1" smtClean="0">
                <a:solidFill>
                  <a:srgbClr val="0070C0"/>
                </a:solidFill>
              </a:rPr>
              <a:t>Đạp chạy bon bon</a:t>
            </a:r>
          </a:p>
          <a:p>
            <a:pPr algn="l"/>
            <a:r>
              <a:rPr lang="en-US" sz="4000" b="1" smtClean="0">
                <a:solidFill>
                  <a:srgbClr val="0070C0"/>
                </a:solidFill>
              </a:rPr>
              <a:t>Chuông kêu kính koong</a:t>
            </a:r>
          </a:p>
          <a:p>
            <a:pPr algn="l"/>
            <a:r>
              <a:rPr lang="en-US" sz="4000" b="1" smtClean="0">
                <a:solidFill>
                  <a:srgbClr val="0070C0"/>
                </a:solidFill>
              </a:rPr>
              <a:t>Đứng yên thì đổ</a:t>
            </a:r>
          </a:p>
          <a:p>
            <a:pPr algn="l"/>
            <a:r>
              <a:rPr lang="en-US" sz="4000" b="1" smtClean="0">
                <a:solidFill>
                  <a:srgbClr val="0070C0"/>
                </a:solidFill>
              </a:rPr>
              <a:t>Đố bé xe gì?</a:t>
            </a:r>
            <a:endParaRPr lang="en-US" sz="4000" b="1">
              <a:solidFill>
                <a:srgbClr val="0070C0"/>
              </a:solidFill>
            </a:endParaRPr>
          </a:p>
        </p:txBody>
      </p:sp>
      <p:pic>
        <p:nvPicPr>
          <p:cNvPr id="8" name="Picture 7" descr="Những mẫu xe máy cực đẹp giảm giá sát sàn trong 4 tháng cuối năm ...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252" y="1143000"/>
            <a:ext cx="3200400" cy="208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Xe đạp thời trang - CB 2402 (24&quot;)-XE ĐẠP TOÀN THẮN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063" y="3191444"/>
            <a:ext cx="3273937" cy="18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ot xe hơi không dây chuột thể thao xe hoạt hình dễ thương chuột ...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252" y="5114925"/>
            <a:ext cx="3174242" cy="1590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964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Xe đạp thời trang - CB 2402 (24&quot;)-XE ĐẠP TOÀN THẮ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49"/>
            <a:ext cx="9118979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0" y="5033749"/>
            <a:ext cx="914400" cy="1447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000" b="1" smtClean="0">
                <a:solidFill>
                  <a:srgbClr val="FF0000"/>
                </a:solidFill>
                <a:latin typeface=".VnAvant" panose="020B7200000000000000" pitchFamily="34" charset="0"/>
              </a:rPr>
              <a:t>x</a:t>
            </a:r>
            <a:endParaRPr lang="en-US" sz="8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895600" y="5070143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30556" y="5070143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đ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59489" y="5103125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¹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217994" y="5070143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 smtClean="0">
                <a:solidFill>
                  <a:srgbClr val="FF0000"/>
                </a:solidFill>
                <a:latin typeface=".VnAvant" panose="020B7200000000000000" pitchFamily="34" charset="0"/>
              </a:rPr>
              <a:t>p</a:t>
            </a:r>
            <a:endParaRPr lang="en-US" sz="8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12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5" grpId="2" build="p"/>
      <p:bldP spid="6" grpId="0"/>
      <p:bldP spid="6" grpId="1"/>
      <p:bldP spid="6" grpId="2"/>
      <p:bldP spid="7" grpId="0"/>
      <p:bldP spid="7" grpId="1"/>
      <p:bldP spid="7" grpId="2"/>
      <p:bldP spid="8" grpId="0"/>
      <p:bldP spid="8" grpId="1"/>
      <p:bldP spid="8" grpId="2"/>
      <p:bldP spid="9" grpId="0"/>
      <p:bldP spid="9" grpId="1"/>
      <p:bldP spid="9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ackground | TRƯỜNG MẦM NON QUỐC TẾ KINDY C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21616" cy="684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400" y="28903"/>
            <a:ext cx="3657600" cy="11902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âm chữ p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95600" y="-609600"/>
            <a:ext cx="2388398" cy="644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1300" b="1" smtClean="0">
                <a:solidFill>
                  <a:srgbClr val="FF0000"/>
                </a:solidFill>
                <a:latin typeface=".VnAvant" panose="020B7200000000000000" pitchFamily="34" charset="0"/>
              </a:rPr>
              <a:t>p</a:t>
            </a:r>
            <a:endParaRPr lang="en-US" sz="413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32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	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background | TRƯỜNG MẦM NON QUỐC TẾ KINDY C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48" y="-17213"/>
            <a:ext cx="9167648" cy="687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2400" y="28903"/>
            <a:ext cx="73152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tích cấu tạo chữ </a:t>
            </a:r>
            <a:r>
              <a:rPr lang="en-US" sz="5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8" t="32675" r="57062" b="10855"/>
          <a:stretch/>
        </p:blipFill>
        <p:spPr bwMode="auto">
          <a:xfrm>
            <a:off x="3434272" y="1507422"/>
            <a:ext cx="677883" cy="413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365977" y="-609600"/>
            <a:ext cx="238839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0" b="1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308942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Tải hình ảnh pp mau trang 35b03d93d5bcdc tại kho hình nền, ảnh đẹp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43759" y="47297"/>
            <a:ext cx="73152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mẫu chữ p</a:t>
            </a:r>
            <a:endParaRPr lang="en-US" sz="6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30"/>
          <p:cNvSpPr txBox="1">
            <a:spLocks noChangeArrowheads="1"/>
          </p:cNvSpPr>
          <p:nvPr/>
        </p:nvSpPr>
        <p:spPr bwMode="auto">
          <a:xfrm>
            <a:off x="65690" y="565364"/>
            <a:ext cx="3124200" cy="572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600" b="1">
                <a:solidFill>
                  <a:srgbClr val="00B050"/>
                </a:solidFill>
                <a:latin typeface="Arial Narrow" pitchFamily="34" charset="0"/>
                <a:cs typeface="Arial" charset="0"/>
              </a:rPr>
              <a:t>P</a:t>
            </a:r>
          </a:p>
        </p:txBody>
      </p:sp>
      <p:sp>
        <p:nvSpPr>
          <p:cNvPr id="7" name="WordArt 28"/>
          <p:cNvSpPr>
            <a:spLocks noChangeArrowheads="1" noChangeShapeType="1" noTextEdit="1"/>
          </p:cNvSpPr>
          <p:nvPr/>
        </p:nvSpPr>
        <p:spPr bwMode="auto">
          <a:xfrm>
            <a:off x="3189889" y="1828800"/>
            <a:ext cx="2430517" cy="364708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 panose="020B7200000000000000" pitchFamily="34" charset="0"/>
              </a:rPr>
              <a:t>p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44" t="30388" r="38168" b="5495"/>
          <a:stretch/>
        </p:blipFill>
        <p:spPr bwMode="auto">
          <a:xfrm>
            <a:off x="5943600" y="1418897"/>
            <a:ext cx="2873922" cy="469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35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ownload 77 Background Awan Clipart Gratis Terbaru - Download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457200"/>
            <a:ext cx="8229600" cy="2819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smtClean="0">
                <a:solidFill>
                  <a:srgbClr val="FF0000"/>
                </a:solidFill>
              </a:rPr>
              <a:t>Phần 2: </a:t>
            </a:r>
            <a:br>
              <a:rPr lang="en-US" sz="6000" b="1" smtClean="0">
                <a:solidFill>
                  <a:srgbClr val="FF0000"/>
                </a:solidFill>
              </a:rPr>
            </a:br>
            <a:r>
              <a:rPr lang="en-US" sz="6000" b="1" smtClean="0">
                <a:solidFill>
                  <a:srgbClr val="FF0000"/>
                </a:solidFill>
              </a:rPr>
              <a:t>Làm quen với chữ cái q</a:t>
            </a:r>
            <a:endParaRPr lang="en-US" sz="6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63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0" y="5033749"/>
            <a:ext cx="914400" cy="1447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u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929759" y="5035985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 smtClean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endParaRPr lang="en-US" sz="8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30556" y="5070143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đ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59489" y="5103125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 smtClean="0">
                <a:solidFill>
                  <a:srgbClr val="FF0000"/>
                </a:solidFill>
                <a:latin typeface=".VnAvant" panose="020B7200000000000000" pitchFamily="34" charset="0"/>
              </a:rPr>
              <a:t>ư</a:t>
            </a:r>
            <a:endParaRPr lang="en-US" sz="8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257800" y="5116263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ê</a:t>
            </a:r>
          </a:p>
        </p:txBody>
      </p:sp>
      <p:pic>
        <p:nvPicPr>
          <p:cNvPr id="10" name="Picture 4" descr="Vẽ Tay Hoạt Hình An Toàn Băng Qua đường Đưa Bọn Trẻ Qua đường Chờ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8" cy="507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1660634" y="5035985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 smtClean="0">
                <a:solidFill>
                  <a:srgbClr val="FF0000"/>
                </a:solidFill>
                <a:latin typeface=".VnAvant" panose="020B7200000000000000" pitchFamily="34" charset="0"/>
              </a:rPr>
              <a:t>q</a:t>
            </a:r>
            <a:endParaRPr lang="en-US" sz="8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893674" y="5114027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537433" y="5116263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87173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7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1" presetClass="exit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5" grpId="2" build="p"/>
      <p:bldP spid="6" grpId="0"/>
      <p:bldP spid="6" grpId="1"/>
      <p:bldP spid="6" grpId="2"/>
      <p:bldP spid="7" grpId="0"/>
      <p:bldP spid="7" grpId="1"/>
      <p:bldP spid="7" grpId="2"/>
      <p:bldP spid="8" grpId="0"/>
      <p:bldP spid="8" grpId="1"/>
      <p:bldP spid="8" grpId="2"/>
      <p:bldP spid="9" grpId="0"/>
      <p:bldP spid="9" grpId="1"/>
      <p:bldP spid="9" grpId="2"/>
      <p:bldP spid="12" grpId="0"/>
      <p:bldP spid="12" grpId="1"/>
      <p:bldP spid="12" grpId="2"/>
      <p:bldP spid="15" grpId="0"/>
      <p:bldP spid="15" grpId="1"/>
      <p:bldP spid="15" grpId="2"/>
      <p:bldP spid="16" grpId="0"/>
      <p:bldP spid="16" grpId="1"/>
      <p:bldP spid="16" grpId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354</Words>
  <Application>Microsoft Office PowerPoint</Application>
  <PresentationFormat>On-screen Show (4:3)</PresentationFormat>
  <Paragraphs>95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AutoBVT</cp:lastModifiedBy>
  <cp:revision>61</cp:revision>
  <dcterms:created xsi:type="dcterms:W3CDTF">2020-04-19T04:04:52Z</dcterms:created>
  <dcterms:modified xsi:type="dcterms:W3CDTF">2021-05-16T10:28:11Z</dcterms:modified>
</cp:coreProperties>
</file>