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9" r:id="rId10"/>
    <p:sldId id="268" r:id="rId11"/>
    <p:sldId id="267" r:id="rId12"/>
    <p:sldId id="266" r:id="rId13"/>
    <p:sldId id="265" r:id="rId14"/>
    <p:sldId id="270" r:id="rId15"/>
    <p:sldId id="272" r:id="rId16"/>
    <p:sldId id="271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2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E8E0B-E0AA-40C4-8216-33F483754E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7C93FE-1744-474E-A559-54EE563201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C8CE1-85A8-4866-8750-73B603280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AF75AE-C96C-4A3B-83A2-2392B52E249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B90E0-9F7C-4E17-B717-614A26D54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F3E96-DF29-460C-9213-79EAE4167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17D9F-9008-4871-ACC4-5A52F861A9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77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000">
        <p:circle/>
      </p:transition>
    </mc:Choice>
    <mc:Fallback>
      <p:transition spd="slow" advTm="4000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E9216-5A86-4C55-BFB1-3CF67653A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97F955-4563-4590-962C-1F4C14E3B3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0380D-6E02-4261-B4B7-3C8516975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AF75AE-C96C-4A3B-83A2-2392B52E249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6BFAF0-53B1-4D28-B934-517AAB58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FD50E-F953-41D2-A466-A9E02C959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17D9F-9008-4871-ACC4-5A52F861A9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202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000">
        <p:circle/>
      </p:transition>
    </mc:Choice>
    <mc:Fallback>
      <p:transition spd="slow" advTm="4000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706B5C-805B-4CF7-97F6-516BE70098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5A158A-B1D7-4CDD-94C0-3046AAA6A1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0FC43-206F-4F8A-AD38-CBD9FD20D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AF75AE-C96C-4A3B-83A2-2392B52E249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3B6330-35D7-496F-AD28-20605DCE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2D74B-61BD-422D-8E00-13ED17728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17D9F-9008-4871-ACC4-5A52F861A9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499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000">
        <p:circle/>
      </p:transition>
    </mc:Choice>
    <mc:Fallback>
      <p:transition spd="slow" advTm="400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1DAA3B-15A9-4581-B398-4D4911355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46EF2-CEE4-49FB-8947-EE51162C8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3A100-AC4E-432F-8FF6-C72233B03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AF75AE-C96C-4A3B-83A2-2392B52E249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04B361-4CF7-48A5-8700-8BB4E2D04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C836C-16B9-4237-9767-FA0ADBBBA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17D9F-9008-4871-ACC4-5A52F861A9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962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000">
        <p:circle/>
      </p:transition>
    </mc:Choice>
    <mc:Fallback>
      <p:transition spd="slow" advTm="400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7B578-1371-47E7-8CAB-FC1C3F999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BDAC4-EF40-49BD-AE38-4ABB5D16F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E5769-FEA3-4DBE-936D-99F3F50CC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AF75AE-C96C-4A3B-83A2-2392B52E249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EADFF-8575-43A6-9EC8-2F40D5FAC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C09881-B3B2-4622-9FA1-A62CF08F9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17D9F-9008-4871-ACC4-5A52F861A9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212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000">
        <p:circle/>
      </p:transition>
    </mc:Choice>
    <mc:Fallback>
      <p:transition spd="slow" advTm="4000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734BE-BEA6-49E3-BA5B-028E72CF8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927A5-9C95-4779-9500-05E03562C4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1A01E9-7FBB-4EC5-B299-BB96543F18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571403-6BC1-4CCE-B440-F06353DC0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AF75AE-C96C-4A3B-83A2-2392B52E249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DA5AF9-0913-4FE5-8DAC-056B3B75B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C1EEBC-109C-41B1-A751-ABA6FC41D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17D9F-9008-4871-ACC4-5A52F861A9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043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000">
        <p:circle/>
      </p:transition>
    </mc:Choice>
    <mc:Fallback>
      <p:transition spd="slow" advTm="400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D08A7-0CAA-45A8-A9E2-12DC9B235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E4014-BC53-4254-80DC-1A8E1BC5FC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81FECB-FD34-4A1B-97BA-9B97CC3782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71D7D2-40EE-4F70-BC3C-891C105363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4332A2-D33E-4EF8-8F41-149D3EEEB8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900DFC-EDD5-460E-816D-D49570224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AF75AE-C96C-4A3B-83A2-2392B52E249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FBE7A7-9BB7-4B80-9D2F-EF77CAD3B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950E9F-E76B-4280-B0BA-E3DE89B46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17D9F-9008-4871-ACC4-5A52F861A9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3145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000">
        <p:circle/>
      </p:transition>
    </mc:Choice>
    <mc:Fallback>
      <p:transition spd="slow" advTm="400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35CE9-0FD1-4487-96AF-D876AB82A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A20173-7484-41DA-92B4-94F03C684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AF75AE-C96C-4A3B-83A2-2392B52E249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D8B83C-709B-43B8-8146-BE5EC3EAB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E88FB9-6D64-45E4-8C9B-DDC57476F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17D9F-9008-4871-ACC4-5A52F861A9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806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000">
        <p:circle/>
      </p:transition>
    </mc:Choice>
    <mc:Fallback>
      <p:transition spd="slow" advTm="400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8E01EF-2003-460D-82DD-CE7B1CC6A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AF75AE-C96C-4A3B-83A2-2392B52E249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AC0FF4-C322-4D7D-9AC8-D3BD831EA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7620F-25CD-4BBA-8D84-8251AE5F3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17D9F-9008-4871-ACC4-5A52F861A9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015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000">
        <p:circle/>
      </p:transition>
    </mc:Choice>
    <mc:Fallback>
      <p:transition spd="slow" advTm="4000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4B666-57B6-4FA0-AC6B-05C6A3A6E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88C1E-474C-4FB9-A716-D0691C7A35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31034C-E0F3-420E-A004-2C8601F7B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40D531-0060-4B66-A2D1-7A475D145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AF75AE-C96C-4A3B-83A2-2392B52E249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494DD5-4045-44BA-832B-3D6BD756E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B3FF9B-F089-4FF5-BED1-C178E7A94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17D9F-9008-4871-ACC4-5A52F861A9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485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000">
        <p:circle/>
      </p:transition>
    </mc:Choice>
    <mc:Fallback>
      <p:transition spd="slow" advTm="4000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361C5-94A0-4027-85D1-D2A7AE1E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F07A38-F16C-44C8-AD08-BF9397807D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60273C-CAA8-4DF1-BF2E-57BD871709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8785ED-30A5-4247-8747-9F77495F4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AF75AE-C96C-4A3B-83A2-2392B52E249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27756F-C5A0-4606-9268-5A2892D1F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369F27-3595-43C0-83A7-CBA8589AB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17D9F-9008-4871-ACC4-5A52F861A9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037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000">
        <p:circle/>
      </p:transition>
    </mc:Choice>
    <mc:Fallback>
      <p:transition spd="slow" advTm="4000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368B97-776C-49B5-88E4-094A90321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F76A8-0C06-4063-A643-4C262CBA58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7BF845-3452-4C95-B838-36703ACD42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AF75AE-C96C-4A3B-83A2-2392B52E249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E3C3-AB69-4668-BC83-6E0061EF5C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FB2D1-5DEE-463B-9509-E5834C5F3A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017D9F-9008-4871-ACC4-5A52F861A94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879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800" advTm="4000">
        <p:circle/>
      </p:transition>
    </mc:Choice>
    <mc:Fallback>
      <p:transition spd="slow" advTm="400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989C97-85EB-46C5-B4FC-D669945FC519}"/>
              </a:ext>
            </a:extLst>
          </p:cNvPr>
          <p:cNvSpPr txBox="1"/>
          <p:nvPr/>
        </p:nvSpPr>
        <p:spPr>
          <a:xfrm>
            <a:off x="1717965" y="3278970"/>
            <a:ext cx="8201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PHÁT TRIỂN 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NGÔN NGỮ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BB62B1-3E75-4811-8978-92DE2FC49B80}"/>
              </a:ext>
            </a:extLst>
          </p:cNvPr>
          <p:cNvSpPr txBox="1"/>
          <p:nvPr/>
        </p:nvSpPr>
        <p:spPr>
          <a:xfrm>
            <a:off x="1236133" y="4146698"/>
            <a:ext cx="9780912" cy="12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1312863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Đề tài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   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: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Thơ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“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Buổi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sáng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quê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nội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” –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Dạy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trẻ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thuộ</a:t>
            </a:r>
            <a:r>
              <a:rPr lang="en-US" sz="24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thơ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  <a:p>
            <a:pPr marR="0" lvl="0" indent="1312863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Lứa tuổi 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4 - 5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tuổi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  <a:p>
            <a:pPr marR="0" lvl="0" indent="1312863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Người thực hiện: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Nguyễn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Vân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rPr>
              <a:t>Anh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/>
              <a:ea typeface="Calibri"/>
              <a:cs typeface="Times New Roman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1853B3-E4C0-4635-A18A-9E7A137A5D57}"/>
              </a:ext>
            </a:extLst>
          </p:cNvPr>
          <p:cNvSpPr txBox="1"/>
          <p:nvPr/>
        </p:nvSpPr>
        <p:spPr>
          <a:xfrm>
            <a:off x="4232563" y="5860036"/>
            <a:ext cx="3726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2021 - 2022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19747" y="114582"/>
            <a:ext cx="7800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PHÒNG GIÁO DỤC – ĐÀO TẠO QUẬN LONG BIÊN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77310" y="668868"/>
            <a:ext cx="528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 MẦM NON LONG BIÊN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02" y="1439932"/>
            <a:ext cx="2286198" cy="1591194"/>
          </a:xfrm>
          <a:prstGeom prst="rect">
            <a:avLst/>
          </a:prstGeom>
        </p:spPr>
      </p:pic>
      <p:pic>
        <p:nvPicPr>
          <p:cNvPr id="6" name="Piano – Senbon Zakur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08981" y="6321702"/>
            <a:ext cx="383017" cy="43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68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000">
        <p:circle/>
      </p:transition>
    </mc:Choice>
    <mc:Fallback>
      <p:transition spd="slow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8039" y="5306565"/>
            <a:ext cx="29988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0070C0"/>
                </a:solidFill>
              </a:rPr>
              <a:t>Đàn trâu ra đồng sớm</a:t>
            </a:r>
          </a:p>
          <a:p>
            <a:r>
              <a:rPr lang="vi-VN" sz="2000" b="1" dirty="0">
                <a:solidFill>
                  <a:srgbClr val="0070C0"/>
                </a:solidFill>
              </a:rPr>
              <a:t>Đội cả sương mà </a:t>
            </a:r>
            <a:r>
              <a:rPr lang="vi-VN" sz="2000" b="1" dirty="0" smtClean="0">
                <a:solidFill>
                  <a:srgbClr val="0070C0"/>
                </a:solidFill>
              </a:rPr>
              <a:t>đi</a:t>
            </a:r>
            <a:endParaRPr lang="vi-VN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586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000">
        <p:circle/>
      </p:transition>
    </mc:Choice>
    <mc:Fallback>
      <p:transition spd="slow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" y="5921496"/>
            <a:ext cx="308732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000" b="1" dirty="0">
                <a:solidFill>
                  <a:srgbClr val="0070C0"/>
                </a:solidFill>
              </a:rPr>
              <a:t>Cuối xóm ai thầm thì</a:t>
            </a:r>
          </a:p>
          <a:p>
            <a:pPr lvl="0"/>
            <a:r>
              <a:rPr lang="vi-VN" sz="2000" b="1" dirty="0">
                <a:solidFill>
                  <a:srgbClr val="0070C0"/>
                </a:solidFill>
              </a:rPr>
              <a:t>Gánh rau ra chợ bán</a:t>
            </a:r>
          </a:p>
        </p:txBody>
      </p:sp>
    </p:spTree>
    <p:extLst>
      <p:ext uri="{BB962C8B-B14F-4D97-AF65-F5344CB8AC3E}">
        <p14:creationId xmlns:p14="http://schemas.microsoft.com/office/powerpoint/2010/main" val="584929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000">
        <p:circle/>
      </p:transition>
    </mc:Choice>
    <mc:Fallback>
      <p:transition spd="slow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165690" y="5218074"/>
            <a:ext cx="355927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0070C0"/>
                </a:solidFill>
              </a:rPr>
              <a:t>Gà con kêu trong ổ</a:t>
            </a:r>
          </a:p>
          <a:p>
            <a:r>
              <a:rPr lang="vi-VN" sz="2000" b="1" dirty="0">
                <a:solidFill>
                  <a:srgbClr val="0070C0"/>
                </a:solidFill>
              </a:rPr>
              <a:t>Đánh thức ông mặt trời</a:t>
            </a:r>
          </a:p>
          <a:p>
            <a:r>
              <a:rPr lang="vi-VN" sz="2000" b="1" dirty="0">
                <a:solidFill>
                  <a:srgbClr val="0070C0"/>
                </a:solidFill>
              </a:rPr>
              <a:t>Chú Mực ra sân phơi</a:t>
            </a:r>
          </a:p>
          <a:p>
            <a:r>
              <a:rPr lang="vi-VN" sz="2000" b="1" dirty="0">
                <a:solidFill>
                  <a:srgbClr val="0070C0"/>
                </a:solidFill>
              </a:rPr>
              <a:t>Chạy mấy vòng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662032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000">
        <p:circle/>
      </p:transition>
    </mc:Choice>
    <mc:Fallback>
      <p:transition spd="slow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11496" y="5409804"/>
            <a:ext cx="378050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0070C0"/>
                </a:solidFill>
              </a:rPr>
              <a:t>Một mùi hương mong mỏng</a:t>
            </a:r>
          </a:p>
          <a:p>
            <a:r>
              <a:rPr lang="vi-VN" sz="2000" b="1" dirty="0">
                <a:solidFill>
                  <a:srgbClr val="0070C0"/>
                </a:solidFill>
              </a:rPr>
              <a:t>Thơm đẫm vào ban mai</a:t>
            </a:r>
          </a:p>
          <a:p>
            <a:r>
              <a:rPr lang="vi-VN" sz="2000" b="1" dirty="0">
                <a:solidFill>
                  <a:srgbClr val="0070C0"/>
                </a:solidFill>
              </a:rPr>
              <a:t>Gió chạm khóm hoa nhài</a:t>
            </a:r>
          </a:p>
          <a:p>
            <a:r>
              <a:rPr lang="vi-VN" sz="2000" b="1" dirty="0">
                <a:solidFill>
                  <a:srgbClr val="0070C0"/>
                </a:solidFill>
              </a:rPr>
              <a:t>Mang hương đi khắp lối</a:t>
            </a:r>
          </a:p>
        </p:txBody>
      </p:sp>
    </p:spTree>
    <p:extLst>
      <p:ext uri="{BB962C8B-B14F-4D97-AF65-F5344CB8AC3E}">
        <p14:creationId xmlns:p14="http://schemas.microsoft.com/office/powerpoint/2010/main" val="2168451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000">
        <p:circle/>
      </p:transition>
    </mc:Choice>
    <mc:Fallback>
      <p:transition spd="slow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416413" y="5321314"/>
            <a:ext cx="31168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0070C0"/>
                </a:solidFill>
              </a:rPr>
              <a:t>Buổi sáng ở quê nội</a:t>
            </a:r>
          </a:p>
          <a:p>
            <a:r>
              <a:rPr lang="vi-VN" sz="2000" b="1" dirty="0">
                <a:solidFill>
                  <a:srgbClr val="0070C0"/>
                </a:solidFill>
              </a:rPr>
              <a:t>Núi đồi ngủ trong mây</a:t>
            </a:r>
          </a:p>
          <a:p>
            <a:r>
              <a:rPr lang="vi-VN" sz="2000" b="1" dirty="0">
                <a:solidFill>
                  <a:srgbClr val="0070C0"/>
                </a:solidFill>
              </a:rPr>
              <a:t>Mặt trời như trái chín</a:t>
            </a:r>
          </a:p>
          <a:p>
            <a:r>
              <a:rPr lang="vi-VN" sz="2000" b="1" dirty="0">
                <a:solidFill>
                  <a:srgbClr val="0070C0"/>
                </a:solidFill>
              </a:rPr>
              <a:t>Treo lủng lẳng vòm cây</a:t>
            </a:r>
            <a:r>
              <a:rPr lang="vi-VN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8684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000">
        <p:circle/>
      </p:transition>
    </mc:Choice>
    <mc:Fallback>
      <p:transition spd="slow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ground hoa lá đẹp - Phụ Kiện MacBook Chính Hã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81316" y="2828835"/>
            <a:ext cx="90702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 ĐÀM</a:t>
            </a:r>
            <a:r>
              <a:rPr kumimoji="0" lang="en-US" sz="7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THOẠI </a:t>
            </a:r>
            <a:r>
              <a:rPr kumimoji="0" lang="en-US" sz="7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21734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000">
        <p:circle/>
      </p:transition>
    </mc:Choice>
    <mc:Fallback>
      <p:transition spd="slow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2" y="0"/>
            <a:ext cx="12192001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51472" y="403266"/>
            <a:ext cx="9640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- </a:t>
            </a:r>
            <a:r>
              <a:rPr lang="en-US" sz="3200" b="1" dirty="0" err="1" smtClean="0">
                <a:solidFill>
                  <a:srgbClr val="002060"/>
                </a:solidFill>
              </a:rPr>
              <a:t>Tên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bài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thơ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là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gì</a:t>
            </a:r>
            <a:r>
              <a:rPr lang="en-US" sz="3200" b="1" dirty="0" smtClean="0">
                <a:solidFill>
                  <a:srgbClr val="002060"/>
                </a:solidFill>
              </a:rPr>
              <a:t>? Do </a:t>
            </a:r>
            <a:r>
              <a:rPr lang="en-US" sz="3200" b="1" dirty="0" err="1" smtClean="0">
                <a:solidFill>
                  <a:srgbClr val="002060"/>
                </a:solidFill>
              </a:rPr>
              <a:t>ai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sáng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tác</a:t>
            </a:r>
            <a:r>
              <a:rPr lang="en-US" sz="3200" b="1" dirty="0" smtClean="0">
                <a:solidFill>
                  <a:srgbClr val="002060"/>
                </a:solidFill>
              </a:rPr>
              <a:t>?</a:t>
            </a:r>
          </a:p>
          <a:p>
            <a:r>
              <a:rPr lang="en-US" sz="3200" b="1" dirty="0" smtClean="0">
                <a:solidFill>
                  <a:srgbClr val="002060"/>
                </a:solidFill>
              </a:rPr>
              <a:t>- </a:t>
            </a:r>
            <a:r>
              <a:rPr lang="en-US" sz="3200" b="1" dirty="0" err="1" smtClean="0">
                <a:solidFill>
                  <a:srgbClr val="002060"/>
                </a:solidFill>
              </a:rPr>
              <a:t>Trong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bài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thơ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nói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đến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những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gì</a:t>
            </a:r>
            <a:r>
              <a:rPr lang="en-US" sz="3200" b="1" dirty="0" smtClean="0">
                <a:solidFill>
                  <a:srgbClr val="002060"/>
                </a:solidFill>
              </a:rPr>
              <a:t>? </a:t>
            </a:r>
            <a:r>
              <a:rPr lang="en-US" sz="3200" b="1" dirty="0" err="1" smtClean="0">
                <a:solidFill>
                  <a:srgbClr val="002060"/>
                </a:solidFill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</a:rPr>
              <a:t> con </a:t>
            </a:r>
            <a:r>
              <a:rPr lang="en-US" sz="3200" b="1" dirty="0" err="1" smtClean="0">
                <a:solidFill>
                  <a:srgbClr val="002060"/>
                </a:solidFill>
              </a:rPr>
              <a:t>thấy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khi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mặt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trời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chưa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dậy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nội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đã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làm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gì</a:t>
            </a:r>
            <a:r>
              <a:rPr lang="en-US" sz="3200" b="1" dirty="0" smtClean="0">
                <a:solidFill>
                  <a:srgbClr val="002060"/>
                </a:solidFill>
              </a:rPr>
              <a:t>?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471" y="1972927"/>
            <a:ext cx="9335729" cy="453594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045678" y="5436940"/>
            <a:ext cx="28415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200" b="1" dirty="0">
                <a:solidFill>
                  <a:srgbClr val="0070C0"/>
                </a:solidFill>
              </a:rPr>
              <a:t>Khi mặt trời chưa dậy</a:t>
            </a:r>
          </a:p>
          <a:p>
            <a:r>
              <a:rPr lang="vi-VN" sz="1200" b="1" dirty="0">
                <a:solidFill>
                  <a:srgbClr val="0070C0"/>
                </a:solidFill>
              </a:rPr>
              <a:t>Hoa còn thiếp trong sương</a:t>
            </a:r>
          </a:p>
          <a:p>
            <a:r>
              <a:rPr lang="vi-VN" sz="1200" b="1" dirty="0">
                <a:solidFill>
                  <a:srgbClr val="0070C0"/>
                </a:solidFill>
              </a:rPr>
              <a:t>Khói bếp bay đầy vườn</a:t>
            </a:r>
          </a:p>
          <a:p>
            <a:r>
              <a:rPr lang="vi-VN" sz="1200" b="1" dirty="0">
                <a:solidFill>
                  <a:srgbClr val="0070C0"/>
                </a:solidFill>
              </a:rPr>
              <a:t>Nội nấu cơm, nấu cám</a:t>
            </a:r>
          </a:p>
        </p:txBody>
      </p:sp>
    </p:spTree>
    <p:extLst>
      <p:ext uri="{BB962C8B-B14F-4D97-AF65-F5344CB8AC3E}">
        <p14:creationId xmlns:p14="http://schemas.microsoft.com/office/powerpoint/2010/main" val="758681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000">
        <p:circle/>
      </p:transition>
    </mc:Choice>
    <mc:Fallback>
      <p:transition spd="slow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2" y="0"/>
            <a:ext cx="121920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93923" y="395655"/>
            <a:ext cx="7005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- </a:t>
            </a:r>
            <a:r>
              <a:rPr lang="en-US" sz="3200" b="1" dirty="0" err="1" smtClean="0">
                <a:solidFill>
                  <a:srgbClr val="002060"/>
                </a:solidFill>
              </a:rPr>
              <a:t>Quê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nội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những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gì</a:t>
            </a:r>
            <a:r>
              <a:rPr lang="en-US" sz="3200" b="1" dirty="0" smtClean="0">
                <a:solidFill>
                  <a:srgbClr val="002060"/>
                </a:solidFill>
              </a:rPr>
              <a:t>? </a:t>
            </a:r>
            <a:r>
              <a:rPr lang="en-US" sz="3200" b="1" dirty="0" err="1" smtClean="0">
                <a:solidFill>
                  <a:srgbClr val="002060"/>
                </a:solidFill>
              </a:rPr>
              <a:t>Cuối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xóm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gì</a:t>
            </a:r>
            <a:r>
              <a:rPr lang="en-US" sz="3200" b="1" dirty="0" smtClean="0">
                <a:solidFill>
                  <a:srgbClr val="002060"/>
                </a:solidFill>
              </a:rPr>
              <a:t>?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261" y="993340"/>
            <a:ext cx="9608708" cy="273128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29215" y="3157534"/>
            <a:ext cx="32535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rgbClr val="0070C0"/>
                </a:solidFill>
              </a:rPr>
              <a:t>Đàn trâu ra đồng sớm</a:t>
            </a:r>
          </a:p>
          <a:p>
            <a:r>
              <a:rPr lang="vi-VN" sz="1400" b="1" dirty="0">
                <a:solidFill>
                  <a:srgbClr val="0070C0"/>
                </a:solidFill>
              </a:rPr>
              <a:t>Đội cả sương mà </a:t>
            </a:r>
            <a:r>
              <a:rPr lang="vi-VN" sz="1400" b="1" dirty="0" smtClean="0">
                <a:solidFill>
                  <a:srgbClr val="0070C0"/>
                </a:solidFill>
              </a:rPr>
              <a:t>đi</a:t>
            </a:r>
            <a:endParaRPr lang="vi-VN" sz="1400" b="1" dirty="0">
              <a:solidFill>
                <a:srgbClr val="0070C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261" y="3865789"/>
            <a:ext cx="9608708" cy="28510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94005" y="5844948"/>
            <a:ext cx="19985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1400" b="1" dirty="0">
                <a:solidFill>
                  <a:srgbClr val="0070C0"/>
                </a:solidFill>
              </a:rPr>
              <a:t>Cuối xóm ai thầm thì</a:t>
            </a:r>
          </a:p>
          <a:p>
            <a:pPr lvl="0"/>
            <a:r>
              <a:rPr lang="vi-VN" sz="1400" b="1" dirty="0">
                <a:solidFill>
                  <a:srgbClr val="0070C0"/>
                </a:solidFill>
              </a:rPr>
              <a:t>Gánh rau ra chợ bán</a:t>
            </a:r>
          </a:p>
        </p:txBody>
      </p:sp>
    </p:spTree>
    <p:extLst>
      <p:ext uri="{BB962C8B-B14F-4D97-AF65-F5344CB8AC3E}">
        <p14:creationId xmlns:p14="http://schemas.microsoft.com/office/powerpoint/2010/main" val="3824264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000">
        <p:circle/>
      </p:transition>
    </mc:Choice>
    <mc:Fallback>
      <p:transition spd="slow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9742" y="353962"/>
            <a:ext cx="95569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- </a:t>
            </a:r>
            <a:r>
              <a:rPr lang="en-US" sz="3200" b="1" dirty="0" err="1" smtClean="0">
                <a:solidFill>
                  <a:srgbClr val="002060"/>
                </a:solidFill>
              </a:rPr>
              <a:t>Vì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sao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lại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thầm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thì</a:t>
            </a:r>
            <a:r>
              <a:rPr lang="en-US" sz="3200" b="1" dirty="0" smtClean="0">
                <a:solidFill>
                  <a:srgbClr val="002060"/>
                </a:solidFill>
              </a:rPr>
              <a:t>? Ai </a:t>
            </a:r>
            <a:r>
              <a:rPr lang="en-US" sz="3200" b="1" dirty="0" err="1" smtClean="0">
                <a:solidFill>
                  <a:srgbClr val="002060"/>
                </a:solidFill>
              </a:rPr>
              <a:t>đã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đánh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thức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ông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mặt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trời</a:t>
            </a:r>
            <a:r>
              <a:rPr lang="en-US" sz="3200" b="1" dirty="0" smtClean="0">
                <a:solidFill>
                  <a:srgbClr val="002060"/>
                </a:solidFill>
              </a:rPr>
              <a:t>?</a:t>
            </a:r>
          </a:p>
          <a:p>
            <a:r>
              <a:rPr lang="en-US" sz="3200" b="1" dirty="0">
                <a:solidFill>
                  <a:srgbClr val="002060"/>
                </a:solidFill>
              </a:rPr>
              <a:t>-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Câu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thơ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nào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miêu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tả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hình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ảnh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gà</a:t>
            </a:r>
            <a:r>
              <a:rPr lang="en-US" sz="3200" b="1" dirty="0" smtClean="0">
                <a:solidFill>
                  <a:srgbClr val="002060"/>
                </a:solidFill>
              </a:rPr>
              <a:t> con </a:t>
            </a:r>
            <a:r>
              <a:rPr lang="en-US" sz="3200" b="1" dirty="0" err="1" smtClean="0">
                <a:solidFill>
                  <a:srgbClr val="002060"/>
                </a:solidFill>
              </a:rPr>
              <a:t>đánh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thức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ông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mặt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trời</a:t>
            </a:r>
            <a:r>
              <a:rPr lang="en-US" sz="3200" b="1" dirty="0" smtClean="0">
                <a:solidFill>
                  <a:srgbClr val="002060"/>
                </a:solidFill>
              </a:rPr>
              <a:t>? </a:t>
            </a:r>
            <a:r>
              <a:rPr lang="en-US" sz="3200" b="1" dirty="0" err="1" smtClean="0">
                <a:solidFill>
                  <a:srgbClr val="002060"/>
                </a:solidFill>
              </a:rPr>
              <a:t>Chú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chó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mực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làm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gì</a:t>
            </a:r>
            <a:r>
              <a:rPr lang="en-US" sz="3200" b="1" dirty="0" smtClean="0">
                <a:solidFill>
                  <a:srgbClr val="002060"/>
                </a:solidFill>
              </a:rPr>
              <a:t>? </a:t>
            </a:r>
            <a:r>
              <a:rPr lang="en-US" sz="3200" b="1" dirty="0" err="1" smtClean="0">
                <a:solidFill>
                  <a:srgbClr val="002060"/>
                </a:solidFill>
              </a:rPr>
              <a:t>Quê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nội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còn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có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gì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nữa</a:t>
            </a:r>
            <a:r>
              <a:rPr lang="en-US" sz="3200" b="1" dirty="0" smtClean="0">
                <a:solidFill>
                  <a:srgbClr val="002060"/>
                </a:solidFill>
              </a:rPr>
              <a:t>?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9742" y="2277584"/>
            <a:ext cx="9556955" cy="43591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099755" y="5603821"/>
            <a:ext cx="25318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rgbClr val="0070C0"/>
                </a:solidFill>
              </a:rPr>
              <a:t>Gà con kêu trong ổ</a:t>
            </a:r>
          </a:p>
          <a:p>
            <a:r>
              <a:rPr lang="vi-VN" sz="1400" b="1" dirty="0">
                <a:solidFill>
                  <a:srgbClr val="0070C0"/>
                </a:solidFill>
              </a:rPr>
              <a:t>Đánh thức ông mặt trời</a:t>
            </a:r>
          </a:p>
          <a:p>
            <a:r>
              <a:rPr lang="vi-VN" sz="1400" b="1" dirty="0">
                <a:solidFill>
                  <a:srgbClr val="0070C0"/>
                </a:solidFill>
              </a:rPr>
              <a:t>Chú Mực ra sân phơi</a:t>
            </a:r>
          </a:p>
          <a:p>
            <a:r>
              <a:rPr lang="vi-VN" sz="1400" b="1" dirty="0">
                <a:solidFill>
                  <a:srgbClr val="0070C0"/>
                </a:solidFill>
              </a:rPr>
              <a:t>Chạy mấy vòng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270317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000">
        <p:circle/>
      </p:transition>
    </mc:Choice>
    <mc:Fallback>
      <p:transition spd="slow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2" y="0"/>
            <a:ext cx="121920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1470" y="412955"/>
            <a:ext cx="92619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</a:rPr>
              <a:t>- </a:t>
            </a:r>
            <a:r>
              <a:rPr lang="en-US" sz="3200" b="1" dirty="0" err="1" smtClean="0">
                <a:solidFill>
                  <a:srgbClr val="002060"/>
                </a:solidFill>
              </a:rPr>
              <a:t>Buổi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sáng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quê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nội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như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thế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nào</a:t>
            </a:r>
            <a:r>
              <a:rPr lang="en-US" sz="3200" b="1" dirty="0" smtClean="0">
                <a:solidFill>
                  <a:srgbClr val="002060"/>
                </a:solidFill>
              </a:rPr>
              <a:t>? </a:t>
            </a:r>
            <a:r>
              <a:rPr lang="en-US" sz="3200" b="1" dirty="0" err="1" smtClean="0">
                <a:solidFill>
                  <a:srgbClr val="002060"/>
                </a:solidFill>
              </a:rPr>
              <a:t>Ví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ông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mặt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trời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như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thế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nào</a:t>
            </a:r>
            <a:r>
              <a:rPr lang="en-US" sz="3200" b="1" dirty="0" smtClean="0">
                <a:solidFill>
                  <a:srgbClr val="002060"/>
                </a:solidFill>
              </a:rPr>
              <a:t>? </a:t>
            </a:r>
            <a:r>
              <a:rPr lang="en-US" sz="3200" b="1" dirty="0" err="1" smtClean="0">
                <a:solidFill>
                  <a:srgbClr val="002060"/>
                </a:solidFill>
              </a:rPr>
              <a:t>Câu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thơ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nào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nói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l</a:t>
            </a:r>
            <a:r>
              <a:rPr lang="en-US" sz="3200" b="1" dirty="0" err="1" smtClean="0">
                <a:solidFill>
                  <a:srgbClr val="002060"/>
                </a:solidFill>
              </a:rPr>
              <a:t>ên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điều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đó</a:t>
            </a:r>
            <a:r>
              <a:rPr lang="en-US" sz="3200" b="1" dirty="0" smtClean="0">
                <a:solidFill>
                  <a:srgbClr val="002060"/>
                </a:solidFill>
              </a:rPr>
              <a:t>?</a:t>
            </a:r>
          </a:p>
          <a:p>
            <a:r>
              <a:rPr lang="en-US" sz="3200" b="1" dirty="0" smtClean="0">
                <a:solidFill>
                  <a:srgbClr val="002060"/>
                </a:solidFill>
              </a:rPr>
              <a:t>- </a:t>
            </a:r>
            <a:r>
              <a:rPr lang="en-US" sz="3200" b="1" dirty="0" err="1" smtClean="0">
                <a:solidFill>
                  <a:srgbClr val="002060"/>
                </a:solidFill>
              </a:rPr>
              <a:t>Bạn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nhỏ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thấy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như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thế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nào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khi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được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về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quê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nội</a:t>
            </a:r>
            <a:r>
              <a:rPr lang="en-US" sz="3200" b="1" dirty="0" smtClean="0">
                <a:solidFill>
                  <a:srgbClr val="002060"/>
                </a:solidFill>
              </a:rPr>
              <a:t>?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51" y="2208049"/>
            <a:ext cx="5470012" cy="442451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11854" y="5678459"/>
            <a:ext cx="26694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rgbClr val="0070C0"/>
                </a:solidFill>
              </a:rPr>
              <a:t>Một mùi hương mong mỏng</a:t>
            </a:r>
          </a:p>
          <a:p>
            <a:r>
              <a:rPr lang="vi-VN" sz="1400" b="1" dirty="0">
                <a:solidFill>
                  <a:srgbClr val="0070C0"/>
                </a:solidFill>
              </a:rPr>
              <a:t>Thơm đẫm vào ban mai</a:t>
            </a:r>
          </a:p>
          <a:p>
            <a:r>
              <a:rPr lang="vi-VN" sz="1400" b="1" dirty="0">
                <a:solidFill>
                  <a:srgbClr val="0070C0"/>
                </a:solidFill>
              </a:rPr>
              <a:t>Gió chạm khóm hoa nhài</a:t>
            </a:r>
          </a:p>
          <a:p>
            <a:r>
              <a:rPr lang="vi-VN" sz="1400" b="1" dirty="0">
                <a:solidFill>
                  <a:srgbClr val="0070C0"/>
                </a:solidFill>
              </a:rPr>
              <a:t>Mang hương đi khắp lối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1312" y="2208049"/>
            <a:ext cx="4797617" cy="442451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851922" y="5678458"/>
            <a:ext cx="28882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1400" b="1" dirty="0">
                <a:solidFill>
                  <a:srgbClr val="0070C0"/>
                </a:solidFill>
              </a:rPr>
              <a:t>Buổi sáng ở quê nội</a:t>
            </a:r>
          </a:p>
          <a:p>
            <a:r>
              <a:rPr lang="vi-VN" sz="1400" b="1" dirty="0">
                <a:solidFill>
                  <a:srgbClr val="0070C0"/>
                </a:solidFill>
              </a:rPr>
              <a:t>Núi đồi ngủ trong mây</a:t>
            </a:r>
          </a:p>
          <a:p>
            <a:r>
              <a:rPr lang="vi-VN" sz="1400" b="1" dirty="0">
                <a:solidFill>
                  <a:srgbClr val="0070C0"/>
                </a:solidFill>
              </a:rPr>
              <a:t>Mặt trời như trái chín</a:t>
            </a:r>
          </a:p>
          <a:p>
            <a:r>
              <a:rPr lang="vi-VN" sz="1400" b="1" dirty="0">
                <a:solidFill>
                  <a:srgbClr val="0070C0"/>
                </a:solidFill>
              </a:rPr>
              <a:t>Treo lủng lẳng vòm cây</a:t>
            </a:r>
            <a:r>
              <a:rPr lang="vi-VN" sz="1400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6587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000">
        <p:circle/>
      </p:transition>
    </mc:Choice>
    <mc:Fallback>
      <p:transition spd="slow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ground hoa lá đẹp - Phụ Kiện MacBook Chính Hã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6064" y="2136338"/>
            <a:ext cx="907025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</a:rPr>
              <a:t>HOẠT ĐỘNG 1</a:t>
            </a:r>
          </a:p>
          <a:p>
            <a:pPr algn="ctr"/>
            <a:r>
              <a:rPr lang="en-US" sz="4800" b="1" dirty="0" smtClean="0">
                <a:solidFill>
                  <a:srgbClr val="002060"/>
                </a:solidFill>
              </a:rPr>
              <a:t>“QUAN SÁT MỘT SỐ HÌNH ẢNH DANH LAM THẮNG CẢNH </a:t>
            </a:r>
          </a:p>
          <a:p>
            <a:pPr algn="ctr"/>
            <a:r>
              <a:rPr lang="en-US" sz="4800" b="1" dirty="0" smtClean="0">
                <a:solidFill>
                  <a:srgbClr val="002060"/>
                </a:solidFill>
              </a:rPr>
              <a:t>CỦA HÀ NỘI” </a:t>
            </a:r>
            <a:endParaRPr lang="en-US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852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000">
        <p:circle/>
      </p:transition>
    </mc:Choice>
    <mc:Fallback>
      <p:transition spd="slow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0814" y="1961535"/>
            <a:ext cx="95422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- </a:t>
            </a:r>
            <a:r>
              <a:rPr lang="en-US" sz="5400" b="1" dirty="0" err="1" smtClean="0">
                <a:solidFill>
                  <a:srgbClr val="FF0000"/>
                </a:solidFill>
              </a:rPr>
              <a:t>Giáo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dục</a:t>
            </a:r>
            <a:r>
              <a:rPr lang="en-US" sz="5400" b="1" dirty="0" smtClean="0">
                <a:solidFill>
                  <a:srgbClr val="FF0000"/>
                </a:solidFill>
              </a:rPr>
              <a:t>: </a:t>
            </a:r>
            <a:r>
              <a:rPr lang="en-US" sz="5400" b="1" dirty="0" err="1" smtClean="0">
                <a:solidFill>
                  <a:srgbClr val="002060"/>
                </a:solidFill>
              </a:rPr>
              <a:t>Trẻ</a:t>
            </a:r>
            <a:r>
              <a:rPr lang="en-US" sz="5400" b="1" dirty="0" smtClean="0">
                <a:solidFill>
                  <a:srgbClr val="002060"/>
                </a:solidFill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</a:rPr>
              <a:t>biết</a:t>
            </a:r>
            <a:r>
              <a:rPr lang="en-US" sz="5400" b="1" dirty="0" smtClean="0">
                <a:solidFill>
                  <a:srgbClr val="002060"/>
                </a:solidFill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</a:rPr>
              <a:t>thể</a:t>
            </a:r>
            <a:r>
              <a:rPr lang="en-US" sz="5400" b="1" dirty="0" smtClean="0">
                <a:solidFill>
                  <a:srgbClr val="002060"/>
                </a:solidFill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</a:rPr>
              <a:t>hiện</a:t>
            </a:r>
            <a:r>
              <a:rPr lang="en-US" sz="5400" b="1" dirty="0" smtClean="0">
                <a:solidFill>
                  <a:srgbClr val="002060"/>
                </a:solidFill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</a:rPr>
              <a:t>tình</a:t>
            </a:r>
            <a:r>
              <a:rPr lang="en-US" sz="5400" b="1" dirty="0" smtClean="0">
                <a:solidFill>
                  <a:srgbClr val="002060"/>
                </a:solidFill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</a:rPr>
              <a:t>yêu</a:t>
            </a:r>
            <a:r>
              <a:rPr lang="en-US" sz="5400" b="1" dirty="0" smtClean="0">
                <a:solidFill>
                  <a:srgbClr val="002060"/>
                </a:solidFill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</a:rPr>
              <a:t>với</a:t>
            </a:r>
            <a:r>
              <a:rPr lang="en-US" sz="5400" b="1" dirty="0" smtClean="0">
                <a:solidFill>
                  <a:srgbClr val="002060"/>
                </a:solidFill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</a:rPr>
              <a:t>ông</a:t>
            </a:r>
            <a:r>
              <a:rPr lang="en-US" sz="5400" b="1" dirty="0" smtClean="0">
                <a:solidFill>
                  <a:srgbClr val="002060"/>
                </a:solidFill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</a:rPr>
              <a:t>bà</a:t>
            </a:r>
            <a:r>
              <a:rPr lang="en-US" sz="5400" b="1" dirty="0" smtClean="0">
                <a:solidFill>
                  <a:srgbClr val="002060"/>
                </a:solidFill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</a:rPr>
              <a:t>của</a:t>
            </a:r>
            <a:r>
              <a:rPr lang="en-US" sz="5400" b="1" dirty="0" smtClean="0">
                <a:solidFill>
                  <a:srgbClr val="002060"/>
                </a:solidFill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</a:rPr>
              <a:t>mình</a:t>
            </a:r>
            <a:r>
              <a:rPr lang="en-US" sz="5400" b="1" dirty="0" smtClean="0">
                <a:solidFill>
                  <a:srgbClr val="002060"/>
                </a:solidFill>
              </a:rPr>
              <a:t>, </a:t>
            </a:r>
            <a:r>
              <a:rPr lang="en-US" sz="5400" b="1" dirty="0" err="1" smtClean="0">
                <a:solidFill>
                  <a:srgbClr val="002060"/>
                </a:solidFill>
              </a:rPr>
              <a:t>với</a:t>
            </a:r>
            <a:r>
              <a:rPr lang="en-US" sz="5400" b="1" dirty="0" smtClean="0">
                <a:solidFill>
                  <a:srgbClr val="002060"/>
                </a:solidFill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</a:rPr>
              <a:t>quê</a:t>
            </a:r>
            <a:r>
              <a:rPr lang="en-US" sz="5400" b="1" dirty="0" smtClean="0">
                <a:solidFill>
                  <a:srgbClr val="002060"/>
                </a:solidFill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</a:rPr>
              <a:t>hương</a:t>
            </a:r>
            <a:r>
              <a:rPr lang="en-US" sz="5400" b="1" dirty="0" smtClean="0">
                <a:solidFill>
                  <a:srgbClr val="002060"/>
                </a:solidFill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</a:rPr>
              <a:t>của</a:t>
            </a:r>
            <a:r>
              <a:rPr lang="en-US" sz="5400" b="1" dirty="0" smtClean="0">
                <a:solidFill>
                  <a:srgbClr val="002060"/>
                </a:solidFill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</a:rPr>
              <a:t>mình</a:t>
            </a:r>
            <a:r>
              <a:rPr lang="en-US" sz="5400" b="1" dirty="0" smtClean="0">
                <a:solidFill>
                  <a:srgbClr val="002060"/>
                </a:solidFill>
              </a:rPr>
              <a:t>. </a:t>
            </a:r>
            <a:endParaRPr lang="en-US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295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000">
        <p:circle/>
      </p:transition>
    </mc:Choice>
    <mc:Fallback>
      <p:transition spd="slow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ckground hoa lá đẹp - Phụ Kiện MacBook Chính Hã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66567" y="2342815"/>
            <a:ext cx="907025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 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6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rgbClr val="002060"/>
                </a:solidFill>
                <a:latin typeface="Calibri" panose="020F0502020204030204"/>
              </a:rPr>
              <a:t>HÁT</a:t>
            </a:r>
            <a:r>
              <a:rPr lang="en-US" sz="4800" b="1" noProof="0" dirty="0" smtClean="0">
                <a:solidFill>
                  <a:srgbClr val="002060"/>
                </a:solidFill>
                <a:latin typeface="Calibri" panose="020F0502020204030204"/>
              </a:rPr>
              <a:t>: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“CHÁU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YÊU BÀ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75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000">
        <p:circle/>
      </p:transition>
    </mc:Choice>
    <mc:Fallback>
      <p:transition spd="slow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0" y="0"/>
            <a:ext cx="1238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86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000">
        <p:circle/>
      </p:transition>
    </mc:Choice>
    <mc:Fallback>
      <p:transition spd="slow" advTm="4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793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6696" y="353961"/>
            <a:ext cx="53684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rgbClr val="FF0000"/>
                </a:solidFill>
              </a:rPr>
              <a:t>Cầu</a:t>
            </a:r>
            <a:r>
              <a:rPr lang="en-US" sz="6000" b="1" dirty="0" smtClean="0">
                <a:solidFill>
                  <a:srgbClr val="FF0000"/>
                </a:solidFill>
              </a:rPr>
              <a:t> Long </a:t>
            </a:r>
            <a:r>
              <a:rPr lang="en-US" sz="6000" b="1" dirty="0" err="1" smtClean="0">
                <a:solidFill>
                  <a:srgbClr val="FF0000"/>
                </a:solidFill>
              </a:rPr>
              <a:t>Biên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331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000">
        <p:circle/>
      </p:transition>
    </mc:Choice>
    <mc:Fallback>
      <p:transition spd="slow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72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8427" y="339213"/>
            <a:ext cx="44687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</a:rPr>
              <a:t>Văn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M</a:t>
            </a:r>
            <a:r>
              <a:rPr lang="en-US" sz="6000" b="1" dirty="0" err="1" smtClean="0">
                <a:solidFill>
                  <a:srgbClr val="FF0000"/>
                </a:solidFill>
              </a:rPr>
              <a:t>iếu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478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000">
        <p:circle/>
      </p:transition>
    </mc:Choice>
    <mc:Fallback>
      <p:transition spd="slow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16646" y="103239"/>
            <a:ext cx="4144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solidFill>
                  <a:srgbClr val="FF0000"/>
                </a:solidFill>
              </a:rPr>
              <a:t>Hồ</a:t>
            </a:r>
            <a:r>
              <a:rPr lang="en-US" sz="7200" b="1" dirty="0" smtClean="0">
                <a:solidFill>
                  <a:srgbClr val="FF0000"/>
                </a:solidFill>
              </a:rPr>
              <a:t> </a:t>
            </a:r>
            <a:r>
              <a:rPr lang="en-US" sz="7200" b="1" dirty="0" err="1">
                <a:solidFill>
                  <a:srgbClr val="FF0000"/>
                </a:solidFill>
              </a:rPr>
              <a:t>G</a:t>
            </a:r>
            <a:r>
              <a:rPr lang="en-US" sz="7200" b="1" dirty="0" err="1" smtClean="0">
                <a:solidFill>
                  <a:srgbClr val="FF0000"/>
                </a:solidFill>
              </a:rPr>
              <a:t>ươm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961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000">
        <p:circle/>
      </p:transition>
    </mc:Choice>
    <mc:Fallback>
      <p:transition spd="slow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25810"/>
            <a:ext cx="12192000" cy="68838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3457" y="442451"/>
            <a:ext cx="35101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FF0000"/>
                </a:solidFill>
              </a:rPr>
              <a:t>Lăng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</a:rPr>
              <a:t>Bác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281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000">
        <p:circle/>
      </p:transition>
    </mc:Choice>
    <mc:Fallback>
      <p:transition spd="slow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14503" y="619432"/>
            <a:ext cx="28021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CỘT CỜ </a:t>
            </a:r>
            <a:endParaRPr lang="en-US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621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000">
        <p:circle/>
      </p:transition>
    </mc:Choice>
    <mc:Fallback>
      <p:transition spd="slow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ackground hoa lá đẹp - Phụ Kiện MacBook Chính Hã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6064" y="2136338"/>
            <a:ext cx="90702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 smtClean="0">
                <a:solidFill>
                  <a:srgbClr val="002060"/>
                </a:solidFill>
                <a:latin typeface="Calibri" panose="020F0502020204030204"/>
              </a:rPr>
              <a:t>THƠ: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“BUỔI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SÁNG QUÊ NỘI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 smtClean="0">
                <a:solidFill>
                  <a:srgbClr val="002060"/>
                </a:solidFill>
                <a:latin typeface="Calibri" panose="020F0502020204030204"/>
              </a:rPr>
              <a:t>Tác</a:t>
            </a:r>
            <a:r>
              <a:rPr lang="en-US" sz="4800" b="1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Calibri" panose="020F0502020204030204"/>
              </a:rPr>
              <a:t>giả</a:t>
            </a:r>
            <a:r>
              <a:rPr lang="en-US" sz="4800" b="1" dirty="0" smtClean="0">
                <a:solidFill>
                  <a:srgbClr val="002060"/>
                </a:solidFill>
                <a:latin typeface="Calibri" panose="020F0502020204030204"/>
              </a:rPr>
              <a:t>: </a:t>
            </a:r>
            <a:r>
              <a:rPr lang="en-US" sz="4800" b="1" dirty="0" err="1" smtClean="0">
                <a:solidFill>
                  <a:srgbClr val="002060"/>
                </a:solidFill>
                <a:latin typeface="Calibri" panose="020F0502020204030204"/>
              </a:rPr>
              <a:t>Nguyễn</a:t>
            </a:r>
            <a:r>
              <a:rPr lang="en-US" sz="4800" b="1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Calibri" panose="020F0502020204030204"/>
              </a:rPr>
              <a:t>Lãm</a:t>
            </a:r>
            <a:r>
              <a:rPr lang="en-US" sz="4800" b="1" dirty="0" smtClean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Calibri" panose="020F0502020204030204"/>
              </a:rPr>
              <a:t>Thắng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4278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000">
        <p:circle/>
      </p:transition>
    </mc:Choice>
    <mc:Fallback>
      <p:transition spd="slow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04903" y="5321314"/>
            <a:ext cx="35499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0070C0"/>
                </a:solidFill>
              </a:rPr>
              <a:t>Khi mặt trời chưa dậy</a:t>
            </a:r>
          </a:p>
          <a:p>
            <a:r>
              <a:rPr lang="vi-VN" sz="2000" b="1" dirty="0">
                <a:solidFill>
                  <a:srgbClr val="0070C0"/>
                </a:solidFill>
              </a:rPr>
              <a:t>Hoa còn thiếp trong sương</a:t>
            </a:r>
          </a:p>
          <a:p>
            <a:r>
              <a:rPr lang="vi-VN" sz="2000" b="1" dirty="0">
                <a:solidFill>
                  <a:srgbClr val="0070C0"/>
                </a:solidFill>
              </a:rPr>
              <a:t>Khói bếp bay đầy vườn</a:t>
            </a:r>
          </a:p>
          <a:p>
            <a:r>
              <a:rPr lang="vi-VN" sz="2000" b="1" dirty="0">
                <a:solidFill>
                  <a:srgbClr val="0070C0"/>
                </a:solidFill>
              </a:rPr>
              <a:t>Nội nấu cơm, nấu cám</a:t>
            </a:r>
          </a:p>
        </p:txBody>
      </p:sp>
    </p:spTree>
    <p:extLst>
      <p:ext uri="{BB962C8B-B14F-4D97-AF65-F5344CB8AC3E}">
        <p14:creationId xmlns:p14="http://schemas.microsoft.com/office/powerpoint/2010/main" val="3784705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000">
        <p:circle/>
      </p:transition>
    </mc:Choice>
    <mc:Fallback>
      <p:transition spd="slow" advTm="4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467</Words>
  <Application>Microsoft Office PowerPoint</Application>
  <PresentationFormat>Widescreen</PresentationFormat>
  <Paragraphs>69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126 Xuan Do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</cp:revision>
  <dcterms:created xsi:type="dcterms:W3CDTF">2022-05-04T14:41:28Z</dcterms:created>
  <dcterms:modified xsi:type="dcterms:W3CDTF">2022-05-05T15:05:00Z</dcterms:modified>
</cp:coreProperties>
</file>