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DejaVu Serif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oto Sans" panose="020B0502040504020204" pitchFamily="34" charset="0"/>
      <p:regular r:id="rId22"/>
      <p:bold r:id="rId23"/>
      <p:italic r:id="rId24"/>
      <p:boldItalic r:id="rId25"/>
    </p:embeddedFont>
    <p:embeddedFont>
      <p:font typeface="DejaVu Serif Bold" panose="020B0604020202020204" charset="0"/>
      <p:regular r:id="rId26"/>
    </p:embeddedFont>
    <p:embeddedFont>
      <p:font typeface="Blacker Sans Text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9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VyLLLEYbq6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1.png"/><Relationship Id="rId4" Type="http://schemas.openxmlformats.org/officeDocument/2006/relationships/image" Target="../media/image18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1.png"/><Relationship Id="rId15" Type="http://schemas.openxmlformats.org/officeDocument/2006/relationships/image" Target="../media/image29.svg"/><Relationship Id="rId10" Type="http://schemas.openxmlformats.org/officeDocument/2006/relationships/image" Target="../media/image14.png"/><Relationship Id="rId4" Type="http://schemas.openxmlformats.org/officeDocument/2006/relationships/image" Target="../media/image18.sv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8528202"/>
            <a:ext cx="2982673" cy="202448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0800000">
            <a:off x="3310057" y="1866762"/>
            <a:ext cx="11680768" cy="7284280"/>
            <a:chOff x="0" y="0"/>
            <a:chExt cx="3013882" cy="187949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3018094" cy="1879496"/>
            </a:xfrm>
            <a:custGeom>
              <a:avLst/>
              <a:gdLst/>
              <a:ahLst/>
              <a:cxnLst/>
              <a:rect l="l" t="t" r="r" b="b"/>
              <a:pathLst>
                <a:path w="3018094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23831" y="12454"/>
                  </a:cubicBezTo>
                  <a:cubicBezTo>
                    <a:pt x="1997962" y="12671"/>
                    <a:pt x="2744026" y="0"/>
                    <a:pt x="2744026" y="0"/>
                  </a:cubicBezTo>
                  <a:cubicBezTo>
                    <a:pt x="2811490" y="0"/>
                    <a:pt x="2887427" y="0"/>
                    <a:pt x="2966200" y="85073"/>
                  </a:cubicBezTo>
                  <a:cubicBezTo>
                    <a:pt x="3009178" y="131488"/>
                    <a:pt x="3010246" y="240224"/>
                    <a:pt x="3010651" y="320281"/>
                  </a:cubicBezTo>
                  <a:cubicBezTo>
                    <a:pt x="3010651" y="320281"/>
                    <a:pt x="3008947" y="932605"/>
                    <a:pt x="3008947" y="1116912"/>
                  </a:cubicBezTo>
                  <a:cubicBezTo>
                    <a:pt x="3008947" y="1331071"/>
                    <a:pt x="3018095" y="1630250"/>
                    <a:pt x="3018095" y="1630250"/>
                  </a:cubicBezTo>
                  <a:cubicBezTo>
                    <a:pt x="3018095" y="1758918"/>
                    <a:pt x="3013925" y="1879496"/>
                    <a:pt x="2761087" y="1871362"/>
                  </a:cubicBezTo>
                  <a:cubicBezTo>
                    <a:pt x="2761087" y="1871362"/>
                    <a:pt x="2384615" y="1851063"/>
                    <a:pt x="2036429" y="1858662"/>
                  </a:cubicBezTo>
                  <a:cubicBezTo>
                    <a:pt x="11295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5CBD5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3887073" y="2228695"/>
            <a:ext cx="10513853" cy="6534395"/>
            <a:chOff x="0" y="0"/>
            <a:chExt cx="3403061" cy="2115014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3407273" cy="2115014"/>
            </a:xfrm>
            <a:custGeom>
              <a:avLst/>
              <a:gdLst/>
              <a:ahLst/>
              <a:cxnLst/>
              <a:rect l="l" t="t" r="r" b="b"/>
              <a:pathLst>
                <a:path w="3407273" h="2115014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1127467"/>
                    <a:pt x="3398126" y="1352430"/>
                  </a:cubicBezTo>
                  <a:cubicBezTo>
                    <a:pt x="3398126" y="1566589"/>
                    <a:pt x="3407274" y="1865768"/>
                    <a:pt x="3407274" y="1865768"/>
                  </a:cubicBezTo>
                  <a:cubicBezTo>
                    <a:pt x="3407274" y="1994436"/>
                    <a:pt x="3403105" y="2115014"/>
                    <a:pt x="3150267" y="2106880"/>
                  </a:cubicBezTo>
                  <a:cubicBezTo>
                    <a:pt x="3150267" y="2106880"/>
                    <a:pt x="2773794" y="2086581"/>
                    <a:pt x="2388311" y="2094180"/>
                  </a:cubicBezTo>
                  <a:cubicBezTo>
                    <a:pt x="1200217" y="2102314"/>
                    <a:pt x="304023" y="2115014"/>
                    <a:pt x="304023" y="2115014"/>
                  </a:cubicBezTo>
                  <a:cubicBezTo>
                    <a:pt x="132548" y="2115014"/>
                    <a:pt x="4213" y="2013945"/>
                    <a:pt x="8532" y="1811398"/>
                  </a:cubicBezTo>
                  <a:cubicBezTo>
                    <a:pt x="8532" y="1811398"/>
                    <a:pt x="9630" y="1312857"/>
                    <a:pt x="4815" y="96578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BFB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02264">
            <a:off x="15373869" y="7832491"/>
            <a:ext cx="1210537" cy="13914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4095966" flipH="1">
            <a:off x="15321730" y="-1028700"/>
            <a:ext cx="1774508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727696">
            <a:off x="1250707" y="4816449"/>
            <a:ext cx="2055518" cy="13849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4334538" y="4735609"/>
            <a:ext cx="2568525" cy="947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784846">
            <a:off x="1784872" y="1188799"/>
            <a:ext cx="2327771" cy="135592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256600">
            <a:off x="11541639" y="1942154"/>
            <a:ext cx="6822049" cy="15029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8155162" y="2291194"/>
            <a:ext cx="1697472" cy="158895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040460" y="4705652"/>
            <a:ext cx="10617946" cy="209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DejaVu Serif"/>
              </a:rPr>
              <a:t>HOẠT ĐỘNG : NBTN BÁC HỒ CỦA EM</a:t>
            </a:r>
          </a:p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DejaVu Serif"/>
              </a:rPr>
              <a:t>LỨA TUỔI : 24 - 36 THÁNG</a:t>
            </a:r>
          </a:p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DejaVu Serif"/>
              </a:rPr>
              <a:t>GIÁO VIÊN : ĐINH THỊ HỒNG PHẤN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76862" y="215762"/>
            <a:ext cx="13347157" cy="165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dirty="0">
                <a:solidFill>
                  <a:srgbClr val="232253"/>
                </a:solidFill>
                <a:latin typeface="DejaVu Serif"/>
              </a:rPr>
              <a:t>UBND QUẬN LONG BIÊN </a:t>
            </a:r>
          </a:p>
          <a:p>
            <a:pPr algn="ctr">
              <a:lnSpc>
                <a:spcPts val="6580"/>
              </a:lnSpc>
            </a:pPr>
            <a:r>
              <a:rPr lang="en-US" sz="4700" dirty="0">
                <a:solidFill>
                  <a:srgbClr val="232253"/>
                </a:solidFill>
                <a:latin typeface="DejaVu Serif"/>
              </a:rPr>
              <a:t>TRƯỜNG MẦM NON LONG BIÊN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7" t="10000" r="1247"/>
          <a:stretch>
            <a:fillRect/>
          </a:stretch>
        </p:blipFill>
        <p:spPr>
          <a:xfrm>
            <a:off x="1" y="73050"/>
            <a:ext cx="8631376" cy="50704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1574683" y="5288246"/>
            <a:ext cx="11736735" cy="70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DejaVu Serif"/>
              </a:rPr>
              <a:t>Tranh : “Bác Hồ đang chia kẹo"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724036" y="3400122"/>
            <a:ext cx="7182964" cy="628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dirty="0" err="1">
                <a:solidFill>
                  <a:srgbClr val="000000"/>
                </a:solidFill>
                <a:latin typeface="DejaVu Serif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DejaVu Serif"/>
              </a:rPr>
              <a:t>tranh</a:t>
            </a:r>
            <a:r>
              <a:rPr lang="en-US" sz="38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DejaVu Serif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DejaVu Serif"/>
              </a:rPr>
              <a:t>những</a:t>
            </a:r>
            <a:r>
              <a:rPr lang="en-US" sz="3800" dirty="0">
                <a:solidFill>
                  <a:srgbClr val="000000"/>
                </a:solidFill>
                <a:latin typeface="DejaVu Serif"/>
              </a:rPr>
              <a:t> ai?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690002" y="3373340"/>
            <a:ext cx="472049" cy="74179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624536" y="5020910"/>
            <a:ext cx="5749064" cy="658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dirty="0" err="1">
                <a:solidFill>
                  <a:srgbClr val="000000"/>
                </a:solidFill>
                <a:latin typeface="Noto Sans"/>
              </a:rPr>
              <a:t>Bác</a:t>
            </a:r>
            <a:r>
              <a:rPr lang="en-US" sz="3899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Noto Sans"/>
              </a:rPr>
              <a:t>hồ</a:t>
            </a:r>
            <a:r>
              <a:rPr lang="en-US" sz="3899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Noto Sans"/>
              </a:rPr>
              <a:t>đang</a:t>
            </a:r>
            <a:r>
              <a:rPr lang="en-US" sz="3899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Noto Sans"/>
              </a:rPr>
              <a:t>làm</a:t>
            </a:r>
            <a:r>
              <a:rPr lang="en-US" sz="3899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3899" dirty="0" err="1">
                <a:solidFill>
                  <a:srgbClr val="000000"/>
                </a:solidFill>
                <a:latin typeface="Noto Sans"/>
              </a:rPr>
              <a:t>gì</a:t>
            </a:r>
            <a:r>
              <a:rPr lang="en-US" sz="3899" dirty="0">
                <a:solidFill>
                  <a:srgbClr val="000000"/>
                </a:solidFill>
                <a:latin typeface="Noto Sans"/>
              </a:rPr>
              <a:t> 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724036" y="4942060"/>
            <a:ext cx="472049" cy="741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76185" y="3913670"/>
            <a:ext cx="8562677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"/>
              </a:rPr>
              <a:t>Cho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xem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video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về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Bác</a:t>
            </a:r>
            <a:endParaRPr lang="en-US" sz="5199" dirty="0">
              <a:solidFill>
                <a:srgbClr val="000000"/>
              </a:solidFill>
              <a:latin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3"/>
            <a:ext cx="18288000" cy="102869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934929"/>
            <a:ext cx="18288000" cy="350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Giáo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dục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: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Bác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là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người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luôn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quan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tâm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tới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các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cháu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thiếu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niên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,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nhi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đồng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.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Bác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chia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kẹo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cho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các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cháu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trong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ngày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1/6 ,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ngày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tết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trung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Thu.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Nếu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không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đến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thăm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được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,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Bác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viết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thư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thăm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hỏi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các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cháu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thiếu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niên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nhi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đồng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.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Vì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vậy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các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con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phải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biết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kính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trọng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va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̀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yêu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quý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Bác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lacker Sans Text"/>
              </a:rPr>
              <a:t>Hô</a:t>
            </a:r>
            <a:r>
              <a:rPr lang="en-US" sz="5000" dirty="0">
                <a:solidFill>
                  <a:srgbClr val="000000"/>
                </a:solidFill>
                <a:latin typeface="Blacker Sans Text"/>
              </a:rPr>
              <a:t>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642802"/>
            <a:ext cx="18288000" cy="182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Ôn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luyện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,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củng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cố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: chia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nhóm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dán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tranh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trang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trí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ảnh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Bác</a:t>
            </a:r>
            <a:endParaRPr lang="en-US" sz="5199" dirty="0">
              <a:solidFill>
                <a:srgbClr val="000000"/>
              </a:solidFill>
              <a:latin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2315" r="26868"/>
          <a:stretch>
            <a:fillRect/>
          </a:stretch>
        </p:blipFill>
        <p:spPr>
          <a:xfrm>
            <a:off x="9144000" y="5340680"/>
            <a:ext cx="7326528" cy="15339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2315" r="26868"/>
          <a:stretch>
            <a:fillRect/>
          </a:stretch>
        </p:blipFill>
        <p:spPr>
          <a:xfrm>
            <a:off x="7736442" y="3307248"/>
            <a:ext cx="9313308" cy="19499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806" r="2631" b="58484"/>
          <a:stretch>
            <a:fillRect/>
          </a:stretch>
        </p:blipFill>
        <p:spPr>
          <a:xfrm>
            <a:off x="-26437" y="8881271"/>
            <a:ext cx="18374713" cy="164273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78366" y="2566217"/>
            <a:ext cx="4419240" cy="9803912"/>
            <a:chOff x="0" y="0"/>
            <a:chExt cx="5892320" cy="1307188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892320" cy="8977218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>
              <a:off x="0" y="5528082"/>
              <a:ext cx="5892320" cy="7543800"/>
              <a:chOff x="0" y="0"/>
              <a:chExt cx="1494903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9490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94903" h="1913890">
                    <a:moveTo>
                      <a:pt x="0" y="0"/>
                    </a:moveTo>
                    <a:lnTo>
                      <a:pt x="1494903" y="0"/>
                    </a:lnTo>
                    <a:lnTo>
                      <a:pt x="149490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2BCD6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035351" y="5340680"/>
            <a:ext cx="5866335" cy="535436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83685" y="3536164"/>
            <a:ext cx="8875615" cy="176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8"/>
              </a:lnSpc>
            </a:pPr>
            <a:r>
              <a:rPr lang="en-US" sz="13478" dirty="0">
                <a:solidFill>
                  <a:srgbClr val="242254"/>
                </a:solidFill>
                <a:latin typeface="Barriecito Bold"/>
              </a:rPr>
              <a:t>thank you!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01701" y="1028700"/>
            <a:ext cx="2141849" cy="19471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01701" y="3492156"/>
            <a:ext cx="899339" cy="1003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7450" y="3757899"/>
            <a:ext cx="1647185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Hát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: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Nhớ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ơn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Bác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-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chuyện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về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nội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dung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bài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hát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87841">
            <a:off x="17258139" y="7953859"/>
            <a:ext cx="1239825" cy="14271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611193">
            <a:off x="111887" y="70444"/>
            <a:ext cx="887708" cy="10218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6364">
            <a:off x="-107939" y="7491526"/>
            <a:ext cx="1327360" cy="30779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 l="1222" r="1222"/>
          <a:stretch>
            <a:fillRect/>
          </a:stretch>
        </p:blipFill>
        <p:spPr>
          <a:xfrm>
            <a:off x="5597911" y="0"/>
            <a:ext cx="7092179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350064" y="9096873"/>
            <a:ext cx="3587872" cy="837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dirty="0">
                <a:solidFill>
                  <a:srgbClr val="000000"/>
                </a:solidFill>
                <a:latin typeface="DejaVu Serif"/>
              </a:rPr>
              <a:t>BÁC HỒ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87841">
            <a:off x="17258139" y="7953859"/>
            <a:ext cx="1239825" cy="14271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611193">
            <a:off x="111887" y="70444"/>
            <a:ext cx="887708" cy="10218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6364">
            <a:off x="-107939" y="7491526"/>
            <a:ext cx="1327360" cy="30779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 l="1222" r="1222"/>
          <a:stretch>
            <a:fillRect/>
          </a:stretch>
        </p:blipFill>
        <p:spPr>
          <a:xfrm>
            <a:off x="2277767" y="0"/>
            <a:ext cx="4740779" cy="68763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4111702">
            <a:off x="909846" y="634749"/>
            <a:ext cx="2096123" cy="10559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777044">
            <a:off x="4681726" y="2988063"/>
            <a:ext cx="4227664" cy="324377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606592" y="6982162"/>
            <a:ext cx="2083129" cy="67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6"/>
              </a:lnSpc>
            </a:pPr>
            <a:r>
              <a:rPr lang="en-US" sz="3875" dirty="0">
                <a:solidFill>
                  <a:srgbClr val="000000"/>
                </a:solidFill>
                <a:latin typeface="DejaVu Serif"/>
              </a:rPr>
              <a:t>BÁC HỒ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02922" y="2560611"/>
            <a:ext cx="2620268" cy="67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 err="1">
                <a:solidFill>
                  <a:srgbClr val="000000"/>
                </a:solidFill>
                <a:latin typeface="DejaVu Serif"/>
              </a:rPr>
              <a:t>Đây</a:t>
            </a:r>
            <a:r>
              <a:rPr lang="en-US" sz="3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DejaVu Serif"/>
              </a:rPr>
              <a:t>là</a:t>
            </a:r>
            <a:r>
              <a:rPr lang="en-US" sz="3900" dirty="0">
                <a:solidFill>
                  <a:srgbClr val="000000"/>
                </a:solidFill>
                <a:latin typeface="DejaVu Serif"/>
              </a:rPr>
              <a:t> ai?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64834" y="9148434"/>
            <a:ext cx="16402852" cy="648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3"/>
              </a:lnSpc>
            </a:pPr>
            <a:r>
              <a:rPr lang="en-US" sz="3709" dirty="0">
                <a:solidFill>
                  <a:srgbClr val="232253"/>
                </a:solidFill>
                <a:latin typeface="DejaVu Serif Bold"/>
              </a:rPr>
              <a:t>Ai </a:t>
            </a:r>
            <a:r>
              <a:rPr lang="en-US" sz="3709" dirty="0" err="1">
                <a:solidFill>
                  <a:srgbClr val="232253"/>
                </a:solidFill>
                <a:latin typeface="DejaVu Serif Bold"/>
              </a:rPr>
              <a:t>có</a:t>
            </a:r>
            <a:r>
              <a:rPr lang="en-US" sz="3709" dirty="0">
                <a:solidFill>
                  <a:srgbClr val="232253"/>
                </a:solidFill>
                <a:latin typeface="DejaVu Serif Bold"/>
              </a:rPr>
              <a:t> </a:t>
            </a:r>
            <a:r>
              <a:rPr lang="en-US" sz="3709" dirty="0" err="1">
                <a:solidFill>
                  <a:srgbClr val="232253"/>
                </a:solidFill>
                <a:latin typeface="DejaVu Serif Bold"/>
              </a:rPr>
              <a:t>nhận</a:t>
            </a:r>
            <a:r>
              <a:rPr lang="en-US" sz="3709" dirty="0">
                <a:solidFill>
                  <a:srgbClr val="232253"/>
                </a:solidFill>
                <a:latin typeface="DejaVu Serif Bold"/>
              </a:rPr>
              <a:t> </a:t>
            </a:r>
            <a:r>
              <a:rPr lang="en-US" sz="3709" dirty="0" err="1">
                <a:solidFill>
                  <a:srgbClr val="232253"/>
                </a:solidFill>
                <a:latin typeface="DejaVu Serif Bold"/>
              </a:rPr>
              <a:t>xét</a:t>
            </a:r>
            <a:r>
              <a:rPr lang="en-US" sz="3709" dirty="0">
                <a:solidFill>
                  <a:srgbClr val="232253"/>
                </a:solidFill>
                <a:latin typeface="DejaVu Serif Bold"/>
              </a:rPr>
              <a:t> </a:t>
            </a:r>
            <a:r>
              <a:rPr lang="en-US" sz="3709" dirty="0" err="1">
                <a:solidFill>
                  <a:srgbClr val="232253"/>
                </a:solidFill>
                <a:latin typeface="DejaVu Serif Bold"/>
              </a:rPr>
              <a:t>gì</a:t>
            </a:r>
            <a:r>
              <a:rPr lang="en-US" sz="3709" dirty="0">
                <a:solidFill>
                  <a:srgbClr val="232253"/>
                </a:solidFill>
                <a:latin typeface="DejaVu Serif Bold"/>
              </a:rPr>
              <a:t> </a:t>
            </a:r>
            <a:r>
              <a:rPr lang="en-US" sz="3709" dirty="0" err="1">
                <a:solidFill>
                  <a:srgbClr val="232253"/>
                </a:solidFill>
                <a:latin typeface="DejaVu Serif Bold"/>
              </a:rPr>
              <a:t>về</a:t>
            </a:r>
            <a:r>
              <a:rPr lang="en-US" sz="3709" dirty="0">
                <a:solidFill>
                  <a:srgbClr val="232253"/>
                </a:solidFill>
                <a:latin typeface="DejaVu Serif Bold"/>
              </a:rPr>
              <a:t> </a:t>
            </a:r>
            <a:r>
              <a:rPr lang="en-US" sz="3709" dirty="0" err="1">
                <a:solidFill>
                  <a:srgbClr val="232253"/>
                </a:solidFill>
                <a:latin typeface="DejaVu Serif Bold"/>
              </a:rPr>
              <a:t>Bác</a:t>
            </a:r>
            <a:r>
              <a:rPr lang="en-US" sz="3709" dirty="0">
                <a:solidFill>
                  <a:srgbClr val="232253"/>
                </a:solidFill>
                <a:latin typeface="DejaVu Serif Bold"/>
              </a:rPr>
              <a:t>? </a:t>
            </a:r>
            <a:r>
              <a:rPr lang="en-US" sz="3709" dirty="0" err="1">
                <a:solidFill>
                  <a:srgbClr val="232253"/>
                </a:solidFill>
                <a:latin typeface="DejaVu Serif Bold"/>
              </a:rPr>
              <a:t>Mái</a:t>
            </a:r>
            <a:r>
              <a:rPr lang="en-US" sz="3709" dirty="0">
                <a:solidFill>
                  <a:srgbClr val="232253"/>
                </a:solidFill>
                <a:latin typeface="DejaVu Serif Bold"/>
              </a:rPr>
              <a:t> </a:t>
            </a:r>
            <a:r>
              <a:rPr lang="en-US" sz="3709" dirty="0" err="1">
                <a:solidFill>
                  <a:srgbClr val="232253"/>
                </a:solidFill>
                <a:latin typeface="DejaVu Serif Bold"/>
              </a:rPr>
              <a:t>tóc</a:t>
            </a:r>
            <a:r>
              <a:rPr lang="en-US" sz="3709" dirty="0">
                <a:solidFill>
                  <a:srgbClr val="232253"/>
                </a:solidFill>
                <a:latin typeface="DejaVu Serif Bold"/>
              </a:rPr>
              <a:t> </a:t>
            </a:r>
            <a:r>
              <a:rPr lang="en-US" sz="3709" dirty="0" err="1">
                <a:solidFill>
                  <a:srgbClr val="232253"/>
                </a:solidFill>
                <a:latin typeface="DejaVu Serif Bold"/>
              </a:rPr>
              <a:t>và</a:t>
            </a:r>
            <a:r>
              <a:rPr lang="en-US" sz="3709" dirty="0">
                <a:solidFill>
                  <a:srgbClr val="232253"/>
                </a:solidFill>
                <a:latin typeface="DejaVu Serif Bold"/>
              </a:rPr>
              <a:t> </a:t>
            </a:r>
            <a:r>
              <a:rPr lang="en-US" sz="3709" dirty="0" err="1">
                <a:solidFill>
                  <a:srgbClr val="232253"/>
                </a:solidFill>
                <a:latin typeface="DejaVu Serif Bold"/>
              </a:rPr>
              <a:t>bộ</a:t>
            </a:r>
            <a:r>
              <a:rPr lang="en-US" sz="3709" dirty="0">
                <a:solidFill>
                  <a:srgbClr val="232253"/>
                </a:solidFill>
                <a:latin typeface="DejaVu Serif Bold"/>
              </a:rPr>
              <a:t> </a:t>
            </a:r>
            <a:r>
              <a:rPr lang="en-US" sz="3709" dirty="0" err="1">
                <a:solidFill>
                  <a:srgbClr val="232253"/>
                </a:solidFill>
                <a:latin typeface="DejaVu Serif Bold"/>
              </a:rPr>
              <a:t>râu</a:t>
            </a:r>
            <a:r>
              <a:rPr lang="en-US" sz="3709" dirty="0">
                <a:solidFill>
                  <a:srgbClr val="232253"/>
                </a:solidFill>
                <a:latin typeface="DejaVu Serif Bold"/>
              </a:rPr>
              <a:t> </a:t>
            </a:r>
            <a:r>
              <a:rPr lang="en-US" sz="3709" dirty="0" err="1">
                <a:solidFill>
                  <a:srgbClr val="232253"/>
                </a:solidFill>
                <a:latin typeface="DejaVu Serif Bold"/>
              </a:rPr>
              <a:t>bác</a:t>
            </a:r>
            <a:r>
              <a:rPr lang="en-US" sz="3709" dirty="0">
                <a:solidFill>
                  <a:srgbClr val="232253"/>
                </a:solidFill>
                <a:latin typeface="DejaVu Serif Bold"/>
              </a:rPr>
              <a:t> </a:t>
            </a:r>
            <a:r>
              <a:rPr lang="en-US" sz="3709" dirty="0" err="1">
                <a:solidFill>
                  <a:srgbClr val="232253"/>
                </a:solidFill>
                <a:latin typeface="DejaVu Serif Bold"/>
              </a:rPr>
              <a:t>như</a:t>
            </a:r>
            <a:r>
              <a:rPr lang="en-US" sz="3709" dirty="0">
                <a:solidFill>
                  <a:srgbClr val="232253"/>
                </a:solidFill>
                <a:latin typeface="DejaVu Serif Bold"/>
              </a:rPr>
              <a:t> </a:t>
            </a:r>
            <a:r>
              <a:rPr lang="en-US" sz="3709" dirty="0" err="1">
                <a:solidFill>
                  <a:srgbClr val="232253"/>
                </a:solidFill>
                <a:latin typeface="DejaVu Serif Bold"/>
              </a:rPr>
              <a:t>thế</a:t>
            </a:r>
            <a:r>
              <a:rPr lang="en-US" sz="3709" dirty="0">
                <a:solidFill>
                  <a:srgbClr val="232253"/>
                </a:solidFill>
                <a:latin typeface="DejaVu Serif Bold"/>
              </a:rPr>
              <a:t> </a:t>
            </a:r>
            <a:r>
              <a:rPr lang="en-US" sz="3709" dirty="0" err="1">
                <a:solidFill>
                  <a:srgbClr val="232253"/>
                </a:solidFill>
                <a:latin typeface="DejaVu Serif Bold"/>
              </a:rPr>
              <a:t>nào</a:t>
            </a:r>
            <a:r>
              <a:rPr lang="en-US" sz="3709" dirty="0">
                <a:solidFill>
                  <a:srgbClr val="232253"/>
                </a:solidFill>
                <a:latin typeface="DejaVu Serif Bold"/>
              </a:rPr>
              <a:t> ?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630235" y="2491284"/>
            <a:ext cx="472049" cy="7417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80896" y="9030494"/>
            <a:ext cx="383938" cy="603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791" t="6859" r="3791"/>
          <a:stretch>
            <a:fillRect/>
          </a:stretch>
        </p:blipFill>
        <p:spPr>
          <a:xfrm>
            <a:off x="1028700" y="0"/>
            <a:ext cx="16433748" cy="93458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27126" y="9390380"/>
            <a:ext cx="1643374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Tranh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: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Nhà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sàn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791" t="6859" r="3791"/>
          <a:stretch>
            <a:fillRect/>
          </a:stretch>
        </p:blipFill>
        <p:spPr>
          <a:xfrm>
            <a:off x="150166" y="0"/>
            <a:ext cx="10011167" cy="56933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3061124" y="5588573"/>
            <a:ext cx="1643374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Tranh : Nhà sàn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14944" y="3530195"/>
            <a:ext cx="3968056" cy="688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 err="1">
                <a:solidFill>
                  <a:srgbClr val="FF1616"/>
                </a:solidFill>
                <a:latin typeface="DejaVu Serif"/>
              </a:rPr>
              <a:t>Đây</a:t>
            </a:r>
            <a:r>
              <a:rPr lang="en-US" sz="4000" dirty="0">
                <a:solidFill>
                  <a:srgbClr val="FF1616"/>
                </a:solidFill>
                <a:latin typeface="DejaVu Serif"/>
              </a:rPr>
              <a:t> </a:t>
            </a:r>
            <a:r>
              <a:rPr lang="en-US" sz="4000" dirty="0" err="1">
                <a:solidFill>
                  <a:srgbClr val="FF1616"/>
                </a:solidFill>
                <a:latin typeface="DejaVu Serif"/>
              </a:rPr>
              <a:t>là</a:t>
            </a:r>
            <a:r>
              <a:rPr lang="en-US" sz="4000" dirty="0">
                <a:solidFill>
                  <a:srgbClr val="FF1616"/>
                </a:solidFill>
                <a:latin typeface="DejaVu Serif"/>
              </a:rPr>
              <a:t> </a:t>
            </a:r>
            <a:r>
              <a:rPr lang="en-US" sz="4000" dirty="0" err="1">
                <a:solidFill>
                  <a:srgbClr val="FF1616"/>
                </a:solidFill>
                <a:latin typeface="DejaVu Serif"/>
              </a:rPr>
              <a:t>đâu</a:t>
            </a:r>
            <a:r>
              <a:rPr lang="en-US" sz="4000" dirty="0">
                <a:solidFill>
                  <a:srgbClr val="FF1616"/>
                </a:solidFill>
                <a:latin typeface="DejaVu Serif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30526" y="7414885"/>
            <a:ext cx="10075515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 err="1">
                <a:solidFill>
                  <a:srgbClr val="FF1616"/>
                </a:solidFill>
                <a:latin typeface="DejaVu Serif"/>
              </a:rPr>
              <a:t>Nhà</a:t>
            </a:r>
            <a:r>
              <a:rPr lang="en-US" sz="4400" dirty="0">
                <a:solidFill>
                  <a:srgbClr val="FF1616"/>
                </a:solidFill>
                <a:latin typeface="DejaVu Serif"/>
              </a:rPr>
              <a:t> </a:t>
            </a:r>
            <a:r>
              <a:rPr lang="en-US" sz="4400" dirty="0" err="1">
                <a:solidFill>
                  <a:srgbClr val="FF1616"/>
                </a:solidFill>
                <a:latin typeface="DejaVu Serif"/>
              </a:rPr>
              <a:t>sàn</a:t>
            </a:r>
            <a:r>
              <a:rPr lang="en-US" sz="4400" dirty="0">
                <a:solidFill>
                  <a:srgbClr val="FF1616"/>
                </a:solidFill>
                <a:latin typeface="DejaVu Serif"/>
              </a:rPr>
              <a:t> </a:t>
            </a:r>
            <a:r>
              <a:rPr lang="en-US" sz="4400" dirty="0" err="1">
                <a:solidFill>
                  <a:srgbClr val="FF1616"/>
                </a:solidFill>
                <a:latin typeface="DejaVu Serif"/>
              </a:rPr>
              <a:t>là</a:t>
            </a:r>
            <a:r>
              <a:rPr lang="en-US" sz="4400" dirty="0">
                <a:solidFill>
                  <a:srgbClr val="FF1616"/>
                </a:solidFill>
                <a:latin typeface="DejaVu Serif"/>
              </a:rPr>
              <a:t> </a:t>
            </a:r>
            <a:r>
              <a:rPr lang="en-US" sz="4400" dirty="0" err="1">
                <a:solidFill>
                  <a:srgbClr val="FF1616"/>
                </a:solidFill>
                <a:latin typeface="DejaVu Serif"/>
              </a:rPr>
              <a:t>nơi</a:t>
            </a:r>
            <a:r>
              <a:rPr lang="en-US" sz="4400" dirty="0">
                <a:solidFill>
                  <a:srgbClr val="FF1616"/>
                </a:solidFill>
                <a:latin typeface="DejaVu Serif"/>
              </a:rPr>
              <a:t> ở </a:t>
            </a:r>
            <a:r>
              <a:rPr lang="en-US" sz="4400" dirty="0" err="1">
                <a:solidFill>
                  <a:srgbClr val="FF1616"/>
                </a:solidFill>
                <a:latin typeface="DejaVu Serif"/>
              </a:rPr>
              <a:t>của</a:t>
            </a:r>
            <a:r>
              <a:rPr lang="en-US" sz="4400" dirty="0">
                <a:solidFill>
                  <a:srgbClr val="FF1616"/>
                </a:solidFill>
                <a:latin typeface="DejaVu Serif"/>
              </a:rPr>
              <a:t> ai 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842092" y="3378160"/>
            <a:ext cx="472049" cy="7417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853181" y="7255127"/>
            <a:ext cx="472049" cy="741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7" r="1007"/>
          <a:stretch>
            <a:fillRect/>
          </a:stretch>
        </p:blipFill>
        <p:spPr>
          <a:xfrm>
            <a:off x="2722555" y="0"/>
            <a:ext cx="13348082" cy="949515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86346" y="9390380"/>
            <a:ext cx="1331530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"/>
              </a:rPr>
              <a:t>Tranh : Bác Hồ xúc cơm cho cháu bé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7" r="1007"/>
          <a:stretch>
            <a:fillRect/>
          </a:stretch>
        </p:blipFill>
        <p:spPr>
          <a:xfrm>
            <a:off x="0" y="0"/>
            <a:ext cx="8202728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671951" y="3308010"/>
            <a:ext cx="472049" cy="7417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6858" y="5494739"/>
            <a:ext cx="782543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27"/>
              </a:lnSpc>
            </a:pPr>
            <a:r>
              <a:rPr lang="en-US" sz="3200" dirty="0" err="1">
                <a:solidFill>
                  <a:srgbClr val="000000"/>
                </a:solidFill>
                <a:latin typeface="DejaVu Serif"/>
              </a:rPr>
              <a:t>Tranh</a:t>
            </a:r>
            <a:r>
              <a:rPr lang="en-US" sz="3200" dirty="0">
                <a:solidFill>
                  <a:srgbClr val="000000"/>
                </a:solidFill>
                <a:latin typeface="DejaVu Serif"/>
              </a:rPr>
              <a:t> : </a:t>
            </a:r>
            <a:r>
              <a:rPr lang="en-US" sz="3200" dirty="0" err="1">
                <a:solidFill>
                  <a:srgbClr val="000000"/>
                </a:solidFill>
                <a:latin typeface="DejaVu Serif"/>
              </a:rPr>
              <a:t>Bác</a:t>
            </a:r>
            <a:r>
              <a:rPr lang="en-US" sz="32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DejaVu Serif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DejaVu Serif"/>
              </a:rPr>
              <a:t>xúc</a:t>
            </a:r>
            <a:r>
              <a:rPr lang="en-US" sz="32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DejaVu Serif"/>
              </a:rPr>
              <a:t>cơm</a:t>
            </a:r>
            <a:r>
              <a:rPr lang="en-US" sz="32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DejaVu Serif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DejaVu Serif"/>
              </a:rPr>
              <a:t>cháu</a:t>
            </a:r>
            <a:r>
              <a:rPr lang="en-US" sz="32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DejaVu Serif"/>
              </a:rPr>
              <a:t>bé</a:t>
            </a:r>
            <a:endParaRPr lang="en-US" sz="32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202728" y="7036259"/>
            <a:ext cx="597202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Bác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đang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làm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gì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53538" y="3327194"/>
            <a:ext cx="8005762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Bức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tranh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những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ai 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610245" y="7141034"/>
            <a:ext cx="472049" cy="741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47" t="10000" r="1247"/>
          <a:stretch>
            <a:fillRect/>
          </a:stretch>
        </p:blipFill>
        <p:spPr>
          <a:xfrm>
            <a:off x="1532055" y="0"/>
            <a:ext cx="15223890" cy="949515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32055" y="9390380"/>
            <a:ext cx="1522389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Tranh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: “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Bác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Hô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̀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đang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chia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kẹo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238</Words>
  <Application>Microsoft Office PowerPoint</Application>
  <PresentationFormat>Custom</PresentationFormat>
  <Paragraphs>26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DejaVu Serif</vt:lpstr>
      <vt:lpstr>Calibri</vt:lpstr>
      <vt:lpstr>Noto Sans</vt:lpstr>
      <vt:lpstr>DejaVu Serif Bold</vt:lpstr>
      <vt:lpstr>Blacker Sans Text</vt:lpstr>
      <vt:lpstr>Arial</vt:lpstr>
      <vt:lpstr>Barriecito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dục: Bác là người luôn quan tâm tới các cháu thiếu niên , nhi đồng. Bác chia kẹo cho các cháu trong ngày 1/6 , ngày tết trung Thu. Nếu không đến thăm được , Bác viết thư thăm hỏi các cháu thiếu niên, nhi đồng. Vì vậy các con</dc:title>
  <dc:creator>Admin</dc:creator>
  <cp:lastModifiedBy>Admin</cp:lastModifiedBy>
  <cp:revision>3</cp:revision>
  <dcterms:created xsi:type="dcterms:W3CDTF">2006-08-16T00:00:00Z</dcterms:created>
  <dcterms:modified xsi:type="dcterms:W3CDTF">2022-05-28T05:53:36Z</dcterms:modified>
  <dc:identifier>DAFBuF3wu_I</dc:identifier>
</cp:coreProperties>
</file>