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9" r:id="rId2"/>
    <p:sldId id="265" r:id="rId3"/>
    <p:sldId id="264" r:id="rId4"/>
    <p:sldId id="256" r:id="rId5"/>
    <p:sldId id="258" r:id="rId6"/>
    <p:sldId id="259" r:id="rId7"/>
    <p:sldId id="261" r:id="rId8"/>
    <p:sldId id="260" r:id="rId9"/>
    <p:sldId id="276" r:id="rId10"/>
    <p:sldId id="262" r:id="rId11"/>
    <p:sldId id="263" r:id="rId12"/>
    <p:sldId id="272" r:id="rId13"/>
    <p:sldId id="273" r:id="rId14"/>
    <p:sldId id="267" r:id="rId15"/>
    <p:sldId id="275" r:id="rId16"/>
    <p:sldId id="266" r:id="rId17"/>
    <p:sldId id="268"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53DF-8480-429E-ABA6-30F4213973A6}" type="datetimeFigureOut">
              <a:rPr lang="en-US" smtClean="0"/>
              <a:t>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79F34-9432-46C5-9B78-89CA0B92F786}" type="slidenum">
              <a:rPr lang="en-US" smtClean="0"/>
              <a:t>‹#›</a:t>
            </a:fld>
            <a:endParaRPr lang="en-US"/>
          </a:p>
        </p:txBody>
      </p:sp>
    </p:spTree>
    <p:extLst>
      <p:ext uri="{BB962C8B-B14F-4D97-AF65-F5344CB8AC3E}">
        <p14:creationId xmlns:p14="http://schemas.microsoft.com/office/powerpoint/2010/main" val="2895352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019D8D-D738-4741-BEDD-B85A93A16E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536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99BC55-B8B9-40FF-91A3-F665E4F99B30}"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8CD0C-DCF1-421D-B5D1-6672097E169F}" type="slidenum">
              <a:rPr lang="en-US" smtClean="0"/>
              <a:t>‹#›</a:t>
            </a:fld>
            <a:endParaRPr lang="en-US"/>
          </a:p>
        </p:txBody>
      </p:sp>
    </p:spTree>
    <p:extLst>
      <p:ext uri="{BB962C8B-B14F-4D97-AF65-F5344CB8AC3E}">
        <p14:creationId xmlns:p14="http://schemas.microsoft.com/office/powerpoint/2010/main" val="1842775955"/>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9BC55-B8B9-40FF-91A3-F665E4F99B30}"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8CD0C-DCF1-421D-B5D1-6672097E169F}" type="slidenum">
              <a:rPr lang="en-US" smtClean="0"/>
              <a:t>‹#›</a:t>
            </a:fld>
            <a:endParaRPr lang="en-US"/>
          </a:p>
        </p:txBody>
      </p:sp>
    </p:spTree>
    <p:extLst>
      <p:ext uri="{BB962C8B-B14F-4D97-AF65-F5344CB8AC3E}">
        <p14:creationId xmlns:p14="http://schemas.microsoft.com/office/powerpoint/2010/main" val="2270456043"/>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9BC55-B8B9-40FF-91A3-F665E4F99B30}"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8CD0C-DCF1-421D-B5D1-6672097E169F}" type="slidenum">
              <a:rPr lang="en-US" smtClean="0"/>
              <a:t>‹#›</a:t>
            </a:fld>
            <a:endParaRPr lang="en-US"/>
          </a:p>
        </p:txBody>
      </p:sp>
    </p:spTree>
    <p:extLst>
      <p:ext uri="{BB962C8B-B14F-4D97-AF65-F5344CB8AC3E}">
        <p14:creationId xmlns:p14="http://schemas.microsoft.com/office/powerpoint/2010/main" val="1198423670"/>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9BC55-B8B9-40FF-91A3-F665E4F99B30}"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8CD0C-DCF1-421D-B5D1-6672097E169F}" type="slidenum">
              <a:rPr lang="en-US" smtClean="0"/>
              <a:t>‹#›</a:t>
            </a:fld>
            <a:endParaRPr lang="en-US"/>
          </a:p>
        </p:txBody>
      </p:sp>
    </p:spTree>
    <p:extLst>
      <p:ext uri="{BB962C8B-B14F-4D97-AF65-F5344CB8AC3E}">
        <p14:creationId xmlns:p14="http://schemas.microsoft.com/office/powerpoint/2010/main" val="764710086"/>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99BC55-B8B9-40FF-91A3-F665E4F99B30}"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8CD0C-DCF1-421D-B5D1-6672097E169F}" type="slidenum">
              <a:rPr lang="en-US" smtClean="0"/>
              <a:t>‹#›</a:t>
            </a:fld>
            <a:endParaRPr lang="en-US"/>
          </a:p>
        </p:txBody>
      </p:sp>
    </p:spTree>
    <p:extLst>
      <p:ext uri="{BB962C8B-B14F-4D97-AF65-F5344CB8AC3E}">
        <p14:creationId xmlns:p14="http://schemas.microsoft.com/office/powerpoint/2010/main" val="2852006141"/>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99BC55-B8B9-40FF-91A3-F665E4F99B30}"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8CD0C-DCF1-421D-B5D1-6672097E169F}" type="slidenum">
              <a:rPr lang="en-US" smtClean="0"/>
              <a:t>‹#›</a:t>
            </a:fld>
            <a:endParaRPr lang="en-US"/>
          </a:p>
        </p:txBody>
      </p:sp>
    </p:spTree>
    <p:extLst>
      <p:ext uri="{BB962C8B-B14F-4D97-AF65-F5344CB8AC3E}">
        <p14:creationId xmlns:p14="http://schemas.microsoft.com/office/powerpoint/2010/main" val="3368392441"/>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99BC55-B8B9-40FF-91A3-F665E4F99B30}" type="datetimeFigureOut">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08CD0C-DCF1-421D-B5D1-6672097E169F}" type="slidenum">
              <a:rPr lang="en-US" smtClean="0"/>
              <a:t>‹#›</a:t>
            </a:fld>
            <a:endParaRPr lang="en-US"/>
          </a:p>
        </p:txBody>
      </p:sp>
    </p:spTree>
    <p:extLst>
      <p:ext uri="{BB962C8B-B14F-4D97-AF65-F5344CB8AC3E}">
        <p14:creationId xmlns:p14="http://schemas.microsoft.com/office/powerpoint/2010/main" val="4193071082"/>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99BC55-B8B9-40FF-91A3-F665E4F99B30}" type="datetimeFigureOut">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08CD0C-DCF1-421D-B5D1-6672097E169F}" type="slidenum">
              <a:rPr lang="en-US" smtClean="0"/>
              <a:t>‹#›</a:t>
            </a:fld>
            <a:endParaRPr lang="en-US"/>
          </a:p>
        </p:txBody>
      </p:sp>
    </p:spTree>
    <p:extLst>
      <p:ext uri="{BB962C8B-B14F-4D97-AF65-F5344CB8AC3E}">
        <p14:creationId xmlns:p14="http://schemas.microsoft.com/office/powerpoint/2010/main" val="1033525340"/>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9BC55-B8B9-40FF-91A3-F665E4F99B30}"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08CD0C-DCF1-421D-B5D1-6672097E169F}" type="slidenum">
              <a:rPr lang="en-US" smtClean="0"/>
              <a:t>‹#›</a:t>
            </a:fld>
            <a:endParaRPr lang="en-US"/>
          </a:p>
        </p:txBody>
      </p:sp>
    </p:spTree>
    <p:extLst>
      <p:ext uri="{BB962C8B-B14F-4D97-AF65-F5344CB8AC3E}">
        <p14:creationId xmlns:p14="http://schemas.microsoft.com/office/powerpoint/2010/main" val="1802348265"/>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99BC55-B8B9-40FF-91A3-F665E4F99B30}"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8CD0C-DCF1-421D-B5D1-6672097E169F}" type="slidenum">
              <a:rPr lang="en-US" smtClean="0"/>
              <a:t>‹#›</a:t>
            </a:fld>
            <a:endParaRPr lang="en-US"/>
          </a:p>
        </p:txBody>
      </p:sp>
    </p:spTree>
    <p:extLst>
      <p:ext uri="{BB962C8B-B14F-4D97-AF65-F5344CB8AC3E}">
        <p14:creationId xmlns:p14="http://schemas.microsoft.com/office/powerpoint/2010/main" val="3699326019"/>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99BC55-B8B9-40FF-91A3-F665E4F99B30}"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8CD0C-DCF1-421D-B5D1-6672097E169F}" type="slidenum">
              <a:rPr lang="en-US" smtClean="0"/>
              <a:t>‹#›</a:t>
            </a:fld>
            <a:endParaRPr lang="en-US"/>
          </a:p>
        </p:txBody>
      </p:sp>
    </p:spTree>
    <p:extLst>
      <p:ext uri="{BB962C8B-B14F-4D97-AF65-F5344CB8AC3E}">
        <p14:creationId xmlns:p14="http://schemas.microsoft.com/office/powerpoint/2010/main" val="1317786310"/>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9BC55-B8B9-40FF-91A3-F665E4F99B30}" type="datetimeFigureOut">
              <a:rPr lang="en-US" smtClean="0"/>
              <a:t>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8CD0C-DCF1-421D-B5D1-6672097E169F}" type="slidenum">
              <a:rPr lang="en-US" smtClean="0"/>
              <a:t>‹#›</a:t>
            </a:fld>
            <a:endParaRPr lang="en-US"/>
          </a:p>
        </p:txBody>
      </p:sp>
    </p:spTree>
    <p:extLst>
      <p:ext uri="{BB962C8B-B14F-4D97-AF65-F5344CB8AC3E}">
        <p14:creationId xmlns:p14="http://schemas.microsoft.com/office/powerpoint/2010/main" val="4190314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123" name="Picture 3" descr="C:\Users\Administrator\Downloads\z2927050180919_87679c610dadda88ac4fa8a014b7cf1f-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4464" y="1463419"/>
            <a:ext cx="2285999" cy="19127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14561" y="138741"/>
            <a:ext cx="5325804" cy="162300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tab pos="1885950" algn="l"/>
              </a:tabLst>
              <a:defRPr/>
            </a:pPr>
            <a:r>
              <a:rPr kumimoji="0" lang="en-US" sz="2400" b="1" i="0" u="none" strike="noStrike" kern="1200" cap="none" spc="0" normalizeH="0" baseline="0" noProof="0" dirty="0">
                <a:ln>
                  <a:noFill/>
                </a:ln>
                <a:solidFill>
                  <a:srgbClr val="FF0000"/>
                </a:solidFill>
                <a:effectLst/>
                <a:uLnTx/>
                <a:uFillTx/>
                <a:latin typeface="Times New Roman"/>
                <a:ea typeface="Calibri"/>
                <a:cs typeface="Times New Roman"/>
              </a:rPr>
              <a:t>PHÒNG GIÁO DỤC VÀ ĐÀO TẠO </a:t>
            </a:r>
            <a:endParaRPr kumimoji="0" lang="en-US" sz="2400" b="0" i="0" u="none" strike="noStrike" kern="1200" cap="none" spc="0" normalizeH="0" baseline="0" noProof="0" dirty="0">
              <a:ln>
                <a:noFill/>
              </a:ln>
              <a:solidFill>
                <a:srgbClr val="FF0000"/>
              </a:solidFill>
              <a:effectLst/>
              <a:uLnTx/>
              <a:uFillTx/>
              <a:latin typeface="Times New Roman"/>
              <a:ea typeface="Calibri"/>
              <a:cs typeface="Times New Roman"/>
            </a:endParaRPr>
          </a:p>
          <a:p>
            <a:pPr marL="0" marR="0" lvl="0" indent="0" algn="ctr" defTabSz="914400" rtl="0" eaLnBrk="1" fontAlgn="auto" latinLnBrk="0" hangingPunct="1">
              <a:lnSpc>
                <a:spcPct val="115000"/>
              </a:lnSpc>
              <a:spcBef>
                <a:spcPts val="0"/>
              </a:spcBef>
              <a:spcAft>
                <a:spcPts val="1000"/>
              </a:spcAft>
              <a:buClrTx/>
              <a:buSzTx/>
              <a:buFontTx/>
              <a:buNone/>
              <a:tabLst>
                <a:tab pos="1885950" algn="l"/>
              </a:tabLst>
              <a:defRPr/>
            </a:pPr>
            <a:r>
              <a:rPr kumimoji="0" lang="en-US" sz="2400" b="1" i="0" u="none" strike="noStrike" kern="1200" cap="none" spc="0" normalizeH="0" baseline="0" noProof="0" dirty="0">
                <a:ln>
                  <a:noFill/>
                </a:ln>
                <a:solidFill>
                  <a:srgbClr val="FF0000"/>
                </a:solidFill>
                <a:effectLst/>
                <a:uLnTx/>
                <a:uFillTx/>
                <a:latin typeface="Times New Roman"/>
                <a:ea typeface="Calibri"/>
                <a:cs typeface="Times New Roman"/>
              </a:rPr>
              <a:t>QUẬN LONG BIÊN</a:t>
            </a:r>
            <a:endParaRPr kumimoji="0" lang="en-US" sz="2400" b="0" i="0" u="none" strike="noStrike" kern="1200" cap="none" spc="0" normalizeH="0" baseline="0" noProof="0" dirty="0">
              <a:ln>
                <a:noFill/>
              </a:ln>
              <a:solidFill>
                <a:srgbClr val="FF0000"/>
              </a:solidFill>
              <a:effectLst/>
              <a:uLnTx/>
              <a:uFillTx/>
              <a:latin typeface="Times New Roman"/>
              <a:ea typeface="Calibri"/>
              <a:cs typeface="Times New Roman"/>
            </a:endParaRPr>
          </a:p>
          <a:p>
            <a:pPr marL="0" marR="0" lvl="0" indent="0" algn="ctr" defTabSz="914400" rtl="0" eaLnBrk="1" fontAlgn="auto" latinLnBrk="0" hangingPunct="1">
              <a:lnSpc>
                <a:spcPct val="115000"/>
              </a:lnSpc>
              <a:spcBef>
                <a:spcPts val="0"/>
              </a:spcBef>
              <a:spcAft>
                <a:spcPts val="1000"/>
              </a:spcAft>
              <a:buClrTx/>
              <a:buSzTx/>
              <a:buFontTx/>
              <a:buNone/>
              <a:tabLst>
                <a:tab pos="1885950" algn="l"/>
              </a:tabLst>
              <a:defRPr/>
            </a:pPr>
            <a:r>
              <a:rPr kumimoji="0" lang="en-US" sz="2400" b="1" i="0" u="none" strike="noStrike" kern="1200" cap="none" spc="0" normalizeH="0" baseline="0" noProof="0" dirty="0">
                <a:ln>
                  <a:noFill/>
                </a:ln>
                <a:solidFill>
                  <a:srgbClr val="FF0000"/>
                </a:solidFill>
                <a:effectLst/>
                <a:uLnTx/>
                <a:uFillTx/>
                <a:latin typeface="Times New Roman"/>
                <a:ea typeface="Calibri"/>
                <a:cs typeface="Times New Roman"/>
              </a:rPr>
              <a:t>------------***-------------</a:t>
            </a:r>
            <a:endParaRPr kumimoji="0" lang="en-US" sz="2400" b="0" i="0" u="none" strike="noStrike" kern="1200" cap="none" spc="0" normalizeH="0" baseline="0" noProof="0" dirty="0">
              <a:ln>
                <a:noFill/>
              </a:ln>
              <a:solidFill>
                <a:srgbClr val="FF0000"/>
              </a:solidFill>
              <a:effectLst/>
              <a:uLnTx/>
              <a:uFillTx/>
              <a:latin typeface="Times New Roman"/>
              <a:ea typeface="Calibri"/>
              <a:cs typeface="Times New Roman"/>
            </a:endParaRPr>
          </a:p>
        </p:txBody>
      </p:sp>
      <p:sp>
        <p:nvSpPr>
          <p:cNvPr id="5" name="Rectangle 4"/>
          <p:cNvSpPr/>
          <p:nvPr/>
        </p:nvSpPr>
        <p:spPr>
          <a:xfrm>
            <a:off x="2247899" y="3523498"/>
            <a:ext cx="7696200" cy="214917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a:ea typeface="Calibri"/>
                <a:cs typeface="Times New Roman"/>
              </a:rPr>
              <a:t>      </a:t>
            </a:r>
            <a:r>
              <a:rPr kumimoji="0" lang="vi-VN" sz="2800" b="1" i="0" u="none" strike="noStrike" kern="1200" cap="none" spc="0" normalizeH="0" baseline="0" noProof="0" dirty="0">
                <a:ln>
                  <a:noFill/>
                </a:ln>
                <a:solidFill>
                  <a:srgbClr val="FF0000"/>
                </a:solidFill>
                <a:effectLst/>
                <a:uLnTx/>
                <a:uFillTx/>
                <a:latin typeface="Times New Roman"/>
                <a:ea typeface="Calibri"/>
                <a:cs typeface="Times New Roman"/>
              </a:rPr>
              <a:t>GIÁO ÁN: PHÁT TRIỂN </a:t>
            </a:r>
            <a:r>
              <a:rPr kumimoji="0" lang="en-US" sz="2800" b="1" i="0" u="none" strike="noStrike" kern="1200" cap="none" spc="0" normalizeH="0" baseline="0" noProof="0" dirty="0">
                <a:ln>
                  <a:noFill/>
                </a:ln>
                <a:solidFill>
                  <a:srgbClr val="FF0000"/>
                </a:solidFill>
                <a:effectLst/>
                <a:uLnTx/>
                <a:uFillTx/>
                <a:latin typeface="Times New Roman"/>
                <a:ea typeface="Calibri"/>
                <a:cs typeface="Times New Roman"/>
              </a:rPr>
              <a:t>NGÔN NGỮ</a:t>
            </a:r>
            <a:endParaRPr kumimoji="0" lang="en-US" sz="1600" b="1" i="0" u="none" strike="noStrike" kern="1200" cap="none" spc="0" normalizeH="0" baseline="0" noProof="0" dirty="0">
              <a:ln>
                <a:noFill/>
              </a:ln>
              <a:solidFill>
                <a:srgbClr val="FF0000"/>
              </a:solidFill>
              <a:effectLst/>
              <a:uLnTx/>
              <a:uFillTx/>
              <a:latin typeface="Times New Roman"/>
              <a:ea typeface="Calibri"/>
              <a:cs typeface="Times New Roman"/>
            </a:endParaRPr>
          </a:p>
          <a:p>
            <a:pPr marL="0" marR="0" lvl="0" indent="1770063"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200" cap="none" spc="0" normalizeH="0" baseline="0" noProof="0" dirty="0">
                <a:ln>
                  <a:noFill/>
                </a:ln>
                <a:solidFill>
                  <a:srgbClr val="002060"/>
                </a:solidFill>
                <a:effectLst/>
                <a:uLnTx/>
                <a:uFillTx/>
                <a:latin typeface="Times New Roman"/>
                <a:ea typeface="Calibri"/>
                <a:cs typeface="Times New Roman"/>
              </a:rPr>
              <a:t>Đề tài</a:t>
            </a:r>
            <a:r>
              <a:rPr kumimoji="0" lang="en-US" sz="1800" b="1" i="0" u="none" strike="noStrike" kern="1200" cap="none" spc="0" normalizeH="0" baseline="0" noProof="0" dirty="0">
                <a:ln>
                  <a:noFill/>
                </a:ln>
                <a:solidFill>
                  <a:srgbClr val="002060"/>
                </a:solidFill>
                <a:effectLst/>
                <a:uLnTx/>
                <a:uFillTx/>
                <a:latin typeface="Times New Roman"/>
                <a:ea typeface="Calibri"/>
                <a:cs typeface="Times New Roman"/>
              </a:rPr>
              <a:t>     </a:t>
            </a:r>
            <a:r>
              <a:rPr kumimoji="0" lang="vi-VN" sz="1800" b="1" i="0" u="none" strike="noStrike" kern="1200" cap="none" spc="0" normalizeH="0" baseline="0" noProof="0" dirty="0">
                <a:ln>
                  <a:noFill/>
                </a:ln>
                <a:solidFill>
                  <a:srgbClr val="002060"/>
                </a:solidFill>
                <a:effectLst/>
                <a:uLnTx/>
                <a:uFillTx/>
                <a:latin typeface="Times New Roman"/>
                <a:ea typeface="Calibri"/>
                <a:cs typeface="Times New Roman"/>
              </a:rPr>
              <a:t>:</a:t>
            </a:r>
            <a:r>
              <a:rPr kumimoji="0" lang="en-US" sz="1800" b="1" i="0" u="none" strike="noStrike" kern="1200" cap="none" spc="0" normalizeH="0" baseline="0" noProof="0" dirty="0">
                <a:ln>
                  <a:noFill/>
                </a:ln>
                <a:solidFill>
                  <a:srgbClr val="002060"/>
                </a:solidFill>
                <a:effectLst/>
                <a:uLnTx/>
                <a:uFillTx/>
                <a:latin typeface="Times New Roman"/>
                <a:ea typeface="Calibri"/>
                <a:cs typeface="Times New Roman"/>
              </a:rPr>
              <a:t> </a:t>
            </a:r>
            <a:r>
              <a:rPr lang="en-US" b="1" noProof="0" dirty="0" err="1" smtClean="0">
                <a:solidFill>
                  <a:srgbClr val="002060"/>
                </a:solidFill>
                <a:latin typeface="Times New Roman"/>
                <a:ea typeface="Calibri"/>
                <a:cs typeface="Times New Roman"/>
              </a:rPr>
              <a:t>Truyện</a:t>
            </a:r>
            <a:r>
              <a:rPr lang="en-US" b="1" noProof="0" dirty="0">
                <a:solidFill>
                  <a:srgbClr val="002060"/>
                </a:solidFill>
                <a:latin typeface="Times New Roman"/>
                <a:ea typeface="Calibri"/>
                <a:cs typeface="Times New Roman"/>
              </a:rPr>
              <a:t>:</a:t>
            </a:r>
            <a:r>
              <a:rPr kumimoji="0" lang="en-US" sz="1800" b="1" i="0" u="none" strike="noStrike" kern="1200" cap="none" spc="0" normalizeH="0" baseline="0" noProof="0" dirty="0" smtClean="0">
                <a:ln>
                  <a:noFill/>
                </a:ln>
                <a:solidFill>
                  <a:srgbClr val="002060"/>
                </a:solidFill>
                <a:effectLst/>
                <a:uLnTx/>
                <a:uFillTx/>
                <a:latin typeface="Times New Roman"/>
                <a:ea typeface="Calibri"/>
                <a:cs typeface="Times New Roman"/>
              </a:rPr>
              <a:t> </a:t>
            </a:r>
            <a:r>
              <a:rPr kumimoji="0" lang="en-US" sz="1800" b="1" i="0" u="none" strike="noStrike" kern="1200" cap="none" spc="0" normalizeH="0" baseline="0" noProof="0" dirty="0">
                <a:ln>
                  <a:noFill/>
                </a:ln>
                <a:solidFill>
                  <a:srgbClr val="002060"/>
                </a:solidFill>
                <a:effectLst/>
                <a:uLnTx/>
                <a:uFillTx/>
                <a:latin typeface="Times New Roman"/>
                <a:ea typeface="Calibri"/>
                <a:cs typeface="Times New Roman"/>
              </a:rPr>
              <a:t>“</a:t>
            </a:r>
            <a:r>
              <a:rPr kumimoji="0" lang="en-US" sz="1800" b="1" i="0" u="none" strike="noStrike" kern="1200" cap="none" spc="0" normalizeH="0" baseline="0" noProof="0" dirty="0" err="1" smtClean="0">
                <a:ln>
                  <a:noFill/>
                </a:ln>
                <a:solidFill>
                  <a:srgbClr val="002060"/>
                </a:solidFill>
                <a:effectLst/>
                <a:uLnTx/>
                <a:uFillTx/>
                <a:latin typeface="Times New Roman"/>
                <a:ea typeface="Calibri"/>
                <a:cs typeface="Times New Roman"/>
              </a:rPr>
              <a:t>Củ</a:t>
            </a:r>
            <a:r>
              <a:rPr kumimoji="0" lang="en-US" sz="1800" b="1" i="0" u="none" strike="noStrike" kern="1200" cap="none" spc="0" normalizeH="0" noProof="0" dirty="0" smtClean="0">
                <a:ln>
                  <a:noFill/>
                </a:ln>
                <a:solidFill>
                  <a:srgbClr val="002060"/>
                </a:solidFill>
                <a:effectLst/>
                <a:uLnTx/>
                <a:uFillTx/>
                <a:latin typeface="Times New Roman"/>
                <a:ea typeface="Calibri"/>
                <a:cs typeface="Times New Roman"/>
              </a:rPr>
              <a:t> </a:t>
            </a:r>
            <a:r>
              <a:rPr kumimoji="0" lang="en-US" sz="1800" b="1" i="0" u="none" strike="noStrike" kern="1200" cap="none" spc="0" normalizeH="0" noProof="0" dirty="0" err="1" smtClean="0">
                <a:ln>
                  <a:noFill/>
                </a:ln>
                <a:solidFill>
                  <a:srgbClr val="002060"/>
                </a:solidFill>
                <a:effectLst/>
                <a:uLnTx/>
                <a:uFillTx/>
                <a:latin typeface="Times New Roman"/>
                <a:ea typeface="Calibri"/>
                <a:cs typeface="Times New Roman"/>
              </a:rPr>
              <a:t>cải</a:t>
            </a:r>
            <a:r>
              <a:rPr kumimoji="0" lang="en-US" sz="1800" b="1" i="0" u="none" strike="noStrike" kern="1200" cap="none" spc="0" normalizeH="0" noProof="0" dirty="0" smtClean="0">
                <a:ln>
                  <a:noFill/>
                </a:ln>
                <a:solidFill>
                  <a:srgbClr val="002060"/>
                </a:solidFill>
                <a:effectLst/>
                <a:uLnTx/>
                <a:uFillTx/>
                <a:latin typeface="Times New Roman"/>
                <a:ea typeface="Calibri"/>
                <a:cs typeface="Times New Roman"/>
              </a:rPr>
              <a:t> </a:t>
            </a:r>
            <a:r>
              <a:rPr kumimoji="0" lang="en-US" sz="1800" b="1" i="0" u="none" strike="noStrike" kern="1200" cap="none" spc="0" normalizeH="0" noProof="0" dirty="0" err="1" smtClean="0">
                <a:ln>
                  <a:noFill/>
                </a:ln>
                <a:solidFill>
                  <a:srgbClr val="002060"/>
                </a:solidFill>
                <a:effectLst/>
                <a:uLnTx/>
                <a:uFillTx/>
                <a:latin typeface="Times New Roman"/>
                <a:ea typeface="Calibri"/>
                <a:cs typeface="Times New Roman"/>
              </a:rPr>
              <a:t>trắng</a:t>
            </a:r>
            <a:r>
              <a:rPr kumimoji="0" lang="en-US" sz="1800" b="1" i="0" u="none" strike="noStrike" kern="1200" cap="none" spc="0" normalizeH="0" baseline="0" noProof="0" dirty="0" smtClean="0">
                <a:ln>
                  <a:noFill/>
                </a:ln>
                <a:solidFill>
                  <a:srgbClr val="002060"/>
                </a:solidFill>
                <a:effectLst/>
                <a:uLnTx/>
                <a:uFillTx/>
                <a:latin typeface="Times New Roman"/>
                <a:ea typeface="Calibri"/>
                <a:cs typeface="Times New Roman"/>
              </a:rPr>
              <a:t>” </a:t>
            </a:r>
            <a:endParaRPr kumimoji="0" lang="en-US" sz="1600" b="0" i="0" u="none" strike="noStrike" kern="1200" cap="none" spc="0" normalizeH="0" baseline="0" noProof="0" dirty="0">
              <a:ln>
                <a:noFill/>
              </a:ln>
              <a:solidFill>
                <a:srgbClr val="002060"/>
              </a:solidFill>
              <a:effectLst/>
              <a:uLnTx/>
              <a:uFillTx/>
              <a:latin typeface="Times New Roman"/>
              <a:ea typeface="Calibri"/>
              <a:cs typeface="Times New Roman"/>
            </a:endParaRPr>
          </a:p>
          <a:p>
            <a:pPr marL="0" marR="0" lvl="0" indent="1770063"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Times New Roman"/>
                <a:ea typeface="Calibri"/>
                <a:cs typeface="Times New Roman"/>
              </a:rPr>
              <a:t>Loại</a:t>
            </a:r>
            <a:r>
              <a:rPr kumimoji="0" lang="en-US" sz="1800" b="1" i="0" u="none" strike="noStrike" kern="1200" cap="none" spc="0" normalizeH="0" baseline="0" noProof="0" dirty="0">
                <a:ln>
                  <a:noFill/>
                </a:ln>
                <a:solidFill>
                  <a:srgbClr val="002060"/>
                </a:solidFill>
                <a:effectLst/>
                <a:uLnTx/>
                <a:uFillTx/>
                <a:latin typeface="Times New Roman"/>
                <a:ea typeface="Calibri"/>
                <a:cs typeface="Times New Roman"/>
              </a:rPr>
              <a:t> tiết : Đa số trẻ </a:t>
            </a:r>
            <a:r>
              <a:rPr kumimoji="0" lang="en-US" sz="1800" b="1" i="0" u="none" strike="noStrike" kern="1200" cap="none" spc="0" normalizeH="0" baseline="0" noProof="0" dirty="0" err="1">
                <a:ln>
                  <a:noFill/>
                </a:ln>
                <a:solidFill>
                  <a:srgbClr val="002060"/>
                </a:solidFill>
                <a:effectLst/>
                <a:uLnTx/>
                <a:uFillTx/>
                <a:latin typeface="Times New Roman"/>
                <a:ea typeface="Calibri"/>
                <a:cs typeface="Times New Roman"/>
              </a:rPr>
              <a:t>chưa</a:t>
            </a:r>
            <a:r>
              <a:rPr kumimoji="0" lang="en-US" sz="1800" b="1" i="0" u="none" strike="noStrike" kern="1200" cap="none" spc="0" normalizeH="0" baseline="0" noProof="0" dirty="0">
                <a:ln>
                  <a:noFill/>
                </a:ln>
                <a:solidFill>
                  <a:srgbClr val="002060"/>
                </a:solidFill>
                <a:effectLst/>
                <a:uLnTx/>
                <a:uFillTx/>
                <a:latin typeface="Times New Roman"/>
                <a:ea typeface="Calibri"/>
                <a:cs typeface="Times New Roman"/>
              </a:rPr>
              <a:t> </a:t>
            </a:r>
            <a:r>
              <a:rPr kumimoji="0" lang="en-US" sz="1800" b="1" i="0" u="none" strike="noStrike" kern="1200" cap="none" spc="0" normalizeH="0" baseline="0" noProof="0" dirty="0" err="1">
                <a:ln>
                  <a:noFill/>
                </a:ln>
                <a:solidFill>
                  <a:srgbClr val="002060"/>
                </a:solidFill>
                <a:effectLst/>
                <a:uLnTx/>
                <a:uFillTx/>
                <a:latin typeface="Times New Roman"/>
                <a:ea typeface="Calibri"/>
                <a:cs typeface="Times New Roman"/>
              </a:rPr>
              <a:t>biết</a:t>
            </a:r>
            <a:endParaRPr kumimoji="0" lang="en-US" sz="1600" b="0" i="0" u="none" strike="noStrike" kern="1200" cap="none" spc="0" normalizeH="0" baseline="0" noProof="0" dirty="0">
              <a:ln>
                <a:noFill/>
              </a:ln>
              <a:solidFill>
                <a:srgbClr val="002060"/>
              </a:solidFill>
              <a:effectLst/>
              <a:uLnTx/>
              <a:uFillTx/>
              <a:latin typeface="Times New Roman"/>
              <a:ea typeface="Calibri"/>
              <a:cs typeface="Times New Roman"/>
            </a:endParaRPr>
          </a:p>
          <a:p>
            <a:pPr marL="0" marR="0" lvl="0" indent="1770063"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200" cap="none" spc="0" normalizeH="0" baseline="0" noProof="0" dirty="0">
                <a:ln>
                  <a:noFill/>
                </a:ln>
                <a:solidFill>
                  <a:srgbClr val="002060"/>
                </a:solidFill>
                <a:effectLst/>
                <a:uLnTx/>
                <a:uFillTx/>
                <a:latin typeface="Times New Roman"/>
                <a:ea typeface="Calibri"/>
                <a:cs typeface="Times New Roman"/>
              </a:rPr>
              <a:t>Lứa tuổi : </a:t>
            </a:r>
            <a:r>
              <a:rPr kumimoji="0" lang="en-US" sz="1800" b="1" i="0" u="none" strike="noStrike" kern="1200" cap="none" spc="0" normalizeH="0" baseline="0" noProof="0" dirty="0">
                <a:ln>
                  <a:noFill/>
                </a:ln>
                <a:solidFill>
                  <a:srgbClr val="002060"/>
                </a:solidFill>
                <a:effectLst/>
                <a:uLnTx/>
                <a:uFillTx/>
                <a:latin typeface="Times New Roman"/>
                <a:ea typeface="Calibri"/>
                <a:cs typeface="Times New Roman"/>
              </a:rPr>
              <a:t>4 - 5</a:t>
            </a:r>
            <a:r>
              <a:rPr kumimoji="0" lang="vi-VN" sz="1800" b="1" i="0" u="none" strike="noStrike" kern="1200" cap="none" spc="0" normalizeH="0" baseline="0" noProof="0" dirty="0">
                <a:ln>
                  <a:noFill/>
                </a:ln>
                <a:solidFill>
                  <a:srgbClr val="002060"/>
                </a:solidFill>
                <a:effectLst/>
                <a:uLnTx/>
                <a:uFillTx/>
                <a:latin typeface="Times New Roman"/>
                <a:ea typeface="Calibri"/>
                <a:cs typeface="Times New Roman"/>
              </a:rPr>
              <a:t> </a:t>
            </a:r>
            <a:r>
              <a:rPr kumimoji="0" lang="vi-VN" sz="1800" b="1" i="0" u="none" strike="noStrike" kern="1200" cap="none" spc="0" normalizeH="0" baseline="0" noProof="0" dirty="0" smtClean="0">
                <a:ln>
                  <a:noFill/>
                </a:ln>
                <a:solidFill>
                  <a:srgbClr val="002060"/>
                </a:solidFill>
                <a:effectLst/>
                <a:uLnTx/>
                <a:uFillTx/>
                <a:latin typeface="Times New Roman"/>
                <a:ea typeface="Calibri"/>
                <a:cs typeface="Times New Roman"/>
              </a:rPr>
              <a:t>tuổi</a:t>
            </a:r>
            <a:endParaRPr kumimoji="0" lang="en-US" sz="1600" b="0" i="0" u="none" strike="noStrike" kern="1200" cap="none" spc="0" normalizeH="0" baseline="0" noProof="0" dirty="0" smtClean="0">
              <a:ln>
                <a:noFill/>
              </a:ln>
              <a:solidFill>
                <a:srgbClr val="002060"/>
              </a:solidFill>
              <a:effectLst/>
              <a:uLnTx/>
              <a:uFillTx/>
              <a:latin typeface="Times New Roman"/>
              <a:ea typeface="Calibri"/>
              <a:cs typeface="Times New Roman"/>
            </a:endParaRPr>
          </a:p>
          <a:p>
            <a:pPr marL="0" marR="0" lvl="0" indent="1770063" algn="l" defTabSz="914400" rtl="0" eaLnBrk="1" fontAlgn="auto" latinLnBrk="0" hangingPunct="1">
              <a:lnSpc>
                <a:spcPct val="107000"/>
              </a:lnSpc>
              <a:spcBef>
                <a:spcPts val="0"/>
              </a:spcBef>
              <a:spcAft>
                <a:spcPts val="800"/>
              </a:spcAft>
              <a:buClrTx/>
              <a:buSzTx/>
              <a:buFontTx/>
              <a:buNone/>
              <a:tabLst>
                <a:tab pos="5145088" algn="l"/>
              </a:tabLst>
              <a:defRPr/>
            </a:pPr>
            <a:r>
              <a:rPr kumimoji="0" lang="vi-VN" sz="1800" b="1" i="0" u="none" strike="noStrike" kern="1200" cap="none" spc="0" normalizeH="0" baseline="0" noProof="0" dirty="0" smtClean="0">
                <a:ln>
                  <a:noFill/>
                </a:ln>
                <a:solidFill>
                  <a:srgbClr val="002060"/>
                </a:solidFill>
                <a:effectLst/>
                <a:uLnTx/>
                <a:uFillTx/>
                <a:latin typeface="Times New Roman"/>
                <a:ea typeface="Calibri"/>
                <a:cs typeface="Times New Roman"/>
              </a:rPr>
              <a:t>Người thực hiện: </a:t>
            </a:r>
            <a:r>
              <a:rPr kumimoji="0" lang="en-US" sz="1800" b="1" i="0" u="none" strike="noStrike" kern="1200" cap="none" spc="0" normalizeH="0" baseline="0" noProof="0" dirty="0" err="1" smtClean="0">
                <a:ln>
                  <a:noFill/>
                </a:ln>
                <a:solidFill>
                  <a:srgbClr val="002060"/>
                </a:solidFill>
                <a:effectLst/>
                <a:uLnTx/>
                <a:uFillTx/>
                <a:latin typeface="Times New Roman"/>
                <a:ea typeface="Calibri"/>
                <a:cs typeface="Times New Roman"/>
              </a:rPr>
              <a:t>Nguyễn</a:t>
            </a:r>
            <a:r>
              <a:rPr kumimoji="0" lang="en-US" sz="1800" b="1" i="0" u="none" strike="noStrike" kern="1200" cap="none" spc="0" normalizeH="0" baseline="0" noProof="0" dirty="0" smtClean="0">
                <a:ln>
                  <a:noFill/>
                </a:ln>
                <a:solidFill>
                  <a:srgbClr val="002060"/>
                </a:solidFill>
                <a:effectLst/>
                <a:uLnTx/>
                <a:uFillTx/>
                <a:latin typeface="Times New Roman"/>
                <a:ea typeface="Calibri"/>
                <a:cs typeface="Times New Roman"/>
              </a:rPr>
              <a:t> </a:t>
            </a:r>
            <a:r>
              <a:rPr kumimoji="0" lang="en-US" sz="1800" b="1" i="0" u="none" strike="noStrike" kern="1200" cap="none" spc="0" normalizeH="0" baseline="0" noProof="0" dirty="0" err="1" smtClean="0">
                <a:ln>
                  <a:noFill/>
                </a:ln>
                <a:solidFill>
                  <a:srgbClr val="002060"/>
                </a:solidFill>
                <a:effectLst/>
                <a:uLnTx/>
                <a:uFillTx/>
                <a:latin typeface="Times New Roman"/>
                <a:ea typeface="Calibri"/>
                <a:cs typeface="Times New Roman"/>
              </a:rPr>
              <a:t>Vân</a:t>
            </a:r>
            <a:r>
              <a:rPr kumimoji="0" lang="en-US" sz="1800" b="1" i="0" u="none" strike="noStrike" kern="1200" cap="none" spc="0" normalizeH="0" baseline="0" noProof="0" dirty="0" smtClean="0">
                <a:ln>
                  <a:noFill/>
                </a:ln>
                <a:solidFill>
                  <a:srgbClr val="002060"/>
                </a:solidFill>
                <a:effectLst/>
                <a:uLnTx/>
                <a:uFillTx/>
                <a:latin typeface="Times New Roman"/>
                <a:ea typeface="Calibri"/>
                <a:cs typeface="Times New Roman"/>
              </a:rPr>
              <a:t> </a:t>
            </a:r>
            <a:r>
              <a:rPr kumimoji="0" lang="en-US" sz="1800" b="1" i="0" u="none" strike="noStrike" kern="1200" cap="none" spc="0" normalizeH="0" baseline="0" noProof="0" dirty="0" err="1" smtClean="0">
                <a:ln>
                  <a:noFill/>
                </a:ln>
                <a:solidFill>
                  <a:srgbClr val="002060"/>
                </a:solidFill>
                <a:effectLst/>
                <a:uLnTx/>
                <a:uFillTx/>
                <a:latin typeface="Times New Roman"/>
                <a:ea typeface="Calibri"/>
                <a:cs typeface="Times New Roman"/>
              </a:rPr>
              <a:t>Anh</a:t>
            </a:r>
            <a:endParaRPr kumimoji="0" lang="en-US" sz="1600" b="0" i="0" u="none" strike="noStrike" kern="1200" cap="none" spc="0" normalizeH="0" baseline="0" noProof="0" dirty="0">
              <a:ln>
                <a:noFill/>
              </a:ln>
              <a:solidFill>
                <a:srgbClr val="002060"/>
              </a:solidFill>
              <a:effectLst/>
              <a:uLnTx/>
              <a:uFillTx/>
              <a:latin typeface="Times New Roman"/>
              <a:ea typeface="Calibri"/>
              <a:cs typeface="Times New Roman"/>
            </a:endParaRPr>
          </a:p>
        </p:txBody>
      </p:sp>
      <p:sp>
        <p:nvSpPr>
          <p:cNvPr id="2" name="TextBox 1">
            <a:extLst>
              <a:ext uri="{FF2B5EF4-FFF2-40B4-BE49-F238E27FC236}">
                <a16:creationId xmlns:a16="http://schemas.microsoft.com/office/drawing/2014/main" id="{A24D56A4-6CC8-4EF4-8DCA-B2FA8B660248}"/>
              </a:ext>
            </a:extLst>
          </p:cNvPr>
          <p:cNvSpPr txBox="1"/>
          <p:nvPr/>
        </p:nvSpPr>
        <p:spPr>
          <a:xfrm>
            <a:off x="4432572" y="5967412"/>
            <a:ext cx="30897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Calibri" panose="020F0502020204030204"/>
                <a:ea typeface="+mn-ea"/>
                <a:cs typeface="+mn-cs"/>
              </a:rPr>
              <a:t>Năm</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panose="020F0502020204030204"/>
                <a:ea typeface="+mn-ea"/>
                <a:cs typeface="+mn-cs"/>
              </a:rPr>
              <a:t>học</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2021 - 2022</a:t>
            </a:r>
          </a:p>
        </p:txBody>
      </p:sp>
    </p:spTree>
    <p:custDataLst>
      <p:tags r:id="rId1"/>
    </p:custDataLst>
    <p:extLst>
      <p:ext uri="{BB962C8B-B14F-4D97-AF65-F5344CB8AC3E}">
        <p14:creationId xmlns:p14="http://schemas.microsoft.com/office/powerpoint/2010/main" val="1761796876"/>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1000"/>
                                        <p:tgtEl>
                                          <p:spTgt spid="5123"/>
                                        </p:tgtEl>
                                      </p:cBhvr>
                                    </p:animEffect>
                                    <p:anim calcmode="lin" valueType="num">
                                      <p:cBhvr>
                                        <p:cTn id="13" dur="1000" fill="hold"/>
                                        <p:tgtEl>
                                          <p:spTgt spid="5123"/>
                                        </p:tgtEl>
                                        <p:attrNameLst>
                                          <p:attrName>ppt_x</p:attrName>
                                        </p:attrNameLst>
                                      </p:cBhvr>
                                      <p:tavLst>
                                        <p:tav tm="0">
                                          <p:val>
                                            <p:strVal val="#ppt_x"/>
                                          </p:val>
                                        </p:tav>
                                        <p:tav tm="100000">
                                          <p:val>
                                            <p:strVal val="#ppt_x"/>
                                          </p:val>
                                        </p:tav>
                                      </p:tavLst>
                                    </p:anim>
                                    <p:anim calcmode="lin" valueType="num">
                                      <p:cBhvr>
                                        <p:cTn id="14" dur="1000" fill="hold"/>
                                        <p:tgtEl>
                                          <p:spTgt spid="51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109337" y="2420203"/>
            <a:ext cx="8287730" cy="1446550"/>
          </a:xfrm>
          <a:prstGeom prst="rect">
            <a:avLst/>
          </a:prstGeom>
          <a:noFill/>
        </p:spPr>
        <p:txBody>
          <a:bodyPr wrap="square" rtlCol="0">
            <a:spAutoFit/>
          </a:bodyPr>
          <a:lstStyle/>
          <a:p>
            <a:pPr algn="ctr"/>
            <a:r>
              <a:rPr lang="en-US" sz="8800" b="1" dirty="0" smtClean="0">
                <a:solidFill>
                  <a:srgbClr val="0070C0"/>
                </a:solidFill>
                <a:latin typeface="Times New Roman" panose="02020603050405020304" pitchFamily="18" charset="0"/>
                <a:cs typeface="Times New Roman" panose="02020603050405020304" pitchFamily="18" charset="0"/>
              </a:rPr>
              <a:t>“ĐÀM THOẠI”</a:t>
            </a:r>
            <a:endParaRPr lang="en-US" sz="8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0165491"/>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370539" y="503858"/>
            <a:ext cx="9687524" cy="1754326"/>
          </a:xfrm>
          <a:prstGeom prst="rect">
            <a:avLst/>
          </a:prstGeom>
        </p:spPr>
        <p:txBody>
          <a:bodyPr wrap="none">
            <a:spAutoFit/>
          </a:bodyPr>
          <a:lstStyle/>
          <a:p>
            <a:r>
              <a:rPr lang="en-US" sz="5400" b="1" dirty="0" smtClean="0">
                <a:solidFill>
                  <a:srgbClr val="FF0000"/>
                </a:solidFill>
                <a:effectLst/>
                <a:latin typeface="Times New Roman" panose="02020603050405020304" pitchFamily="18" charset="0"/>
                <a:ea typeface="Times New Roman" panose="02020603050405020304" pitchFamily="18" charset="0"/>
              </a:rPr>
              <a:t>+</a:t>
            </a:r>
            <a:r>
              <a:rPr lang="vi-VN" sz="5400" b="1" dirty="0" smtClean="0">
                <a:solidFill>
                  <a:srgbClr val="FF0000"/>
                </a:solidFill>
                <a:effectLst/>
                <a:latin typeface="Times New Roman" panose="02020603050405020304" pitchFamily="18" charset="0"/>
                <a:ea typeface="Times New Roman" panose="02020603050405020304" pitchFamily="18" charset="0"/>
              </a:rPr>
              <a:t> Ai là người tìm ra củ cải trắng</a:t>
            </a:r>
            <a:endParaRPr lang="en-US" sz="5400" b="1" dirty="0" smtClean="0">
              <a:solidFill>
                <a:srgbClr val="FF0000"/>
              </a:solidFill>
              <a:effectLst/>
              <a:latin typeface="Times New Roman" panose="02020603050405020304" pitchFamily="18" charset="0"/>
              <a:ea typeface="Times New Roman" panose="02020603050405020304" pitchFamily="18" charset="0"/>
            </a:endParaRPr>
          </a:p>
          <a:p>
            <a:r>
              <a:rPr lang="vi-VN" sz="5400" b="1" dirty="0" smtClean="0">
                <a:solidFill>
                  <a:srgbClr val="FF0000"/>
                </a:solidFill>
                <a:effectLst/>
                <a:latin typeface="Times New Roman" panose="02020603050405020304" pitchFamily="18" charset="0"/>
                <a:ea typeface="Times New Roman" panose="02020603050405020304" pitchFamily="18" charset="0"/>
              </a:rPr>
              <a:t> trước tiên?</a:t>
            </a:r>
            <a:endParaRPr lang="en-US" sz="5400" b="1" dirty="0">
              <a:solidFill>
                <a:srgbClr val="FF0000"/>
              </a:solidFill>
            </a:endParaRPr>
          </a:p>
        </p:txBody>
      </p:sp>
      <p:pic>
        <p:nvPicPr>
          <p:cNvPr id="2" name="Picture 1"/>
          <p:cNvPicPr>
            <a:picLocks noChangeAspect="1"/>
          </p:cNvPicPr>
          <p:nvPr/>
        </p:nvPicPr>
        <p:blipFill>
          <a:blip r:embed="rId3"/>
          <a:stretch>
            <a:fillRect/>
          </a:stretch>
        </p:blipFill>
        <p:spPr>
          <a:xfrm>
            <a:off x="2553434" y="2762042"/>
            <a:ext cx="6890817" cy="3133616"/>
          </a:xfrm>
          <a:prstGeom prst="rect">
            <a:avLst/>
          </a:prstGeom>
        </p:spPr>
      </p:pic>
    </p:spTree>
    <p:extLst>
      <p:ext uri="{BB962C8B-B14F-4D97-AF65-F5344CB8AC3E}">
        <p14:creationId xmlns:p14="http://schemas.microsoft.com/office/powerpoint/2010/main" val="3382924704"/>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1453545" y="537457"/>
            <a:ext cx="9284909"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vi-VN"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Thỏ con mang củ cải trắng đến cho ai?</a:t>
            </a:r>
            <a:endParaRPr kumimoji="0" lang="en-US" sz="5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2749013" y="2606723"/>
            <a:ext cx="6654294" cy="3257562"/>
          </a:xfrm>
          <a:prstGeom prst="rect">
            <a:avLst/>
          </a:prstGeom>
        </p:spPr>
      </p:pic>
    </p:spTree>
    <p:extLst>
      <p:ext uri="{BB962C8B-B14F-4D97-AF65-F5344CB8AC3E}">
        <p14:creationId xmlns:p14="http://schemas.microsoft.com/office/powerpoint/2010/main" val="4062273582"/>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1618368" y="343693"/>
            <a:ext cx="8955264"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vi-VN"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Dê con lại làm gì với củ cải trắng?</a:t>
            </a:r>
            <a:r>
              <a:rPr kumimoji="0" lang="vi-VN" sz="1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r>
            <a:br>
              <a:rPr kumimoji="0" lang="vi-VN" sz="1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b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2606723" y="2203402"/>
            <a:ext cx="6919414" cy="3719725"/>
          </a:xfrm>
          <a:prstGeom prst="rect">
            <a:avLst/>
          </a:prstGeom>
        </p:spPr>
      </p:pic>
    </p:spTree>
    <p:extLst>
      <p:ext uri="{BB962C8B-B14F-4D97-AF65-F5344CB8AC3E}">
        <p14:creationId xmlns:p14="http://schemas.microsoft.com/office/powerpoint/2010/main" val="3339032737"/>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995"/>
            <a:ext cx="12192000" cy="6858000"/>
          </a:xfrm>
          <a:prstGeom prst="rect">
            <a:avLst/>
          </a:prstGeom>
        </p:spPr>
      </p:pic>
      <p:sp>
        <p:nvSpPr>
          <p:cNvPr id="6" name="Rectangle 5"/>
          <p:cNvSpPr/>
          <p:nvPr/>
        </p:nvSpPr>
        <p:spPr>
          <a:xfrm>
            <a:off x="1386502" y="592428"/>
            <a:ext cx="9187130" cy="1754326"/>
          </a:xfrm>
          <a:prstGeom prst="rect">
            <a:avLst/>
          </a:prstGeom>
        </p:spPr>
        <p:txBody>
          <a:bodyPr wrap="none">
            <a:spAutoFit/>
          </a:bodyPr>
          <a:lstStyle/>
          <a:p>
            <a:pPr lvl="0"/>
            <a:r>
              <a:rPr lang="en-US" sz="5400" b="1" dirty="0" smtClean="0">
                <a:solidFill>
                  <a:srgbClr val="FF0000"/>
                </a:solidFill>
                <a:effectLst/>
                <a:latin typeface="Times New Roman" panose="02020603050405020304" pitchFamily="18" charset="0"/>
                <a:ea typeface="Times New Roman" panose="02020603050405020304" pitchFamily="18" charset="0"/>
              </a:rPr>
              <a:t>+</a:t>
            </a:r>
            <a:r>
              <a:rPr lang="vi-VN" sz="5400" b="1" dirty="0" smtClean="0">
                <a:solidFill>
                  <a:srgbClr val="FF0000"/>
                </a:solidFill>
                <a:effectLst/>
                <a:latin typeface="Times New Roman" panose="02020603050405020304" pitchFamily="18" charset="0"/>
                <a:ea typeface="Times New Roman" panose="02020603050405020304" pitchFamily="18" charset="0"/>
              </a:rPr>
              <a:t> Hươu con mang củ cải trắng</a:t>
            </a:r>
            <a:endParaRPr lang="en-US" sz="5400" b="1" dirty="0" smtClean="0">
              <a:solidFill>
                <a:srgbClr val="FF0000"/>
              </a:solidFill>
              <a:effectLst/>
              <a:latin typeface="Times New Roman" panose="02020603050405020304" pitchFamily="18" charset="0"/>
              <a:ea typeface="Times New Roman" panose="02020603050405020304" pitchFamily="18" charset="0"/>
            </a:endParaRPr>
          </a:p>
          <a:p>
            <a:pPr lvl="0"/>
            <a:r>
              <a:rPr lang="vi-VN" sz="5400" b="1" dirty="0" smtClean="0">
                <a:solidFill>
                  <a:srgbClr val="FF0000"/>
                </a:solidFill>
                <a:effectLst/>
                <a:latin typeface="Times New Roman" panose="02020603050405020304" pitchFamily="18" charset="0"/>
                <a:ea typeface="Times New Roman" panose="02020603050405020304" pitchFamily="18" charset="0"/>
              </a:rPr>
              <a:t> đến cho ai?</a:t>
            </a:r>
            <a:endParaRPr kumimoji="0" lang="en-US" sz="5400" b="1" i="0" u="none" strike="noStrike" kern="1200" cap="none" spc="0" normalizeH="0" baseline="0" noProof="0" dirty="0" smtClean="0">
              <a:ln>
                <a:noFill/>
              </a:ln>
              <a:solidFill>
                <a:srgbClr val="FF0000"/>
              </a:solidFill>
              <a:effectLst/>
              <a:uLnTx/>
              <a:uFillTx/>
              <a:latin typeface="Calibri" panose="020F0502020204030204"/>
            </a:endParaRPr>
          </a:p>
        </p:txBody>
      </p:sp>
      <p:sp>
        <p:nvSpPr>
          <p:cNvPr id="8" name="Rectangle 7"/>
          <p:cNvSpPr/>
          <p:nvPr/>
        </p:nvSpPr>
        <p:spPr>
          <a:xfrm>
            <a:off x="1618368" y="4342487"/>
            <a:ext cx="895526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r>
            <a:br>
              <a:rPr kumimoji="0" lang="vi-VN" sz="1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br>
            <a:endPar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2974947" y="2693059"/>
            <a:ext cx="6242104" cy="3511183"/>
          </a:xfrm>
          <a:prstGeom prst="rect">
            <a:avLst/>
          </a:prstGeom>
        </p:spPr>
      </p:pic>
    </p:spTree>
    <p:extLst>
      <p:ext uri="{BB962C8B-B14F-4D97-AF65-F5344CB8AC3E}">
        <p14:creationId xmlns:p14="http://schemas.microsoft.com/office/powerpoint/2010/main" val="3609041215"/>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995"/>
            <a:ext cx="12192000" cy="6858000"/>
          </a:xfrm>
          <a:prstGeom prst="rect">
            <a:avLst/>
          </a:prstGeom>
        </p:spPr>
      </p:pic>
      <p:sp>
        <p:nvSpPr>
          <p:cNvPr id="8" name="Rectangle 7"/>
          <p:cNvSpPr/>
          <p:nvPr/>
        </p:nvSpPr>
        <p:spPr>
          <a:xfrm>
            <a:off x="1618368" y="4342487"/>
            <a:ext cx="895526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r>
            <a:br>
              <a:rPr kumimoji="0" lang="vi-VN" sz="1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br>
            <a:endPar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endParaRPr>
          </a:p>
        </p:txBody>
      </p:sp>
      <p:sp>
        <p:nvSpPr>
          <p:cNvPr id="3" name="Rectangle 2"/>
          <p:cNvSpPr/>
          <p:nvPr/>
        </p:nvSpPr>
        <p:spPr>
          <a:xfrm>
            <a:off x="1355323" y="419752"/>
            <a:ext cx="8972649" cy="192700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6048375" algn="l"/>
              </a:tabLst>
              <a:defRPr/>
            </a:pPr>
            <a:r>
              <a:rPr kumimoji="0" lang="en-US"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vi-VN"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Các con thấy các bạn trong </a:t>
            </a:r>
            <a:endParaRPr kumimoji="0" lang="en-US"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6048375" algn="l"/>
              </a:tabLst>
              <a:defRPr/>
            </a:pPr>
            <a:r>
              <a:rPr kumimoji="0" lang="vi-VN"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câu chuyện này như thế nào?</a:t>
            </a:r>
            <a:endPar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pic>
        <p:nvPicPr>
          <p:cNvPr id="2" name="Picture 1"/>
          <p:cNvPicPr>
            <a:picLocks noChangeAspect="1"/>
          </p:cNvPicPr>
          <p:nvPr/>
        </p:nvPicPr>
        <p:blipFill>
          <a:blip r:embed="rId3"/>
          <a:stretch>
            <a:fillRect/>
          </a:stretch>
        </p:blipFill>
        <p:spPr>
          <a:xfrm>
            <a:off x="2015512" y="2518565"/>
            <a:ext cx="7652270" cy="3429479"/>
          </a:xfrm>
          <a:prstGeom prst="rect">
            <a:avLst/>
          </a:prstGeom>
        </p:spPr>
      </p:pic>
    </p:spTree>
    <p:extLst>
      <p:ext uri="{BB962C8B-B14F-4D97-AF65-F5344CB8AC3E}">
        <p14:creationId xmlns:p14="http://schemas.microsoft.com/office/powerpoint/2010/main" val="3892901503"/>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119074"/>
            <a:ext cx="8839200" cy="4247317"/>
          </a:xfrm>
          <a:prstGeom prst="rect">
            <a:avLst/>
          </a:prstGeom>
          <a:noFill/>
        </p:spPr>
        <p:txBody>
          <a:bodyPr wrap="square" rtlCol="0">
            <a:spAutoFit/>
          </a:bodyPr>
          <a:lstStyle/>
          <a:p>
            <a:r>
              <a:rPr lang="en-US" sz="5400" b="1" dirty="0" err="1" smtClean="0">
                <a:solidFill>
                  <a:srgbClr val="FF0000"/>
                </a:solidFill>
                <a:latin typeface="Arial (Body)"/>
                <a:cs typeface="Times New Roman" panose="02020603050405020304" pitchFamily="18" charset="0"/>
              </a:rPr>
              <a:t>Giáo</a:t>
            </a:r>
            <a:r>
              <a:rPr lang="en-US" sz="5400" b="1" dirty="0" smtClean="0">
                <a:solidFill>
                  <a:srgbClr val="FF0000"/>
                </a:solidFill>
                <a:latin typeface="Arial (Body)"/>
                <a:cs typeface="Times New Roman" panose="02020603050405020304" pitchFamily="18" charset="0"/>
              </a:rPr>
              <a:t> </a:t>
            </a:r>
            <a:r>
              <a:rPr lang="en-US" sz="5400" b="1" dirty="0" err="1" smtClean="0">
                <a:solidFill>
                  <a:srgbClr val="FF0000"/>
                </a:solidFill>
                <a:latin typeface="Arial (Body)"/>
                <a:cs typeface="Times New Roman" panose="02020603050405020304" pitchFamily="18" charset="0"/>
              </a:rPr>
              <a:t>dục</a:t>
            </a:r>
            <a:r>
              <a:rPr lang="en-US" sz="5400" b="1" dirty="0" smtClean="0">
                <a:solidFill>
                  <a:srgbClr val="FF0000"/>
                </a:solidFill>
                <a:latin typeface="Arial (Body)"/>
                <a:cs typeface="Times New Roman" panose="02020603050405020304" pitchFamily="18" charset="0"/>
              </a:rPr>
              <a:t>: </a:t>
            </a:r>
            <a:r>
              <a:rPr lang="vi-VN" sz="5400" dirty="0">
                <a:solidFill>
                  <a:schemeClr val="accent2">
                    <a:lumMod val="75000"/>
                  </a:schemeClr>
                </a:solidFill>
                <a:cs typeface="Times New Roman" panose="02020603050405020304" pitchFamily="18" charset="0"/>
              </a:rPr>
              <a:t>Các con chơi với bạn của mình thì phải yêu thương, quan tâm, giúp đỡ, nhường nhịn không giành đồ chơi của nhau</a:t>
            </a:r>
            <a:r>
              <a:rPr lang="en-US" sz="5400" dirty="0" smtClean="0">
                <a:solidFill>
                  <a:schemeClr val="accent2">
                    <a:lumMod val="75000"/>
                  </a:schemeClr>
                </a:solidFill>
                <a:cs typeface="Times New Roman" panose="02020603050405020304" pitchFamily="18" charset="0"/>
              </a:rPr>
              <a:t>.</a:t>
            </a:r>
            <a:endParaRPr lang="en-US" sz="5400" dirty="0">
              <a:solidFill>
                <a:schemeClr val="accent2">
                  <a:lumMod val="75000"/>
                </a:schemeClr>
              </a:solidFill>
              <a:cs typeface="Times New Roman" panose="02020603050405020304" pitchFamily="18" charset="0"/>
            </a:endParaRPr>
          </a:p>
        </p:txBody>
      </p:sp>
    </p:spTree>
    <p:extLst>
      <p:ext uri="{BB962C8B-B14F-4D97-AF65-F5344CB8AC3E}">
        <p14:creationId xmlns:p14="http://schemas.microsoft.com/office/powerpoint/2010/main" val="3122358828"/>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660400" y="2290508"/>
            <a:ext cx="10600267" cy="2031325"/>
          </a:xfrm>
          <a:prstGeom prst="rect">
            <a:avLst/>
          </a:prstGeom>
        </p:spPr>
        <p:txBody>
          <a:bodyPr wrap="square">
            <a:spAutoFit/>
          </a:bodyPr>
          <a:lstStyle/>
          <a:p>
            <a:pPr lvl="0" algn="ctr"/>
            <a:r>
              <a:rPr lang="en-US" sz="7200" b="1" dirty="0">
                <a:solidFill>
                  <a:srgbClr val="FF0000"/>
                </a:solidFill>
                <a:latin typeface="Times New Roman" panose="02020603050405020304" pitchFamily="18" charset="0"/>
                <a:cs typeface="Times New Roman" panose="02020603050405020304" pitchFamily="18" charset="0"/>
              </a:rPr>
              <a:t>HOẠT ĐỘNG </a:t>
            </a:r>
            <a:r>
              <a:rPr lang="en-US" sz="7200" b="1" dirty="0" smtClean="0">
                <a:solidFill>
                  <a:srgbClr val="FF0000"/>
                </a:solidFill>
                <a:latin typeface="Times New Roman" panose="02020603050405020304" pitchFamily="18" charset="0"/>
                <a:cs typeface="Times New Roman" panose="02020603050405020304" pitchFamily="18" charset="0"/>
              </a:rPr>
              <a:t>3</a:t>
            </a:r>
            <a:endParaRPr lang="en-US" sz="7200" b="1" dirty="0">
              <a:solidFill>
                <a:srgbClr val="FF0000"/>
              </a:solidFill>
              <a:latin typeface="Times New Roman" panose="02020603050405020304" pitchFamily="18" charset="0"/>
              <a:cs typeface="Times New Roman" panose="02020603050405020304" pitchFamily="18" charset="0"/>
            </a:endParaRPr>
          </a:p>
          <a:p>
            <a:pPr lvl="0" algn="ctr"/>
            <a:r>
              <a:rPr lang="en-US" sz="5400" b="1" dirty="0" smtClean="0">
                <a:solidFill>
                  <a:srgbClr val="0070C0"/>
                </a:solidFill>
                <a:latin typeface="Times New Roman" panose="02020603050405020304" pitchFamily="18" charset="0"/>
                <a:cs typeface="Times New Roman" panose="02020603050405020304" pitchFamily="18" charset="0"/>
              </a:rPr>
              <a:t>ĐỌC THƠ: “TỪ HẠT ĐẾN HOA”</a:t>
            </a:r>
            <a:endParaRPr lang="en-US" sz="5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922214"/>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534625417"/>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33517" y="1555845"/>
            <a:ext cx="7465326" cy="1938992"/>
          </a:xfrm>
          <a:prstGeom prst="rect">
            <a:avLst/>
          </a:prstGeom>
          <a:noFill/>
        </p:spPr>
        <p:txBody>
          <a:bodyPr wrap="square" rtlCol="0">
            <a:spAutoFit/>
          </a:bodyPr>
          <a:lstStyle/>
          <a:p>
            <a:pPr algn="ctr"/>
            <a:r>
              <a:rPr lang="en-US" sz="6000" b="1" dirty="0" smtClean="0">
                <a:solidFill>
                  <a:srgbClr val="FF0000"/>
                </a:solidFill>
                <a:latin typeface="Times New Roman" panose="02020603050405020304" pitchFamily="18" charset="0"/>
                <a:cs typeface="Times New Roman" panose="02020603050405020304" pitchFamily="18" charset="0"/>
              </a:rPr>
              <a:t>HOẠT ĐỘNG 1</a:t>
            </a:r>
          </a:p>
          <a:p>
            <a:pPr algn="ctr"/>
            <a:r>
              <a:rPr lang="en-US" sz="6000" b="1" dirty="0" smtClean="0">
                <a:solidFill>
                  <a:srgbClr val="FF0000"/>
                </a:solidFill>
                <a:latin typeface="Times New Roman" panose="02020603050405020304" pitchFamily="18" charset="0"/>
                <a:cs typeface="Times New Roman" panose="02020603050405020304" pitchFamily="18" charset="0"/>
              </a:rPr>
              <a:t>GÂY HỨNG THÚ</a:t>
            </a:r>
          </a:p>
        </p:txBody>
      </p:sp>
      <p:sp>
        <p:nvSpPr>
          <p:cNvPr id="6" name="TextBox 5"/>
          <p:cNvSpPr txBox="1"/>
          <p:nvPr/>
        </p:nvSpPr>
        <p:spPr>
          <a:xfrm>
            <a:off x="1603613" y="3429000"/>
            <a:ext cx="8325134" cy="1107996"/>
          </a:xfrm>
          <a:prstGeom prst="rect">
            <a:avLst/>
          </a:prstGeom>
          <a:noFill/>
        </p:spPr>
        <p:txBody>
          <a:bodyPr wrap="square" rtlCol="0">
            <a:spAutoFit/>
          </a:bodyPr>
          <a:lstStyle/>
          <a:p>
            <a:pPr algn="ctr"/>
            <a:r>
              <a:rPr lang="en-US" sz="6600" b="1" dirty="0" smtClean="0">
                <a:solidFill>
                  <a:srgbClr val="0070C0"/>
                </a:solidFill>
              </a:rPr>
              <a:t>TRÒ</a:t>
            </a:r>
            <a:r>
              <a:rPr lang="en-US" sz="6000" b="1" dirty="0" smtClean="0">
                <a:solidFill>
                  <a:srgbClr val="0070C0"/>
                </a:solidFill>
              </a:rPr>
              <a:t> CHƠI : “GIEO HẠT”</a:t>
            </a:r>
            <a:endParaRPr lang="en-US" sz="6000" b="1" dirty="0">
              <a:solidFill>
                <a:srgbClr val="0070C0"/>
              </a:solidFill>
            </a:endParaRPr>
          </a:p>
        </p:txBody>
      </p:sp>
    </p:spTree>
    <p:extLst>
      <p:ext uri="{BB962C8B-B14F-4D97-AF65-F5344CB8AC3E}">
        <p14:creationId xmlns:p14="http://schemas.microsoft.com/office/powerpoint/2010/main" val="4078021162"/>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11199" y="2115403"/>
            <a:ext cx="10143067" cy="2031325"/>
          </a:xfrm>
          <a:prstGeom prst="rect">
            <a:avLst/>
          </a:prstGeom>
          <a:noFill/>
        </p:spPr>
        <p:txBody>
          <a:bodyPr wrap="square" rtlCol="0">
            <a:spAutoFit/>
          </a:bodyPr>
          <a:lstStyle/>
          <a:p>
            <a:pPr algn="ctr"/>
            <a:r>
              <a:rPr lang="en-US" sz="7200" b="1" dirty="0" smtClean="0">
                <a:solidFill>
                  <a:srgbClr val="FF0000"/>
                </a:solidFill>
                <a:latin typeface="Times New Roman" panose="02020603050405020304" pitchFamily="18" charset="0"/>
                <a:cs typeface="Times New Roman" panose="02020603050405020304" pitchFamily="18" charset="0"/>
              </a:rPr>
              <a:t>HOẠT ĐỘNG 2</a:t>
            </a:r>
          </a:p>
          <a:p>
            <a:pPr algn="ctr"/>
            <a:r>
              <a:rPr lang="en-US" sz="5400" b="1" dirty="0" smtClean="0">
                <a:solidFill>
                  <a:srgbClr val="0070C0"/>
                </a:solidFill>
                <a:latin typeface="Times New Roman" panose="02020603050405020304" pitchFamily="18" charset="0"/>
                <a:cs typeface="Times New Roman" panose="02020603050405020304" pitchFamily="18" charset="0"/>
              </a:rPr>
              <a:t>TRUYỆN: “CỦ CẢI TRẮNG”</a:t>
            </a:r>
            <a:endParaRPr lang="en-US" sz="5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9779706"/>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09182" y="5688449"/>
            <a:ext cx="11973636" cy="1169551"/>
          </a:xfrm>
          <a:prstGeom prst="rect">
            <a:avLst/>
          </a:prstGeom>
        </p:spPr>
        <p:txBody>
          <a:bodyPr wrap="square">
            <a:spAutoFit/>
          </a:bodyPr>
          <a:lstStyle/>
          <a:p>
            <a:r>
              <a:rPr lang="vi-VN" sz="1400" b="1" dirty="0">
                <a:solidFill>
                  <a:srgbClr val="FFC000"/>
                </a:solidFill>
              </a:rPr>
              <a:t>Mùa đông đã đến rồi, trời lạnh buốt. Thỏ con không còn gì để ăn nữa, nó đành mặc áo ấm và đi ra khỏi nhà để tìm cái ăn. Thỏ tìm, tìm mãi, bỗng nhiên Thỏ con reo lên một cách sung sướng:</a:t>
            </a:r>
            <a:br>
              <a:rPr lang="vi-VN" sz="1400" b="1" dirty="0">
                <a:solidFill>
                  <a:srgbClr val="FFC000"/>
                </a:solidFill>
              </a:rPr>
            </a:br>
            <a:r>
              <a:rPr lang="vi-VN" sz="1400" b="1" dirty="0">
                <a:solidFill>
                  <a:srgbClr val="FFC000"/>
                </a:solidFill>
              </a:rPr>
              <a:t>  - Ôi! Ở đây có hai củ cải trắng, mình mới may mắn làm sao</a:t>
            </a:r>
            <a:r>
              <a:rPr lang="vi-VN" sz="1400" b="1" dirty="0" smtClean="0">
                <a:solidFill>
                  <a:srgbClr val="FFC000"/>
                </a:solidFill>
              </a:rPr>
              <a:t>.</a:t>
            </a:r>
            <a:r>
              <a:rPr lang="vi-VN" sz="1400" b="1" dirty="0">
                <a:solidFill>
                  <a:srgbClr val="FFC000"/>
                </a:solidFill>
              </a:rPr>
              <a:t/>
            </a:r>
            <a:br>
              <a:rPr lang="vi-VN" sz="1400" b="1" dirty="0">
                <a:solidFill>
                  <a:srgbClr val="FFC000"/>
                </a:solidFill>
              </a:rPr>
            </a:br>
            <a:r>
              <a:rPr lang="vi-VN" sz="1400" b="1" dirty="0">
                <a:solidFill>
                  <a:srgbClr val="FFC000"/>
                </a:solidFill>
              </a:rPr>
              <a:t>Thỏ con liền nhổ hai củ cải trắng lên khỏi mặt đất và vội vàng đi về nhà. Đi được một lúc, Thỏ con chợt nhớ tới Dê con.</a:t>
            </a:r>
            <a:br>
              <a:rPr lang="vi-VN" sz="1400" b="1" dirty="0">
                <a:solidFill>
                  <a:srgbClr val="FFC000"/>
                </a:solidFill>
              </a:rPr>
            </a:br>
            <a:r>
              <a:rPr lang="vi-VN" sz="1400" b="1" dirty="0">
                <a:solidFill>
                  <a:srgbClr val="FFC000"/>
                </a:solidFill>
              </a:rPr>
              <a:t>  - Trời lạnh thế này chắc Dê con chẳng có gì ăn. Ta phải mang cho Dê con một củ cải trắng mới được</a:t>
            </a:r>
            <a:r>
              <a:rPr lang="vi-VN" sz="1400" b="1" dirty="0" smtClean="0">
                <a:solidFill>
                  <a:srgbClr val="FFC000"/>
                </a:solidFill>
              </a:rPr>
              <a:t>.</a:t>
            </a:r>
            <a:endParaRPr lang="en-US" sz="1400" b="1" dirty="0">
              <a:solidFill>
                <a:srgbClr val="FFC000"/>
              </a:solidFill>
            </a:endParaRPr>
          </a:p>
        </p:txBody>
      </p:sp>
    </p:spTree>
    <p:extLst>
      <p:ext uri="{BB962C8B-B14F-4D97-AF65-F5344CB8AC3E}">
        <p14:creationId xmlns:p14="http://schemas.microsoft.com/office/powerpoint/2010/main" val="3536262504"/>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86603" y="6053751"/>
            <a:ext cx="11750722" cy="338554"/>
          </a:xfrm>
          <a:prstGeom prst="rect">
            <a:avLst/>
          </a:prstGeom>
        </p:spPr>
        <p:txBody>
          <a:bodyPr wrap="square">
            <a:spAutoFit/>
          </a:bodyPr>
          <a:lstStyle/>
          <a:p>
            <a:r>
              <a:rPr lang="vi-VN" sz="1600" b="1" dirty="0">
                <a:solidFill>
                  <a:srgbClr val="FFC000"/>
                </a:solidFill>
              </a:rPr>
              <a:t>Thỏ con đến nhà Dê con, nhưng Dê con đi vắng. Thỏ để một củ cải trắng trên bàn của Dê con rồi ra về</a:t>
            </a:r>
            <a:r>
              <a:rPr lang="vi-VN" sz="1600" dirty="0">
                <a:solidFill>
                  <a:srgbClr val="FFC000"/>
                </a:solidFill>
              </a:rPr>
              <a:t>.</a:t>
            </a:r>
            <a:endParaRPr lang="en-US" sz="1600" dirty="0">
              <a:solidFill>
                <a:srgbClr val="FFC000"/>
              </a:solidFill>
            </a:endParaRPr>
          </a:p>
        </p:txBody>
      </p:sp>
    </p:spTree>
    <p:extLst>
      <p:ext uri="{BB962C8B-B14F-4D97-AF65-F5344CB8AC3E}">
        <p14:creationId xmlns:p14="http://schemas.microsoft.com/office/powerpoint/2010/main" val="315634397"/>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0042" y="5688449"/>
            <a:ext cx="12091916" cy="1169551"/>
          </a:xfrm>
          <a:prstGeom prst="rect">
            <a:avLst/>
          </a:prstGeom>
        </p:spPr>
        <p:txBody>
          <a:bodyPr wrap="square">
            <a:spAutoFit/>
          </a:bodyPr>
          <a:lstStyle/>
          <a:p>
            <a:r>
              <a:rPr lang="vi-VN" sz="1400" b="1" dirty="0">
                <a:solidFill>
                  <a:srgbClr val="FFC000"/>
                </a:solidFill>
              </a:rPr>
              <a:t>Dê con đi kiếm ăn, nó kiếm được một cái bắp cải, Dê con ăn một nửa còn một nửa để dành cho ngày hôm sau. vừa mở cửa vào nhà, Dê con nhìn thấy củ cải trắng trên bàn, nó ngạc nhiên kêu lên:</a:t>
            </a:r>
            <a:br>
              <a:rPr lang="vi-VN" sz="1400" b="1" dirty="0">
                <a:solidFill>
                  <a:srgbClr val="FFC000"/>
                </a:solidFill>
              </a:rPr>
            </a:br>
            <a:r>
              <a:rPr lang="vi-VN" sz="1400" b="1" dirty="0">
                <a:solidFill>
                  <a:srgbClr val="FFC000"/>
                </a:solidFill>
              </a:rPr>
              <a:t>  - Ôi! Củ cải ở đâu ngon thế này</a:t>
            </a:r>
            <a:r>
              <a:rPr lang="vi-VN" sz="1400" b="1" dirty="0" smtClean="0">
                <a:solidFill>
                  <a:srgbClr val="FFC000"/>
                </a:solidFill>
              </a:rPr>
              <a:t>?</a:t>
            </a:r>
            <a:r>
              <a:rPr lang="vi-VN" sz="1400" b="1" dirty="0">
                <a:solidFill>
                  <a:srgbClr val="FFC000"/>
                </a:solidFill>
              </a:rPr>
              <a:t/>
            </a:r>
            <a:br>
              <a:rPr lang="vi-VN" sz="1400" b="1" dirty="0">
                <a:solidFill>
                  <a:srgbClr val="FFC000"/>
                </a:solidFill>
              </a:rPr>
            </a:br>
            <a:r>
              <a:rPr lang="vi-VN" sz="1400" b="1" dirty="0">
                <a:solidFill>
                  <a:srgbClr val="FFC000"/>
                </a:solidFill>
              </a:rPr>
              <a:t>Dê con ngắm nghía củ cải rồi chợt nghĩ:</a:t>
            </a:r>
            <a:br>
              <a:rPr lang="vi-VN" sz="1400" b="1" dirty="0">
                <a:solidFill>
                  <a:srgbClr val="FFC000"/>
                </a:solidFill>
              </a:rPr>
            </a:br>
            <a:r>
              <a:rPr lang="vi-VN" sz="1400" b="1" dirty="0">
                <a:solidFill>
                  <a:srgbClr val="FFC000"/>
                </a:solidFill>
              </a:rPr>
              <a:t>  - Trời lạnh thế này, chắc Hươu con không có gì ăn. Ta phải đem cho Hươu con củ cải trắng mới được.</a:t>
            </a:r>
            <a:endParaRPr lang="en-US" sz="1400" b="1" dirty="0">
              <a:solidFill>
                <a:srgbClr val="FFC000"/>
              </a:solidFill>
            </a:endParaRPr>
          </a:p>
        </p:txBody>
      </p:sp>
    </p:spTree>
    <p:extLst>
      <p:ext uri="{BB962C8B-B14F-4D97-AF65-F5344CB8AC3E}">
        <p14:creationId xmlns:p14="http://schemas.microsoft.com/office/powerpoint/2010/main" val="629638747"/>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50378" y="5887958"/>
            <a:ext cx="10836322" cy="584775"/>
          </a:xfrm>
          <a:prstGeom prst="rect">
            <a:avLst/>
          </a:prstGeom>
        </p:spPr>
        <p:txBody>
          <a:bodyPr wrap="square">
            <a:spAutoFit/>
          </a:bodyPr>
          <a:lstStyle/>
          <a:p>
            <a:r>
              <a:rPr lang="vi-VN" sz="1600" b="1" dirty="0">
                <a:solidFill>
                  <a:srgbClr val="FFC000"/>
                </a:solidFill>
              </a:rPr>
              <a:t>Dê con đến nhà Hươu con,nhưng Hươu con không có ở nhà, Dê con liền đặt củ cải trắng trên bàn Hươu con rồi ra về.</a:t>
            </a:r>
            <a:endParaRPr lang="en-US" sz="1600" b="1" dirty="0">
              <a:solidFill>
                <a:srgbClr val="FFC000"/>
              </a:solidFill>
            </a:endParaRPr>
          </a:p>
        </p:txBody>
      </p:sp>
    </p:spTree>
    <p:extLst>
      <p:ext uri="{BB962C8B-B14F-4D97-AF65-F5344CB8AC3E}">
        <p14:creationId xmlns:p14="http://schemas.microsoft.com/office/powerpoint/2010/main" val="613373719"/>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581934" y="4611231"/>
            <a:ext cx="6337112" cy="2246769"/>
          </a:xfrm>
          <a:prstGeom prst="rect">
            <a:avLst/>
          </a:prstGeom>
        </p:spPr>
        <p:txBody>
          <a:bodyPr wrap="square">
            <a:spAutoFit/>
          </a:bodyPr>
          <a:lstStyle/>
          <a:p>
            <a:r>
              <a:rPr lang="vi-VN" sz="1400" b="1" dirty="0">
                <a:solidFill>
                  <a:srgbClr val="FFC000"/>
                </a:solidFill>
              </a:rPr>
              <a:t>Hươu con từ rừng trở về, nó ngạc nhiên khi thấy có một củ cải trắng rất ngon ở trên bàn. Hươu con định ăn nhưng nó chợt nghĩ:</a:t>
            </a:r>
            <a:br>
              <a:rPr lang="vi-VN" sz="1400" b="1" dirty="0">
                <a:solidFill>
                  <a:srgbClr val="FFC000"/>
                </a:solidFill>
              </a:rPr>
            </a:br>
            <a:r>
              <a:rPr lang="vi-VN" sz="1400" b="1" dirty="0">
                <a:solidFill>
                  <a:srgbClr val="FFC000"/>
                </a:solidFill>
              </a:rPr>
              <a:t>  - Trời lạnh thế này, chắc Thỏ con không có gì ăn, ta phải đem củ cải trắng này đến cho Thỏ con mới </a:t>
            </a:r>
            <a:r>
              <a:rPr lang="vi-VN" sz="1400" b="1" dirty="0" smtClean="0">
                <a:solidFill>
                  <a:srgbClr val="FFC000"/>
                </a:solidFill>
              </a:rPr>
              <a:t>được</a:t>
            </a:r>
            <a:r>
              <a:rPr lang="vi-VN" sz="1400" b="1" dirty="0">
                <a:solidFill>
                  <a:srgbClr val="FFC000"/>
                </a:solidFill>
              </a:rPr>
              <a:t/>
            </a:r>
            <a:br>
              <a:rPr lang="vi-VN" sz="1400" b="1" dirty="0">
                <a:solidFill>
                  <a:srgbClr val="FFC000"/>
                </a:solidFill>
              </a:rPr>
            </a:br>
            <a:r>
              <a:rPr lang="vi-VN" sz="1400" b="1" dirty="0">
                <a:solidFill>
                  <a:srgbClr val="FFC000"/>
                </a:solidFill>
              </a:rPr>
              <a:t>Hươu con vội vã đến nhà Thỏ con. Thỏ con đang ngủ say. Hươu con không muốn đánh thức bạn dậy, lặng lẽ đặt củ cải trắng trên bàn Thỏ con rồi ra về.</a:t>
            </a:r>
            <a:br>
              <a:rPr lang="vi-VN" sz="1400" b="1" dirty="0">
                <a:solidFill>
                  <a:srgbClr val="FFC000"/>
                </a:solidFill>
              </a:rPr>
            </a:br>
            <a:r>
              <a:rPr lang="vi-VN" sz="1400" b="1" dirty="0" smtClean="0">
                <a:solidFill>
                  <a:srgbClr val="FFC000"/>
                </a:solidFill>
              </a:rPr>
              <a:t>Thỏ </a:t>
            </a:r>
            <a:r>
              <a:rPr lang="vi-VN" sz="1400" b="1" dirty="0">
                <a:solidFill>
                  <a:srgbClr val="FFC000"/>
                </a:solidFill>
              </a:rPr>
              <a:t>con ngủ mãi, ngủ mãi, đến khi tỉnh dậy ngạc nhiên vô cùng, trên bàn của Thỏ có một củ cải trắng. Thỏ kêu lên:</a:t>
            </a:r>
            <a:br>
              <a:rPr lang="vi-VN" sz="1400" b="1" dirty="0">
                <a:solidFill>
                  <a:srgbClr val="FFC000"/>
                </a:solidFill>
              </a:rPr>
            </a:br>
            <a:r>
              <a:rPr lang="vi-VN" sz="1400" b="1" dirty="0">
                <a:solidFill>
                  <a:srgbClr val="FFC000"/>
                </a:solidFill>
              </a:rPr>
              <a:t>  - Ôi! Sao củ cải trắng lại ở đây nhỉ?</a:t>
            </a:r>
            <a:endParaRPr lang="en-US" sz="1400" b="1" dirty="0">
              <a:solidFill>
                <a:srgbClr val="FFC000"/>
              </a:solidFill>
            </a:endParaRPr>
          </a:p>
        </p:txBody>
      </p:sp>
    </p:spTree>
    <p:extLst>
      <p:ext uri="{BB962C8B-B14F-4D97-AF65-F5344CB8AC3E}">
        <p14:creationId xmlns:p14="http://schemas.microsoft.com/office/powerpoint/2010/main" val="3947056396"/>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777922" y="267101"/>
            <a:ext cx="9034818" cy="646331"/>
          </a:xfrm>
          <a:prstGeom prst="rect">
            <a:avLst/>
          </a:prstGeom>
        </p:spPr>
        <p:txBody>
          <a:bodyPr wrap="square">
            <a:spAutoFit/>
          </a:bodyPr>
          <a:lstStyle/>
          <a:p>
            <a:r>
              <a:rPr lang="vi-VN" b="1" dirty="0">
                <a:solidFill>
                  <a:srgbClr val="FFC000"/>
                </a:solidFill>
              </a:rPr>
              <a:t>Thỏ con suy nghĩ và hiểu rằng: những người bạn tốt đã đem củ cải trắng đến cho mình.</a:t>
            </a:r>
            <a:endParaRPr lang="en-US" b="1" dirty="0">
              <a:solidFill>
                <a:srgbClr val="FFC000"/>
              </a:solidFill>
            </a:endParaRPr>
          </a:p>
        </p:txBody>
      </p:sp>
    </p:spTree>
    <p:extLst>
      <p:ext uri="{BB962C8B-B14F-4D97-AF65-F5344CB8AC3E}">
        <p14:creationId xmlns:p14="http://schemas.microsoft.com/office/powerpoint/2010/main" val="3892794739"/>
      </p:ext>
    </p:extLst>
  </p:cSld>
  <p:clrMapOvr>
    <a:masterClrMapping/>
  </p:clrMapOvr>
  <mc:AlternateContent xmlns:mc="http://schemas.openxmlformats.org/markup-compatibility/2006">
    <mc:Choice xmlns:p14="http://schemas.microsoft.com/office/powerpoint/2010/main" Requires="p14">
      <p:transition spd="slow" p14:dur="3900" advTm="2000">
        <p14:glitter pattern="hexago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C8992FB6-4542-4AE0-BEC6-2C0BEC25DD70}:257"/>
  <p:tag name="ISPRING_CUSTOM_TIMING_USED" val="1"/>
  <p:tag name="GENSWF_ADVANCE_TIME" val="14.952"/>
  <p:tag name="TIMING" val="|0.664"/>
  <p:tag name="ISPRING_SLIDE_ID_2" val="{60BC732B-B0DF-42D7-B506-A7B758D056B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397</Words>
  <Application>Microsoft Office PowerPoint</Application>
  <PresentationFormat>Widescreen</PresentationFormat>
  <Paragraphs>35</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(Body)</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126 Xuan 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cp:revision>
  <dcterms:created xsi:type="dcterms:W3CDTF">2022-02-09T09:44:29Z</dcterms:created>
  <dcterms:modified xsi:type="dcterms:W3CDTF">2022-02-09T10:55:05Z</dcterms:modified>
</cp:coreProperties>
</file>