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5"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20E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8" d="100"/>
          <a:sy n="58" d="100"/>
        </p:scale>
        <p:origin x="96"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D5E24B-307D-446D-B16E-8748696F1009}"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7C4B6-6F31-48FD-B892-85D2B15CD042}" type="slidenum">
              <a:rPr lang="en-US" smtClean="0"/>
              <a:t>‹#›</a:t>
            </a:fld>
            <a:endParaRPr lang="en-US"/>
          </a:p>
        </p:txBody>
      </p:sp>
    </p:spTree>
    <p:extLst>
      <p:ext uri="{BB962C8B-B14F-4D97-AF65-F5344CB8AC3E}">
        <p14:creationId xmlns:p14="http://schemas.microsoft.com/office/powerpoint/2010/main" val="3240728882"/>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D5E24B-307D-446D-B16E-8748696F1009}"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7C4B6-6F31-48FD-B892-85D2B15CD042}" type="slidenum">
              <a:rPr lang="en-US" smtClean="0"/>
              <a:t>‹#›</a:t>
            </a:fld>
            <a:endParaRPr lang="en-US"/>
          </a:p>
        </p:txBody>
      </p:sp>
    </p:spTree>
    <p:extLst>
      <p:ext uri="{BB962C8B-B14F-4D97-AF65-F5344CB8AC3E}">
        <p14:creationId xmlns:p14="http://schemas.microsoft.com/office/powerpoint/2010/main" val="3907666019"/>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D5E24B-307D-446D-B16E-8748696F1009}"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7C4B6-6F31-48FD-B892-85D2B15CD042}" type="slidenum">
              <a:rPr lang="en-US" smtClean="0"/>
              <a:t>‹#›</a:t>
            </a:fld>
            <a:endParaRPr lang="en-US"/>
          </a:p>
        </p:txBody>
      </p:sp>
    </p:spTree>
    <p:extLst>
      <p:ext uri="{BB962C8B-B14F-4D97-AF65-F5344CB8AC3E}">
        <p14:creationId xmlns:p14="http://schemas.microsoft.com/office/powerpoint/2010/main" val="2384801070"/>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D5E24B-307D-446D-B16E-8748696F1009}"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7C4B6-6F31-48FD-B892-85D2B15CD042}" type="slidenum">
              <a:rPr lang="en-US" smtClean="0"/>
              <a:t>‹#›</a:t>
            </a:fld>
            <a:endParaRPr lang="en-US"/>
          </a:p>
        </p:txBody>
      </p:sp>
    </p:spTree>
    <p:extLst>
      <p:ext uri="{BB962C8B-B14F-4D97-AF65-F5344CB8AC3E}">
        <p14:creationId xmlns:p14="http://schemas.microsoft.com/office/powerpoint/2010/main" val="1801235957"/>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D5E24B-307D-446D-B16E-8748696F1009}"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7C4B6-6F31-48FD-B892-85D2B15CD042}" type="slidenum">
              <a:rPr lang="en-US" smtClean="0"/>
              <a:t>‹#›</a:t>
            </a:fld>
            <a:endParaRPr lang="en-US"/>
          </a:p>
        </p:txBody>
      </p:sp>
    </p:spTree>
    <p:extLst>
      <p:ext uri="{BB962C8B-B14F-4D97-AF65-F5344CB8AC3E}">
        <p14:creationId xmlns:p14="http://schemas.microsoft.com/office/powerpoint/2010/main" val="2911032338"/>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D5E24B-307D-446D-B16E-8748696F1009}"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7C4B6-6F31-48FD-B892-85D2B15CD042}" type="slidenum">
              <a:rPr lang="en-US" smtClean="0"/>
              <a:t>‹#›</a:t>
            </a:fld>
            <a:endParaRPr lang="en-US"/>
          </a:p>
        </p:txBody>
      </p:sp>
    </p:spTree>
    <p:extLst>
      <p:ext uri="{BB962C8B-B14F-4D97-AF65-F5344CB8AC3E}">
        <p14:creationId xmlns:p14="http://schemas.microsoft.com/office/powerpoint/2010/main" val="3760835595"/>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D5E24B-307D-446D-B16E-8748696F1009}" type="datetimeFigureOut">
              <a:rPr lang="en-US" smtClean="0"/>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F7C4B6-6F31-48FD-B892-85D2B15CD042}" type="slidenum">
              <a:rPr lang="en-US" smtClean="0"/>
              <a:t>‹#›</a:t>
            </a:fld>
            <a:endParaRPr lang="en-US"/>
          </a:p>
        </p:txBody>
      </p:sp>
    </p:spTree>
    <p:extLst>
      <p:ext uri="{BB962C8B-B14F-4D97-AF65-F5344CB8AC3E}">
        <p14:creationId xmlns:p14="http://schemas.microsoft.com/office/powerpoint/2010/main" val="2574422422"/>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D5E24B-307D-446D-B16E-8748696F1009}" type="datetimeFigureOut">
              <a:rPr lang="en-US" smtClean="0"/>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F7C4B6-6F31-48FD-B892-85D2B15CD042}" type="slidenum">
              <a:rPr lang="en-US" smtClean="0"/>
              <a:t>‹#›</a:t>
            </a:fld>
            <a:endParaRPr lang="en-US"/>
          </a:p>
        </p:txBody>
      </p:sp>
    </p:spTree>
    <p:extLst>
      <p:ext uri="{BB962C8B-B14F-4D97-AF65-F5344CB8AC3E}">
        <p14:creationId xmlns:p14="http://schemas.microsoft.com/office/powerpoint/2010/main" val="4039486390"/>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5E24B-307D-446D-B16E-8748696F1009}" type="datetimeFigureOut">
              <a:rPr lang="en-US" smtClean="0"/>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F7C4B6-6F31-48FD-B892-85D2B15CD042}" type="slidenum">
              <a:rPr lang="en-US" smtClean="0"/>
              <a:t>‹#›</a:t>
            </a:fld>
            <a:endParaRPr lang="en-US"/>
          </a:p>
        </p:txBody>
      </p:sp>
    </p:spTree>
    <p:extLst>
      <p:ext uri="{BB962C8B-B14F-4D97-AF65-F5344CB8AC3E}">
        <p14:creationId xmlns:p14="http://schemas.microsoft.com/office/powerpoint/2010/main" val="2675929560"/>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D5E24B-307D-446D-B16E-8748696F1009}"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7C4B6-6F31-48FD-B892-85D2B15CD042}" type="slidenum">
              <a:rPr lang="en-US" smtClean="0"/>
              <a:t>‹#›</a:t>
            </a:fld>
            <a:endParaRPr lang="en-US"/>
          </a:p>
        </p:txBody>
      </p:sp>
    </p:spTree>
    <p:extLst>
      <p:ext uri="{BB962C8B-B14F-4D97-AF65-F5344CB8AC3E}">
        <p14:creationId xmlns:p14="http://schemas.microsoft.com/office/powerpoint/2010/main" val="20025783"/>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D5E24B-307D-446D-B16E-8748696F1009}"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7C4B6-6F31-48FD-B892-85D2B15CD042}" type="slidenum">
              <a:rPr lang="en-US" smtClean="0"/>
              <a:t>‹#›</a:t>
            </a:fld>
            <a:endParaRPr lang="en-US"/>
          </a:p>
        </p:txBody>
      </p:sp>
    </p:spTree>
    <p:extLst>
      <p:ext uri="{BB962C8B-B14F-4D97-AF65-F5344CB8AC3E}">
        <p14:creationId xmlns:p14="http://schemas.microsoft.com/office/powerpoint/2010/main" val="247227286"/>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5E24B-307D-446D-B16E-8748696F1009}" type="datetimeFigureOut">
              <a:rPr lang="en-US" smtClean="0"/>
              <a:t>9/23/2022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7C4B6-6F31-48FD-B892-85D2B15CD042}" type="slidenum">
              <a:rPr lang="en-US" smtClean="0"/>
              <a:t>‹#›</a:t>
            </a:fld>
            <a:endParaRPr lang="en-US"/>
          </a:p>
        </p:txBody>
      </p:sp>
    </p:spTree>
    <p:extLst>
      <p:ext uri="{BB962C8B-B14F-4D97-AF65-F5344CB8AC3E}">
        <p14:creationId xmlns:p14="http://schemas.microsoft.com/office/powerpoint/2010/main" val="902453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k blue cute holiday celebration PPT background template | Powerpoint and  Google Sli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Administrator\Downloads\z2927050180919_87679c610dadda88ac4fa8a014b7cf1f-removebg-previ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4464" y="1463419"/>
            <a:ext cx="2285999" cy="19127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314561" y="138741"/>
            <a:ext cx="5325804" cy="1456809"/>
          </a:xfrm>
          <a:prstGeom prst="rect">
            <a:avLst/>
          </a:prstGeom>
        </p:spPr>
        <p:txBody>
          <a:bodyPr wrap="square">
            <a:spAutoFit/>
          </a:bodyPr>
          <a:lstStyle/>
          <a:p>
            <a:pPr marL="0" marR="0" lvl="0" indent="0" algn="ctr" defTabSz="914400" rtl="0" eaLnBrk="1" fontAlgn="auto" latinLnBrk="0" hangingPunct="1">
              <a:spcBef>
                <a:spcPts val="0"/>
              </a:spcBef>
              <a:spcAft>
                <a:spcPts val="1000"/>
              </a:spcAft>
              <a:buClrTx/>
              <a:buSzTx/>
              <a:buFontTx/>
              <a:buNone/>
              <a:tabLst>
                <a:tab pos="1885950" algn="l"/>
              </a:tabLst>
              <a:defRPr/>
            </a:pPr>
            <a:r>
              <a:rPr kumimoji="0" lang="en-US" sz="2400" b="1" i="0" u="none" strike="noStrike" kern="1200" cap="none" spc="0" normalizeH="0" baseline="0" noProof="0" dirty="0">
                <a:ln>
                  <a:noFill/>
                </a:ln>
                <a:solidFill>
                  <a:srgbClr val="FF0000"/>
                </a:solidFill>
                <a:effectLst/>
                <a:uLnTx/>
                <a:uFillTx/>
                <a:latin typeface="Times New Roman"/>
                <a:ea typeface="Calibri"/>
                <a:cs typeface="Times New Roman"/>
              </a:rPr>
              <a:t>PHÒNG GIÁO DỤC VÀ ĐÀO TẠO </a:t>
            </a:r>
            <a:endParaRPr kumimoji="0" lang="en-US" sz="2400" b="0" i="0" u="none" strike="noStrike" kern="1200" cap="none" spc="0" normalizeH="0" baseline="0" noProof="0" dirty="0">
              <a:ln>
                <a:noFill/>
              </a:ln>
              <a:solidFill>
                <a:srgbClr val="FF0000"/>
              </a:solidFill>
              <a:effectLst/>
              <a:uLnTx/>
              <a:uFillTx/>
              <a:latin typeface="Times New Roman"/>
              <a:ea typeface="Calibri"/>
              <a:cs typeface="Times New Roman"/>
            </a:endParaRPr>
          </a:p>
          <a:p>
            <a:pPr marL="0" marR="0" lvl="0" indent="0" algn="ctr" defTabSz="914400" rtl="0" eaLnBrk="1" fontAlgn="auto" latinLnBrk="0" hangingPunct="1">
              <a:spcBef>
                <a:spcPts val="0"/>
              </a:spcBef>
              <a:spcAft>
                <a:spcPts val="1000"/>
              </a:spcAft>
              <a:buClrTx/>
              <a:buSzTx/>
              <a:buFontTx/>
              <a:buNone/>
              <a:tabLst>
                <a:tab pos="1885950" algn="l"/>
              </a:tabLst>
              <a:defRPr/>
            </a:pPr>
            <a:r>
              <a:rPr kumimoji="0" lang="en-US" sz="2400" b="1" i="0" u="none" strike="noStrike" kern="1200" cap="none" spc="0" normalizeH="0" baseline="0" noProof="0" dirty="0" smtClean="0">
                <a:ln>
                  <a:noFill/>
                </a:ln>
                <a:solidFill>
                  <a:srgbClr val="FF0000"/>
                </a:solidFill>
                <a:effectLst/>
                <a:uLnTx/>
                <a:uFillTx/>
                <a:latin typeface="Times New Roman"/>
                <a:ea typeface="Calibri"/>
                <a:cs typeface="Times New Roman"/>
              </a:rPr>
              <a:t>QUẬN LONG BIÊN</a:t>
            </a:r>
          </a:p>
          <a:p>
            <a:pPr marL="0" marR="0" lvl="0" indent="0" algn="ctr" defTabSz="914400" rtl="0" eaLnBrk="1" fontAlgn="auto" latinLnBrk="0" hangingPunct="1">
              <a:spcBef>
                <a:spcPts val="0"/>
              </a:spcBef>
              <a:spcAft>
                <a:spcPts val="1000"/>
              </a:spcAft>
              <a:buClrTx/>
              <a:buSzTx/>
              <a:buFontTx/>
              <a:buNone/>
              <a:tabLst>
                <a:tab pos="1885950" algn="l"/>
              </a:tabLst>
              <a:defRPr/>
            </a:pPr>
            <a:r>
              <a:rPr kumimoji="0" lang="en-US" sz="2400" b="1" i="0" u="none" strike="noStrike" kern="1200" cap="none" spc="0" normalizeH="0" baseline="0" noProof="0" dirty="0" smtClean="0">
                <a:ln>
                  <a:noFill/>
                </a:ln>
                <a:solidFill>
                  <a:srgbClr val="FF0000"/>
                </a:solidFill>
                <a:effectLst/>
                <a:uLnTx/>
                <a:uFillTx/>
                <a:latin typeface="Times New Roman"/>
                <a:ea typeface="Calibri"/>
                <a:cs typeface="Times New Roman"/>
              </a:rPr>
              <a:t>------------***-------------</a:t>
            </a:r>
            <a:endParaRPr kumimoji="0" lang="en-US" sz="2400" b="0" i="0" u="none" strike="noStrike" kern="1200" cap="none" spc="0" normalizeH="0" baseline="0" noProof="0" dirty="0">
              <a:ln>
                <a:noFill/>
              </a:ln>
              <a:solidFill>
                <a:srgbClr val="FF0000"/>
              </a:solidFill>
              <a:effectLst/>
              <a:uLnTx/>
              <a:uFillTx/>
              <a:latin typeface="Times New Roman"/>
              <a:ea typeface="Calibri"/>
              <a:cs typeface="Times New Roman"/>
            </a:endParaRPr>
          </a:p>
        </p:txBody>
      </p:sp>
      <p:sp>
        <p:nvSpPr>
          <p:cNvPr id="7" name="Rectangle 6"/>
          <p:cNvSpPr/>
          <p:nvPr/>
        </p:nvSpPr>
        <p:spPr>
          <a:xfrm>
            <a:off x="2247899" y="3523498"/>
            <a:ext cx="7696200" cy="2149178"/>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smtClean="0">
                <a:ln>
                  <a:noFill/>
                </a:ln>
                <a:solidFill>
                  <a:srgbClr val="FF0000"/>
                </a:solidFill>
                <a:effectLst/>
                <a:uLnTx/>
                <a:uFillTx/>
                <a:latin typeface="Times New Roman"/>
                <a:ea typeface="Calibri"/>
                <a:cs typeface="Times New Roman"/>
              </a:rPr>
              <a:t> </a:t>
            </a:r>
            <a:r>
              <a:rPr kumimoji="0" lang="vi-VN" sz="2800" b="1" i="0" u="none" strike="noStrike" kern="1200" cap="none" spc="0" normalizeH="0" baseline="0" noProof="0" dirty="0">
                <a:ln>
                  <a:noFill/>
                </a:ln>
                <a:solidFill>
                  <a:srgbClr val="FF0000"/>
                </a:solidFill>
                <a:effectLst/>
                <a:uLnTx/>
                <a:uFillTx/>
                <a:latin typeface="Times New Roman"/>
                <a:ea typeface="Calibri"/>
                <a:cs typeface="Times New Roman"/>
              </a:rPr>
              <a:t>GIÁO ÁN: PHÁT TRIỂN </a:t>
            </a:r>
            <a:r>
              <a:rPr kumimoji="0" lang="en-US" sz="2800" b="1" i="0" u="none" strike="noStrike" kern="1200" cap="none" spc="0" normalizeH="0" baseline="0" noProof="0" dirty="0">
                <a:ln>
                  <a:noFill/>
                </a:ln>
                <a:solidFill>
                  <a:srgbClr val="FF0000"/>
                </a:solidFill>
                <a:effectLst/>
                <a:uLnTx/>
                <a:uFillTx/>
                <a:latin typeface="Times New Roman"/>
                <a:ea typeface="Calibri"/>
                <a:cs typeface="Times New Roman"/>
              </a:rPr>
              <a:t>NGÔN NGỮ</a:t>
            </a:r>
          </a:p>
          <a:p>
            <a:pPr marL="0" marR="0" lvl="0" indent="1770063"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200" cap="none" spc="0" normalizeH="0" baseline="0" noProof="0" dirty="0">
                <a:ln>
                  <a:noFill/>
                </a:ln>
                <a:solidFill>
                  <a:srgbClr val="002060"/>
                </a:solidFill>
                <a:effectLst/>
                <a:uLnTx/>
                <a:uFillTx/>
                <a:latin typeface="Times New Roman"/>
                <a:ea typeface="Calibri"/>
                <a:cs typeface="Times New Roman"/>
              </a:rPr>
              <a:t>Đề tài</a:t>
            </a:r>
            <a:r>
              <a:rPr kumimoji="0" lang="en-US" sz="1800" b="1" i="0" u="none" strike="noStrike" kern="1200" cap="none" spc="0" normalizeH="0" baseline="0" noProof="0" dirty="0">
                <a:ln>
                  <a:noFill/>
                </a:ln>
                <a:solidFill>
                  <a:srgbClr val="002060"/>
                </a:solidFill>
                <a:effectLst/>
                <a:uLnTx/>
                <a:uFillTx/>
                <a:latin typeface="Times New Roman"/>
                <a:ea typeface="Calibri"/>
                <a:cs typeface="Times New Roman"/>
              </a:rPr>
              <a:t>     </a:t>
            </a:r>
            <a:r>
              <a:rPr kumimoji="0" lang="vi-VN" sz="1800" b="1" i="0" u="none" strike="noStrike" kern="1200" cap="none" spc="0" normalizeH="0" baseline="0" noProof="0" dirty="0">
                <a:ln>
                  <a:noFill/>
                </a:ln>
                <a:solidFill>
                  <a:srgbClr val="002060"/>
                </a:solidFill>
                <a:effectLst/>
                <a:uLnTx/>
                <a:uFillTx/>
                <a:latin typeface="Times New Roman"/>
                <a:ea typeface="Calibri"/>
                <a:cs typeface="Times New Roman"/>
              </a:rPr>
              <a:t>:</a:t>
            </a:r>
            <a:r>
              <a:rPr kumimoji="0" lang="en-US" sz="1800" b="1" i="0" u="none" strike="noStrike" kern="1200" cap="none" spc="0" normalizeH="0" baseline="0" noProof="0" dirty="0">
                <a:ln>
                  <a:noFill/>
                </a:ln>
                <a:solidFill>
                  <a:srgbClr val="002060"/>
                </a:solidFill>
                <a:effectLst/>
                <a:uLnTx/>
                <a:uFillTx/>
                <a:latin typeface="Times New Roman"/>
                <a:ea typeface="Calibri"/>
                <a:cs typeface="Times New Roman"/>
              </a:rPr>
              <a:t> </a:t>
            </a:r>
            <a:r>
              <a:rPr lang="en-US" b="1" noProof="0" dirty="0" err="1" smtClean="0">
                <a:solidFill>
                  <a:srgbClr val="002060"/>
                </a:solidFill>
                <a:latin typeface="Times New Roman"/>
                <a:ea typeface="Calibri"/>
                <a:cs typeface="Times New Roman"/>
              </a:rPr>
              <a:t>Truyện</a:t>
            </a:r>
            <a:r>
              <a:rPr lang="en-US" b="1" noProof="0" dirty="0">
                <a:solidFill>
                  <a:srgbClr val="002060"/>
                </a:solidFill>
                <a:latin typeface="Times New Roman"/>
                <a:ea typeface="Calibri"/>
                <a:cs typeface="Times New Roman"/>
              </a:rPr>
              <a:t>:</a:t>
            </a:r>
            <a:r>
              <a:rPr kumimoji="0" lang="en-US" sz="1800" b="1" i="0" u="none" strike="noStrike" kern="1200" cap="none" spc="0" normalizeH="0" baseline="0" noProof="0" dirty="0" smtClean="0">
                <a:ln>
                  <a:noFill/>
                </a:ln>
                <a:solidFill>
                  <a:srgbClr val="002060"/>
                </a:solidFill>
                <a:effectLst/>
                <a:uLnTx/>
                <a:uFillTx/>
                <a:latin typeface="Times New Roman"/>
                <a:ea typeface="Calibri"/>
                <a:cs typeface="Times New Roman"/>
              </a:rPr>
              <a:t> “</a:t>
            </a:r>
            <a:r>
              <a:rPr kumimoji="0" lang="vi-VN" sz="1800" b="1" i="0" u="none" strike="noStrike" kern="1200" cap="none" spc="0" normalizeH="0" baseline="0" noProof="0" dirty="0" smtClean="0">
                <a:ln>
                  <a:noFill/>
                </a:ln>
                <a:solidFill>
                  <a:srgbClr val="002060"/>
                </a:solidFill>
                <a:effectLst/>
                <a:uLnTx/>
                <a:uFillTx/>
                <a:latin typeface="Times New Roman"/>
                <a:ea typeface="Calibri"/>
                <a:cs typeface="Times New Roman"/>
              </a:rPr>
              <a:t>Sẻ con tìm bạn</a:t>
            </a:r>
            <a:r>
              <a:rPr kumimoji="0" lang="en-US" sz="1800" b="1" i="0" u="none" strike="noStrike" kern="1200" cap="none" spc="0" normalizeH="0" baseline="0" noProof="0" dirty="0" smtClean="0">
                <a:ln>
                  <a:noFill/>
                </a:ln>
                <a:solidFill>
                  <a:srgbClr val="002060"/>
                </a:solidFill>
                <a:effectLst/>
                <a:uLnTx/>
                <a:uFillTx/>
                <a:latin typeface="Times New Roman"/>
                <a:ea typeface="Calibri"/>
                <a:cs typeface="Times New Roman"/>
              </a:rPr>
              <a:t>” </a:t>
            </a:r>
            <a:endParaRPr kumimoji="0" lang="en-US" sz="1600" b="0" i="0" u="none" strike="noStrike" kern="1200" cap="none" spc="0" normalizeH="0" baseline="0" noProof="0" dirty="0">
              <a:ln>
                <a:noFill/>
              </a:ln>
              <a:solidFill>
                <a:srgbClr val="002060"/>
              </a:solidFill>
              <a:effectLst/>
              <a:uLnTx/>
              <a:uFillTx/>
              <a:latin typeface="Times New Roman"/>
              <a:ea typeface="Calibri"/>
              <a:cs typeface="Times New Roman"/>
            </a:endParaRPr>
          </a:p>
          <a:p>
            <a:pPr marL="0" marR="0" lvl="0" indent="1770063"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err="1">
                <a:ln>
                  <a:noFill/>
                </a:ln>
                <a:solidFill>
                  <a:srgbClr val="002060"/>
                </a:solidFill>
                <a:effectLst/>
                <a:uLnTx/>
                <a:uFillTx/>
                <a:latin typeface="Times New Roman"/>
                <a:ea typeface="Calibri"/>
                <a:cs typeface="Times New Roman"/>
              </a:rPr>
              <a:t>Loại</a:t>
            </a:r>
            <a:r>
              <a:rPr kumimoji="0" lang="en-US" sz="1800" b="1" i="0" u="none" strike="noStrike" kern="1200" cap="none" spc="0" normalizeH="0" baseline="0" noProof="0" dirty="0">
                <a:ln>
                  <a:noFill/>
                </a:ln>
                <a:solidFill>
                  <a:srgbClr val="002060"/>
                </a:solidFill>
                <a:effectLst/>
                <a:uLnTx/>
                <a:uFillTx/>
                <a:latin typeface="Times New Roman"/>
                <a:ea typeface="Calibri"/>
                <a:cs typeface="Times New Roman"/>
              </a:rPr>
              <a:t> tiết : Đa số trẻ </a:t>
            </a:r>
            <a:r>
              <a:rPr kumimoji="0" lang="en-US" sz="1800" b="1" i="0" u="none" strike="noStrike" kern="1200" cap="none" spc="0" normalizeH="0" baseline="0" noProof="0" dirty="0" err="1">
                <a:ln>
                  <a:noFill/>
                </a:ln>
                <a:solidFill>
                  <a:srgbClr val="002060"/>
                </a:solidFill>
                <a:effectLst/>
                <a:uLnTx/>
                <a:uFillTx/>
                <a:latin typeface="Times New Roman"/>
                <a:ea typeface="Calibri"/>
                <a:cs typeface="Times New Roman"/>
              </a:rPr>
              <a:t>chưa</a:t>
            </a:r>
            <a:r>
              <a:rPr kumimoji="0" lang="en-US" sz="1800" b="1" i="0" u="none" strike="noStrike" kern="1200" cap="none" spc="0" normalizeH="0" baseline="0" noProof="0" dirty="0">
                <a:ln>
                  <a:noFill/>
                </a:ln>
                <a:solidFill>
                  <a:srgbClr val="002060"/>
                </a:solidFill>
                <a:effectLst/>
                <a:uLnTx/>
                <a:uFillTx/>
                <a:latin typeface="Times New Roman"/>
                <a:ea typeface="Calibri"/>
                <a:cs typeface="Times New Roman"/>
              </a:rPr>
              <a:t> </a:t>
            </a:r>
            <a:r>
              <a:rPr kumimoji="0" lang="en-US" sz="1800" b="1" i="0" u="none" strike="noStrike" kern="1200" cap="none" spc="0" normalizeH="0" baseline="0" noProof="0" dirty="0" err="1">
                <a:ln>
                  <a:noFill/>
                </a:ln>
                <a:solidFill>
                  <a:srgbClr val="002060"/>
                </a:solidFill>
                <a:effectLst/>
                <a:uLnTx/>
                <a:uFillTx/>
                <a:latin typeface="Times New Roman"/>
                <a:ea typeface="Calibri"/>
                <a:cs typeface="Times New Roman"/>
              </a:rPr>
              <a:t>biết</a:t>
            </a:r>
            <a:endParaRPr kumimoji="0" lang="en-US" sz="1600" b="0" i="0" u="none" strike="noStrike" kern="1200" cap="none" spc="0" normalizeH="0" baseline="0" noProof="0" dirty="0">
              <a:ln>
                <a:noFill/>
              </a:ln>
              <a:solidFill>
                <a:srgbClr val="002060"/>
              </a:solidFill>
              <a:effectLst/>
              <a:uLnTx/>
              <a:uFillTx/>
              <a:latin typeface="Times New Roman"/>
              <a:ea typeface="Calibri"/>
              <a:cs typeface="Times New Roman"/>
            </a:endParaRPr>
          </a:p>
          <a:p>
            <a:pPr marL="0" marR="0" lvl="0" indent="1770063"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200" cap="none" spc="0" normalizeH="0" baseline="0" noProof="0" dirty="0">
                <a:ln>
                  <a:noFill/>
                </a:ln>
                <a:solidFill>
                  <a:srgbClr val="002060"/>
                </a:solidFill>
                <a:effectLst/>
                <a:uLnTx/>
                <a:uFillTx/>
                <a:latin typeface="Times New Roman"/>
                <a:ea typeface="Calibri"/>
                <a:cs typeface="Times New Roman"/>
              </a:rPr>
              <a:t>Lứa tuổi : </a:t>
            </a:r>
            <a:r>
              <a:rPr kumimoji="0" lang="en-US" sz="1800" b="1" i="0" u="none" strike="noStrike" kern="1200" cap="none" spc="0" normalizeH="0" baseline="0" noProof="0" dirty="0">
                <a:ln>
                  <a:noFill/>
                </a:ln>
                <a:solidFill>
                  <a:srgbClr val="002060"/>
                </a:solidFill>
                <a:effectLst/>
                <a:uLnTx/>
                <a:uFillTx/>
                <a:latin typeface="Times New Roman"/>
                <a:ea typeface="Calibri"/>
                <a:cs typeface="Times New Roman"/>
              </a:rPr>
              <a:t>4 - 5</a:t>
            </a:r>
            <a:r>
              <a:rPr kumimoji="0" lang="vi-VN" sz="1800" b="1" i="0" u="none" strike="noStrike" kern="1200" cap="none" spc="0" normalizeH="0" baseline="0" noProof="0" dirty="0">
                <a:ln>
                  <a:noFill/>
                </a:ln>
                <a:solidFill>
                  <a:srgbClr val="002060"/>
                </a:solidFill>
                <a:effectLst/>
                <a:uLnTx/>
                <a:uFillTx/>
                <a:latin typeface="Times New Roman"/>
                <a:ea typeface="Calibri"/>
                <a:cs typeface="Times New Roman"/>
              </a:rPr>
              <a:t> </a:t>
            </a:r>
            <a:r>
              <a:rPr kumimoji="0" lang="vi-VN" sz="1800" b="1" i="0" u="none" strike="noStrike" kern="1200" cap="none" spc="0" normalizeH="0" baseline="0" noProof="0" dirty="0" smtClean="0">
                <a:ln>
                  <a:noFill/>
                </a:ln>
                <a:solidFill>
                  <a:srgbClr val="002060"/>
                </a:solidFill>
                <a:effectLst/>
                <a:uLnTx/>
                <a:uFillTx/>
                <a:latin typeface="Times New Roman"/>
                <a:ea typeface="Calibri"/>
                <a:cs typeface="Times New Roman"/>
              </a:rPr>
              <a:t>tuổi</a:t>
            </a:r>
            <a:endParaRPr kumimoji="0" lang="en-US" sz="1600" b="0" i="0" u="none" strike="noStrike" kern="1200" cap="none" spc="0" normalizeH="0" baseline="0" noProof="0" dirty="0" smtClean="0">
              <a:ln>
                <a:noFill/>
              </a:ln>
              <a:solidFill>
                <a:srgbClr val="002060"/>
              </a:solidFill>
              <a:effectLst/>
              <a:uLnTx/>
              <a:uFillTx/>
              <a:latin typeface="Times New Roman"/>
              <a:ea typeface="Calibri"/>
              <a:cs typeface="Times New Roman"/>
            </a:endParaRPr>
          </a:p>
          <a:p>
            <a:pPr marL="0" marR="0" lvl="0" indent="1770063" algn="l" defTabSz="914400" rtl="0" eaLnBrk="1" fontAlgn="auto" latinLnBrk="0" hangingPunct="1">
              <a:lnSpc>
                <a:spcPct val="107000"/>
              </a:lnSpc>
              <a:spcBef>
                <a:spcPts val="0"/>
              </a:spcBef>
              <a:spcAft>
                <a:spcPts val="800"/>
              </a:spcAft>
              <a:buClrTx/>
              <a:buSzTx/>
              <a:buFontTx/>
              <a:buNone/>
              <a:tabLst>
                <a:tab pos="5145088" algn="l"/>
              </a:tabLst>
              <a:defRPr/>
            </a:pPr>
            <a:r>
              <a:rPr kumimoji="0" lang="vi-VN" sz="1800" b="1" i="0" u="none" strike="noStrike" kern="1200" cap="none" spc="0" normalizeH="0" baseline="0" noProof="0" dirty="0" smtClean="0">
                <a:ln>
                  <a:noFill/>
                </a:ln>
                <a:solidFill>
                  <a:srgbClr val="002060"/>
                </a:solidFill>
                <a:effectLst/>
                <a:uLnTx/>
                <a:uFillTx/>
                <a:latin typeface="Times New Roman"/>
                <a:ea typeface="Calibri"/>
                <a:cs typeface="Times New Roman"/>
              </a:rPr>
              <a:t>Người thực hiện: </a:t>
            </a:r>
            <a:r>
              <a:rPr kumimoji="0" lang="en-US" sz="1800" b="1" i="0" u="none" strike="noStrike" kern="1200" cap="none" spc="0" normalizeH="0" baseline="0" noProof="0" dirty="0" err="1" smtClean="0">
                <a:ln>
                  <a:noFill/>
                </a:ln>
                <a:solidFill>
                  <a:srgbClr val="002060"/>
                </a:solidFill>
                <a:effectLst/>
                <a:uLnTx/>
                <a:uFillTx/>
                <a:latin typeface="Times New Roman"/>
                <a:ea typeface="Calibri"/>
                <a:cs typeface="Times New Roman"/>
              </a:rPr>
              <a:t>Nguyễn</a:t>
            </a:r>
            <a:r>
              <a:rPr kumimoji="0" lang="en-US" sz="1800" b="1" i="0" u="none" strike="noStrike" kern="1200" cap="none" spc="0" normalizeH="0" baseline="0" noProof="0" dirty="0" smtClean="0">
                <a:ln>
                  <a:noFill/>
                </a:ln>
                <a:solidFill>
                  <a:srgbClr val="002060"/>
                </a:solidFill>
                <a:effectLst/>
                <a:uLnTx/>
                <a:uFillTx/>
                <a:latin typeface="Times New Roman"/>
                <a:ea typeface="Calibri"/>
                <a:cs typeface="Times New Roman"/>
              </a:rPr>
              <a:t> </a:t>
            </a:r>
            <a:r>
              <a:rPr kumimoji="0" lang="en-US" sz="1800" b="1" i="0" u="none" strike="noStrike" kern="1200" cap="none" spc="0" normalizeH="0" baseline="0" noProof="0" dirty="0" err="1" smtClean="0">
                <a:ln>
                  <a:noFill/>
                </a:ln>
                <a:solidFill>
                  <a:srgbClr val="002060"/>
                </a:solidFill>
                <a:effectLst/>
                <a:uLnTx/>
                <a:uFillTx/>
                <a:latin typeface="Times New Roman"/>
                <a:ea typeface="Calibri"/>
                <a:cs typeface="Times New Roman"/>
              </a:rPr>
              <a:t>Vân</a:t>
            </a:r>
            <a:r>
              <a:rPr kumimoji="0" lang="en-US" sz="1800" b="1" i="0" u="none" strike="noStrike" kern="1200" cap="none" spc="0" normalizeH="0" baseline="0" noProof="0" dirty="0" smtClean="0">
                <a:ln>
                  <a:noFill/>
                </a:ln>
                <a:solidFill>
                  <a:srgbClr val="002060"/>
                </a:solidFill>
                <a:effectLst/>
                <a:uLnTx/>
                <a:uFillTx/>
                <a:latin typeface="Times New Roman"/>
                <a:ea typeface="Calibri"/>
                <a:cs typeface="Times New Roman"/>
              </a:rPr>
              <a:t> </a:t>
            </a:r>
            <a:r>
              <a:rPr kumimoji="0" lang="en-US" sz="1800" b="1" i="0" u="none" strike="noStrike" kern="1200" cap="none" spc="0" normalizeH="0" baseline="0" noProof="0" dirty="0" err="1" smtClean="0">
                <a:ln>
                  <a:noFill/>
                </a:ln>
                <a:solidFill>
                  <a:srgbClr val="002060"/>
                </a:solidFill>
                <a:effectLst/>
                <a:uLnTx/>
                <a:uFillTx/>
                <a:latin typeface="Times New Roman"/>
                <a:ea typeface="Calibri"/>
                <a:cs typeface="Times New Roman"/>
              </a:rPr>
              <a:t>Anh</a:t>
            </a:r>
            <a:endParaRPr kumimoji="0" lang="en-US" sz="1600" b="0" i="0" u="none" strike="noStrike" kern="1200" cap="none" spc="0" normalizeH="0" baseline="0" noProof="0" dirty="0">
              <a:ln>
                <a:noFill/>
              </a:ln>
              <a:solidFill>
                <a:srgbClr val="002060"/>
              </a:solidFill>
              <a:effectLst/>
              <a:uLnTx/>
              <a:uFillTx/>
              <a:latin typeface="Times New Roman"/>
              <a:ea typeface="Calibri"/>
              <a:cs typeface="Times New Roman"/>
            </a:endParaRPr>
          </a:p>
        </p:txBody>
      </p:sp>
      <p:sp>
        <p:nvSpPr>
          <p:cNvPr id="8" name="TextBox 7">
            <a:extLst>
              <a:ext uri="{FF2B5EF4-FFF2-40B4-BE49-F238E27FC236}">
                <a16:creationId xmlns:a16="http://schemas.microsoft.com/office/drawing/2014/main" id="{A24D56A4-6CC8-4EF4-8DCA-B2FA8B660248}"/>
              </a:ext>
            </a:extLst>
          </p:cNvPr>
          <p:cNvSpPr txBox="1"/>
          <p:nvPr/>
        </p:nvSpPr>
        <p:spPr>
          <a:xfrm>
            <a:off x="4432572" y="5967412"/>
            <a:ext cx="308978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0000"/>
                </a:solidFill>
                <a:effectLst/>
                <a:uLnTx/>
                <a:uFillTx/>
                <a:latin typeface="Calibri" panose="020F0502020204030204"/>
                <a:ea typeface="+mn-ea"/>
                <a:cs typeface="+mn-cs"/>
              </a:rPr>
              <a:t>Năm</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1800" b="1" i="0" u="none" strike="noStrike" kern="1200" cap="none" spc="0" normalizeH="0" baseline="0" noProof="0" dirty="0" err="1">
                <a:ln>
                  <a:noFill/>
                </a:ln>
                <a:solidFill>
                  <a:srgbClr val="FF0000"/>
                </a:solidFill>
                <a:effectLst/>
                <a:uLnTx/>
                <a:uFillTx/>
                <a:latin typeface="Calibri" panose="020F0502020204030204"/>
                <a:ea typeface="+mn-ea"/>
                <a:cs typeface="+mn-cs"/>
              </a:rPr>
              <a:t>học</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vi-VN" sz="1800" b="1" i="0" u="none" strike="noStrike" kern="1200" cap="none" spc="0" normalizeH="0" baseline="0" noProof="0" dirty="0" smtClean="0">
                <a:ln>
                  <a:noFill/>
                </a:ln>
                <a:solidFill>
                  <a:srgbClr val="FF0000"/>
                </a:solidFill>
                <a:effectLst/>
                <a:uLnTx/>
                <a:uFillTx/>
                <a:latin typeface="Calibri" panose="020F0502020204030204"/>
                <a:ea typeface="+mn-ea"/>
                <a:cs typeface="+mn-cs"/>
              </a:rPr>
              <a:t>2022</a:t>
            </a:r>
            <a:r>
              <a:rPr kumimoji="0" lang="en-US" sz="1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vi-VN" sz="1800" b="1" i="0" u="none" strike="noStrike" kern="1200" cap="none" spc="0" normalizeH="0" baseline="0" noProof="0" dirty="0" smtClean="0">
                <a:ln>
                  <a:noFill/>
                </a:ln>
                <a:solidFill>
                  <a:srgbClr val="FF0000"/>
                </a:solidFill>
                <a:effectLst/>
                <a:uLnTx/>
                <a:uFillTx/>
                <a:latin typeface="Calibri" panose="020F0502020204030204"/>
                <a:ea typeface="+mn-ea"/>
                <a:cs typeface="+mn-cs"/>
              </a:rPr>
              <a:t>2023</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0" name="V.A – Nhạc Nền Kể Chuyệ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pic>
        <p:nvPicPr>
          <p:cNvPr id="11" name="V.A – Nhạc Nền Kể Chuyệ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pic>
        <p:nvPicPr>
          <p:cNvPr id="12" name="V.A – Nhạc Nền Kể Chuyệ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631084461"/>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1000"/>
                                        <p:tgtEl>
                                          <p:spTgt spid="6">
                                            <p:txEl>
                                              <p:pRg st="2" end="2"/>
                                            </p:txEl>
                                          </p:spTgt>
                                        </p:tgtEl>
                                      </p:cBhvr>
                                    </p:animEffect>
                                    <p:anim calcmode="lin" valueType="num">
                                      <p:cBhvr>
                                        <p:cTn id="2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2" repeatCount="indefinite" fill="hold" display="0">
                  <p:stCondLst>
                    <p:cond delay="indefinite"/>
                  </p:stCondLst>
                  <p:endCondLst>
                    <p:cond evt="onStopAudio" delay="0">
                      <p:tgtEl>
                        <p:sldTgt/>
                      </p:tgtEl>
                    </p:cond>
                  </p:endCondLst>
                </p:cTn>
                <p:tgtEl>
                  <p:spTgt spid="10"/>
                </p:tgtEl>
              </p:cMediaNode>
            </p:audio>
            <p:audio>
              <p:cMediaNode vol="80000">
                <p:cTn id="53" fill="hold" display="0">
                  <p:stCondLst>
                    <p:cond delay="indefinite"/>
                  </p:stCondLst>
                  <p:endCondLst>
                    <p:cond evt="onStopAudio" delay="0">
                      <p:tgtEl>
                        <p:sldTgt/>
                      </p:tgtEl>
                    </p:cond>
                  </p:endCondLst>
                </p:cTn>
                <p:tgtEl>
                  <p:spTgt spid="11"/>
                </p:tgtEl>
              </p:cMediaNode>
            </p:audio>
            <p:audio>
              <p:cMediaNode vol="80000" numSld="999" showWhenStopped="0">
                <p:cTn id="54" fill="hold" display="0">
                  <p:stCondLst>
                    <p:cond delay="indefinite"/>
                  </p:stCondLst>
                  <p:endCondLst>
                    <p:cond evt="onStopAudio" delay="0">
                      <p:tgtEl>
                        <p:sldTgt/>
                      </p:tgtEl>
                    </p:cond>
                  </p:endCondLst>
                </p:cTn>
                <p:tgtEl>
                  <p:spTgt spid="12"/>
                </p:tgtEl>
              </p:cMediaNode>
            </p:audio>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5534561"/>
            <a:ext cx="12192000" cy="1323439"/>
          </a:xfrm>
          <a:prstGeom prst="rect">
            <a:avLst/>
          </a:prstGeom>
        </p:spPr>
        <p:txBody>
          <a:bodyPr wrap="square">
            <a:spAutoFit/>
          </a:bodyPr>
          <a:lstStyle/>
          <a:p>
            <a:r>
              <a:rPr lang="vi-VN" sz="1600" b="1" dirty="0">
                <a:solidFill>
                  <a:srgbClr val="FFFF00"/>
                </a:solidFill>
              </a:rPr>
              <a:t>Sẻ con ngỡ ngàng nhìn Chuột Nhắt. Chuột Nhắt thật thông minh và tốt bụng. Sẻ con cảm ơn Chuột Nhắt đã giúp mình thoát khỏi nguy hiểm. Rồi nó ngập ngừng nói:</a:t>
            </a:r>
            <a:r>
              <a:rPr lang="vi-VN" sz="1600" b="1" dirty="0" smtClean="0">
                <a:solidFill>
                  <a:srgbClr val="FFFF00"/>
                </a:solidFill>
              </a:rPr>
              <a:t/>
            </a:r>
            <a:br>
              <a:rPr lang="vi-VN" sz="1600" b="1" dirty="0" smtClean="0">
                <a:solidFill>
                  <a:srgbClr val="FFFF00"/>
                </a:solidFill>
              </a:rPr>
            </a:br>
            <a:r>
              <a:rPr lang="vi-VN" sz="1600" b="1" dirty="0">
                <a:solidFill>
                  <a:srgbClr val="FFFF00"/>
                </a:solidFill>
              </a:rPr>
              <a:t>- Chuột Nhắt ơi! Tớ muốn… được kết bạn với cậu, cậu có đồng ý không?</a:t>
            </a:r>
            <a:r>
              <a:rPr lang="vi-VN" sz="1600" b="1" dirty="0" smtClean="0">
                <a:solidFill>
                  <a:srgbClr val="FFFF00"/>
                </a:solidFill>
              </a:rPr>
              <a:t/>
            </a:r>
            <a:br>
              <a:rPr lang="vi-VN" sz="1600" b="1" dirty="0" smtClean="0">
                <a:solidFill>
                  <a:srgbClr val="FFFF00"/>
                </a:solidFill>
              </a:rPr>
            </a:br>
            <a:r>
              <a:rPr lang="vi-VN" sz="1600" b="1" dirty="0">
                <a:solidFill>
                  <a:srgbClr val="FFFF00"/>
                </a:solidFill>
              </a:rPr>
              <a:t>Chuột Nhắt cười tít cả mắt:</a:t>
            </a:r>
            <a:r>
              <a:rPr lang="vi-VN" sz="1600" b="1" dirty="0" smtClean="0">
                <a:solidFill>
                  <a:srgbClr val="FFFF00"/>
                </a:solidFill>
              </a:rPr>
              <a:t/>
            </a:r>
            <a:br>
              <a:rPr lang="vi-VN" sz="1600" b="1" dirty="0" smtClean="0">
                <a:solidFill>
                  <a:srgbClr val="FFFF00"/>
                </a:solidFill>
              </a:rPr>
            </a:br>
            <a:r>
              <a:rPr lang="vi-VN" sz="1600" b="1" dirty="0">
                <a:solidFill>
                  <a:srgbClr val="FFFF00"/>
                </a:solidFill>
              </a:rPr>
              <a:t>- Thì từ nãy đến giờ, chúng mình đã là bạn rồi còn gì!</a:t>
            </a:r>
            <a:endParaRPr lang="en-US" sz="1600" b="1" dirty="0">
              <a:solidFill>
                <a:srgbClr val="FFFF00"/>
              </a:solidFill>
            </a:endParaRPr>
          </a:p>
        </p:txBody>
      </p:sp>
      <p:pic>
        <p:nvPicPr>
          <p:cNvPr id="6"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1540" cy="945355"/>
          </a:xfrm>
          <a:prstGeom prst="rect">
            <a:avLst/>
          </a:prstGeom>
          <a:solidFill>
            <a:schemeClr val="bg1"/>
          </a:solidFill>
          <a:extLst/>
        </p:spPr>
      </p:pic>
    </p:spTree>
    <p:extLst>
      <p:ext uri="{BB962C8B-B14F-4D97-AF65-F5344CB8AC3E}">
        <p14:creationId xmlns:p14="http://schemas.microsoft.com/office/powerpoint/2010/main" val="367203317"/>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53961" y="6335732"/>
            <a:ext cx="8849032" cy="369332"/>
          </a:xfrm>
          <a:prstGeom prst="rect">
            <a:avLst/>
          </a:prstGeom>
        </p:spPr>
        <p:txBody>
          <a:bodyPr wrap="square">
            <a:spAutoFit/>
          </a:bodyPr>
          <a:lstStyle/>
          <a:p>
            <a:r>
              <a:rPr lang="en-US" b="1" i="0" dirty="0" err="1" smtClean="0">
                <a:solidFill>
                  <a:srgbClr val="FFFF00"/>
                </a:solidFill>
                <a:effectLst/>
                <a:latin typeface="Arial" panose="020B0604020202020204" pitchFamily="34" charset="0"/>
              </a:rPr>
              <a:t>Thế</a:t>
            </a:r>
            <a:r>
              <a:rPr lang="en-US" b="1" i="0" dirty="0" smtClean="0">
                <a:solidFill>
                  <a:srgbClr val="FFFF00"/>
                </a:solidFill>
                <a:effectLst/>
                <a:latin typeface="Arial" panose="020B0604020202020204" pitchFamily="34" charset="0"/>
              </a:rPr>
              <a:t> </a:t>
            </a:r>
            <a:r>
              <a:rPr lang="en-US" b="1" i="0" dirty="0" err="1" smtClean="0">
                <a:solidFill>
                  <a:srgbClr val="FFFF00"/>
                </a:solidFill>
                <a:effectLst/>
                <a:latin typeface="Arial" panose="020B0604020202020204" pitchFamily="34" charset="0"/>
              </a:rPr>
              <a:t>là</a:t>
            </a:r>
            <a:r>
              <a:rPr lang="en-US" b="1" i="0" dirty="0" smtClean="0">
                <a:solidFill>
                  <a:srgbClr val="FFFF00"/>
                </a:solidFill>
                <a:effectLst/>
                <a:latin typeface="Arial" panose="020B0604020202020204" pitchFamily="34" charset="0"/>
              </a:rPr>
              <a:t> </a:t>
            </a:r>
            <a:r>
              <a:rPr lang="en-US" b="1" i="0" dirty="0" err="1" smtClean="0">
                <a:solidFill>
                  <a:srgbClr val="FFFF00"/>
                </a:solidFill>
                <a:effectLst/>
                <a:latin typeface="Arial" panose="020B0604020202020204" pitchFamily="34" charset="0"/>
              </a:rPr>
              <a:t>từ</a:t>
            </a:r>
            <a:r>
              <a:rPr lang="en-US" b="1" i="0" dirty="0" smtClean="0">
                <a:solidFill>
                  <a:srgbClr val="FFFF00"/>
                </a:solidFill>
                <a:effectLst/>
                <a:latin typeface="Arial" panose="020B0604020202020204" pitchFamily="34" charset="0"/>
              </a:rPr>
              <a:t> </a:t>
            </a:r>
            <a:r>
              <a:rPr lang="en-US" b="1" i="0" dirty="0" err="1" smtClean="0">
                <a:solidFill>
                  <a:srgbClr val="FFFF00"/>
                </a:solidFill>
                <a:effectLst/>
                <a:latin typeface="Arial" panose="020B0604020202020204" pitchFamily="34" charset="0"/>
              </a:rPr>
              <a:t>đó</a:t>
            </a:r>
            <a:r>
              <a:rPr lang="en-US" b="1" i="0" dirty="0" smtClean="0">
                <a:solidFill>
                  <a:srgbClr val="FFFF00"/>
                </a:solidFill>
                <a:effectLst/>
                <a:latin typeface="Arial" panose="020B0604020202020204" pitchFamily="34" charset="0"/>
              </a:rPr>
              <a:t> </a:t>
            </a:r>
            <a:r>
              <a:rPr lang="en-US" b="1" i="0" dirty="0" err="1" smtClean="0">
                <a:solidFill>
                  <a:srgbClr val="FFFF00"/>
                </a:solidFill>
                <a:effectLst/>
                <a:latin typeface="Arial" panose="020B0604020202020204" pitchFamily="34" charset="0"/>
              </a:rPr>
              <a:t>về</a:t>
            </a:r>
            <a:r>
              <a:rPr lang="en-US" b="1" i="0" dirty="0" smtClean="0">
                <a:solidFill>
                  <a:srgbClr val="FFFF00"/>
                </a:solidFill>
                <a:effectLst/>
                <a:latin typeface="Arial" panose="020B0604020202020204" pitchFamily="34" charset="0"/>
              </a:rPr>
              <a:t> </a:t>
            </a:r>
            <a:r>
              <a:rPr lang="en-US" b="1" i="0" dirty="0" err="1" smtClean="0">
                <a:solidFill>
                  <a:srgbClr val="FFFF00"/>
                </a:solidFill>
                <a:effectLst/>
                <a:latin typeface="Arial" panose="020B0604020202020204" pitchFamily="34" charset="0"/>
              </a:rPr>
              <a:t>sau</a:t>
            </a:r>
            <a:r>
              <a:rPr lang="en-US" b="1" i="0" dirty="0" smtClean="0">
                <a:solidFill>
                  <a:srgbClr val="FFFF00"/>
                </a:solidFill>
                <a:effectLst/>
                <a:latin typeface="Arial" panose="020B0604020202020204" pitchFamily="34" charset="0"/>
              </a:rPr>
              <a:t>, </a:t>
            </a:r>
            <a:r>
              <a:rPr lang="en-US" b="1" i="0" dirty="0" err="1" smtClean="0">
                <a:solidFill>
                  <a:srgbClr val="FFFF00"/>
                </a:solidFill>
                <a:effectLst/>
                <a:latin typeface="Arial" panose="020B0604020202020204" pitchFamily="34" charset="0"/>
              </a:rPr>
              <a:t>Sẻ</a:t>
            </a:r>
            <a:r>
              <a:rPr lang="en-US" b="1" i="0" dirty="0" smtClean="0">
                <a:solidFill>
                  <a:srgbClr val="FFFF00"/>
                </a:solidFill>
                <a:effectLst/>
                <a:latin typeface="Arial" panose="020B0604020202020204" pitchFamily="34" charset="0"/>
              </a:rPr>
              <a:t> con </a:t>
            </a:r>
            <a:r>
              <a:rPr lang="en-US" b="1" i="0" dirty="0" err="1" smtClean="0">
                <a:solidFill>
                  <a:srgbClr val="FFFF00"/>
                </a:solidFill>
                <a:effectLst/>
                <a:latin typeface="Arial" panose="020B0604020202020204" pitchFamily="34" charset="0"/>
              </a:rPr>
              <a:t>và</a:t>
            </a:r>
            <a:r>
              <a:rPr lang="en-US" b="1" i="0" dirty="0" smtClean="0">
                <a:solidFill>
                  <a:srgbClr val="FFFF00"/>
                </a:solidFill>
                <a:effectLst/>
                <a:latin typeface="Arial" panose="020B0604020202020204" pitchFamily="34" charset="0"/>
              </a:rPr>
              <a:t> </a:t>
            </a:r>
            <a:r>
              <a:rPr lang="en-US" b="1" i="0" dirty="0" err="1" smtClean="0">
                <a:solidFill>
                  <a:srgbClr val="FFFF00"/>
                </a:solidFill>
                <a:effectLst/>
                <a:latin typeface="Arial" panose="020B0604020202020204" pitchFamily="34" charset="0"/>
              </a:rPr>
              <a:t>Chuột</a:t>
            </a:r>
            <a:r>
              <a:rPr lang="en-US" b="1" i="0" dirty="0" smtClean="0">
                <a:solidFill>
                  <a:srgbClr val="FFFF00"/>
                </a:solidFill>
                <a:effectLst/>
                <a:latin typeface="Arial" panose="020B0604020202020204" pitchFamily="34" charset="0"/>
              </a:rPr>
              <a:t> </a:t>
            </a:r>
            <a:r>
              <a:rPr lang="en-US" b="1" i="0" dirty="0" err="1" smtClean="0">
                <a:solidFill>
                  <a:srgbClr val="FFFF00"/>
                </a:solidFill>
                <a:effectLst/>
                <a:latin typeface="Arial" panose="020B0604020202020204" pitchFamily="34" charset="0"/>
              </a:rPr>
              <a:t>Nhắt</a:t>
            </a:r>
            <a:r>
              <a:rPr lang="en-US" b="1" i="0" dirty="0" smtClean="0">
                <a:solidFill>
                  <a:srgbClr val="FFFF00"/>
                </a:solidFill>
                <a:effectLst/>
                <a:latin typeface="Arial" panose="020B0604020202020204" pitchFamily="34" charset="0"/>
              </a:rPr>
              <a:t> </a:t>
            </a:r>
            <a:r>
              <a:rPr lang="en-US" b="1" i="0" dirty="0" err="1" smtClean="0">
                <a:solidFill>
                  <a:srgbClr val="FFFF00"/>
                </a:solidFill>
                <a:effectLst/>
                <a:latin typeface="Arial" panose="020B0604020202020204" pitchFamily="34" charset="0"/>
              </a:rPr>
              <a:t>trở</a:t>
            </a:r>
            <a:r>
              <a:rPr lang="en-US" b="1" i="0" dirty="0" smtClean="0">
                <a:solidFill>
                  <a:srgbClr val="FFFF00"/>
                </a:solidFill>
                <a:effectLst/>
                <a:latin typeface="Arial" panose="020B0604020202020204" pitchFamily="34" charset="0"/>
              </a:rPr>
              <a:t> </a:t>
            </a:r>
            <a:r>
              <a:rPr lang="en-US" b="1" i="0" dirty="0" err="1" smtClean="0">
                <a:solidFill>
                  <a:srgbClr val="FFFF00"/>
                </a:solidFill>
                <a:effectLst/>
                <a:latin typeface="Arial" panose="020B0604020202020204" pitchFamily="34" charset="0"/>
              </a:rPr>
              <a:t>thành</a:t>
            </a:r>
            <a:r>
              <a:rPr lang="en-US" b="1" i="0" dirty="0" smtClean="0">
                <a:solidFill>
                  <a:srgbClr val="FFFF00"/>
                </a:solidFill>
                <a:effectLst/>
                <a:latin typeface="Arial" panose="020B0604020202020204" pitchFamily="34" charset="0"/>
              </a:rPr>
              <a:t> </a:t>
            </a:r>
            <a:r>
              <a:rPr lang="en-US" b="1" i="0" dirty="0" err="1" smtClean="0">
                <a:solidFill>
                  <a:srgbClr val="FFFF00"/>
                </a:solidFill>
                <a:effectLst/>
                <a:latin typeface="Arial" panose="020B0604020202020204" pitchFamily="34" charset="0"/>
              </a:rPr>
              <a:t>đôi</a:t>
            </a:r>
            <a:r>
              <a:rPr lang="en-US" b="1" i="0" dirty="0" smtClean="0">
                <a:solidFill>
                  <a:srgbClr val="FFFF00"/>
                </a:solidFill>
                <a:effectLst/>
                <a:latin typeface="Arial" panose="020B0604020202020204" pitchFamily="34" charset="0"/>
              </a:rPr>
              <a:t> </a:t>
            </a:r>
            <a:r>
              <a:rPr lang="en-US" b="1" i="0" dirty="0" err="1" smtClean="0">
                <a:solidFill>
                  <a:srgbClr val="FFFF00"/>
                </a:solidFill>
                <a:effectLst/>
                <a:latin typeface="Arial" panose="020B0604020202020204" pitchFamily="34" charset="0"/>
              </a:rPr>
              <a:t>bạn</a:t>
            </a:r>
            <a:r>
              <a:rPr lang="en-US" b="1" i="0" dirty="0" smtClean="0">
                <a:solidFill>
                  <a:srgbClr val="FFFF00"/>
                </a:solidFill>
                <a:effectLst/>
                <a:latin typeface="Arial" panose="020B0604020202020204" pitchFamily="34" charset="0"/>
              </a:rPr>
              <a:t> </a:t>
            </a:r>
            <a:r>
              <a:rPr lang="en-US" b="1" i="0" dirty="0" err="1" smtClean="0">
                <a:solidFill>
                  <a:srgbClr val="FFFF00"/>
                </a:solidFill>
                <a:effectLst/>
                <a:latin typeface="Arial" panose="020B0604020202020204" pitchFamily="34" charset="0"/>
              </a:rPr>
              <a:t>rất</a:t>
            </a:r>
            <a:r>
              <a:rPr lang="en-US" b="1" i="0" dirty="0" smtClean="0">
                <a:solidFill>
                  <a:srgbClr val="FFFF00"/>
                </a:solidFill>
                <a:effectLst/>
                <a:latin typeface="Arial" panose="020B0604020202020204" pitchFamily="34" charset="0"/>
              </a:rPr>
              <a:t> </a:t>
            </a:r>
            <a:r>
              <a:rPr lang="en-US" b="1" i="0" dirty="0" err="1" smtClean="0">
                <a:solidFill>
                  <a:srgbClr val="FFFF00"/>
                </a:solidFill>
                <a:effectLst/>
                <a:latin typeface="Arial" panose="020B0604020202020204" pitchFamily="34" charset="0"/>
              </a:rPr>
              <a:t>thân</a:t>
            </a:r>
            <a:r>
              <a:rPr lang="en-US" b="1" i="0" dirty="0" smtClean="0">
                <a:solidFill>
                  <a:srgbClr val="FFFF00"/>
                </a:solidFill>
                <a:effectLst/>
                <a:latin typeface="Arial" panose="020B0604020202020204" pitchFamily="34" charset="0"/>
              </a:rPr>
              <a:t> </a:t>
            </a:r>
            <a:r>
              <a:rPr lang="en-US" b="1" i="0" dirty="0" err="1" smtClean="0">
                <a:solidFill>
                  <a:srgbClr val="FFFF00"/>
                </a:solidFill>
                <a:effectLst/>
                <a:latin typeface="Arial" panose="020B0604020202020204" pitchFamily="34" charset="0"/>
              </a:rPr>
              <a:t>thiết</a:t>
            </a:r>
            <a:r>
              <a:rPr lang="vi-VN" b="1" i="0" dirty="0" smtClean="0">
                <a:solidFill>
                  <a:srgbClr val="FFFF00"/>
                </a:solidFill>
                <a:effectLst/>
                <a:latin typeface="Arial" panose="020B0604020202020204" pitchFamily="34" charset="0"/>
              </a:rPr>
              <a:t>.</a:t>
            </a:r>
            <a:endParaRPr lang="en-US" b="1" dirty="0">
              <a:solidFill>
                <a:srgbClr val="FFFF00"/>
              </a:solidFill>
            </a:endParaRPr>
          </a:p>
        </p:txBody>
      </p:sp>
      <p:pic>
        <p:nvPicPr>
          <p:cNvPr id="4"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1540" cy="945355"/>
          </a:xfrm>
          <a:prstGeom prst="rect">
            <a:avLst/>
          </a:prstGeom>
          <a:solidFill>
            <a:schemeClr val="bg1"/>
          </a:solidFill>
          <a:extLst/>
        </p:spPr>
      </p:pic>
    </p:spTree>
    <p:extLst>
      <p:ext uri="{BB962C8B-B14F-4D97-AF65-F5344CB8AC3E}">
        <p14:creationId xmlns:p14="http://schemas.microsoft.com/office/powerpoint/2010/main" val="3164280679"/>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2109337" y="2420203"/>
            <a:ext cx="8287730" cy="1446550"/>
          </a:xfrm>
          <a:prstGeom prst="rect">
            <a:avLst/>
          </a:prstGeom>
          <a:noFill/>
        </p:spPr>
        <p:txBody>
          <a:bodyPr wrap="square" rtlCol="0">
            <a:spAutoFit/>
          </a:bodyPr>
          <a:lstStyle/>
          <a:p>
            <a:pPr algn="ctr"/>
            <a:r>
              <a:rPr lang="en-US" sz="8800" b="1" dirty="0" smtClean="0">
                <a:solidFill>
                  <a:srgbClr val="0070C0"/>
                </a:solidFill>
                <a:latin typeface="Times New Roman" panose="02020603050405020304" pitchFamily="18" charset="0"/>
                <a:cs typeface="Times New Roman" panose="02020603050405020304" pitchFamily="18" charset="0"/>
              </a:rPr>
              <a:t>“ĐÀM THOẠI”</a:t>
            </a:r>
            <a:endParaRPr lang="en-US" sz="8800" b="1" dirty="0">
              <a:solidFill>
                <a:srgbClr val="0070C0"/>
              </a:solidFill>
              <a:latin typeface="Times New Roman" panose="02020603050405020304" pitchFamily="18" charset="0"/>
              <a:cs typeface="Times New Roman" panose="02020603050405020304" pitchFamily="18" charset="0"/>
            </a:endParaRPr>
          </a:p>
        </p:txBody>
      </p:sp>
      <p:pic>
        <p:nvPicPr>
          <p:cNvPr id="5" name="Picture 3" descr="C:\Users\Administrator\Downloads\z2927050180919_87679c610dadda88ac4fa8a014b7cf1f-removebg-previe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619310" cy="1263535"/>
          </a:xfrm>
          <a:prstGeom prst="rect">
            <a:avLst/>
          </a:prstGeom>
          <a:solidFill>
            <a:schemeClr val="bg1"/>
          </a:solidFill>
          <a:extLst/>
        </p:spPr>
      </p:pic>
    </p:spTree>
    <p:extLst>
      <p:ext uri="{BB962C8B-B14F-4D97-AF65-F5344CB8AC3E}">
        <p14:creationId xmlns:p14="http://schemas.microsoft.com/office/powerpoint/2010/main" val="2129484865"/>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op những Background Powerpoint đẹp cho bày thuyết trình ấn tượng Hình Ảnh  Đẹp HD Với Hơn 1 Triệu hình ảnh đẹp được tải - | Thiệp, Mẫu power point,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Top 123+] Hình nền Powerpoint “ĐẸP NHỨC NÁCH”"/>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235974" y="324465"/>
            <a:ext cx="8701549" cy="584775"/>
          </a:xfrm>
          <a:prstGeom prst="rect">
            <a:avLst/>
          </a:prstGeom>
          <a:noFill/>
        </p:spPr>
        <p:txBody>
          <a:bodyPr wrap="square" rtlCol="0">
            <a:spAutoFit/>
          </a:bodyPr>
          <a:lstStyle/>
          <a:p>
            <a:r>
              <a:rPr lang="vi-VN" sz="3200" b="1" dirty="0" smtClean="0">
                <a:solidFill>
                  <a:srgbClr val="002060"/>
                </a:solidFill>
              </a:rPr>
              <a:t>- Sẻ con đã hỏi gì mẹ?</a:t>
            </a:r>
            <a:endParaRPr lang="en-US" sz="3200" b="1" dirty="0">
              <a:solidFill>
                <a:srgbClr val="002060"/>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09" y="1233705"/>
            <a:ext cx="9448800" cy="5314950"/>
          </a:xfrm>
          <a:prstGeom prst="rect">
            <a:avLst/>
          </a:prstGeom>
        </p:spPr>
      </p:pic>
      <p:pic>
        <p:nvPicPr>
          <p:cNvPr id="6" name="Picture 3" descr="C:\Users\Administrator\Downloads\z2927050180919_87679c610dadda88ac4fa8a014b7cf1f-removebg-previe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4635" y="-36115"/>
            <a:ext cx="1627365" cy="1269820"/>
          </a:xfrm>
          <a:prstGeom prst="rect">
            <a:avLst/>
          </a:prstGeom>
          <a:solidFill>
            <a:schemeClr val="bg1"/>
          </a:solidFill>
          <a:extLst/>
        </p:spPr>
      </p:pic>
    </p:spTree>
    <p:extLst>
      <p:ext uri="{BB962C8B-B14F-4D97-AF65-F5344CB8AC3E}">
        <p14:creationId xmlns:p14="http://schemas.microsoft.com/office/powerpoint/2010/main" val="1599206616"/>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Top những Background Powerpoint đẹp cho bày thuyết trình ấn tượng Hình Ảnh  Đẹp HD Với Hơn 1 Triệu hình ảnh đẹp được tải - | Thiệp, Mẫu power point,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926" y="1860601"/>
            <a:ext cx="8981671" cy="4712780"/>
          </a:xfrm>
          <a:prstGeom prst="rect">
            <a:avLst/>
          </a:prstGeom>
          <a:ln>
            <a:noFill/>
          </a:ln>
          <a:effectLst>
            <a:softEdge rad="112500"/>
          </a:effectLst>
        </p:spPr>
      </p:pic>
      <p:sp>
        <p:nvSpPr>
          <p:cNvPr id="8" name="TextBox 7"/>
          <p:cNvSpPr txBox="1"/>
          <p:nvPr/>
        </p:nvSpPr>
        <p:spPr>
          <a:xfrm>
            <a:off x="387926" y="498764"/>
            <a:ext cx="8857673" cy="1077218"/>
          </a:xfrm>
          <a:prstGeom prst="rect">
            <a:avLst/>
          </a:prstGeom>
          <a:noFill/>
        </p:spPr>
        <p:txBody>
          <a:bodyPr wrap="square" rtlCol="0">
            <a:spAutoFit/>
          </a:bodyPr>
          <a:lstStyle/>
          <a:p>
            <a:r>
              <a:rPr lang="vi-VN" sz="3200" b="1" dirty="0" smtClean="0">
                <a:solidFill>
                  <a:srgbClr val="002060"/>
                </a:solidFill>
              </a:rPr>
              <a:t>- Sẻ con có nhận xét về Chuột nhắt như thế nào?</a:t>
            </a:r>
            <a:endParaRPr lang="en-US" sz="3200" b="1" dirty="0">
              <a:solidFill>
                <a:srgbClr val="002060"/>
              </a:solidFill>
            </a:endParaRPr>
          </a:p>
        </p:txBody>
      </p:sp>
      <p:pic>
        <p:nvPicPr>
          <p:cNvPr id="6" name="Picture 3" descr="C:\Users\Administrator\Downloads\z2927050180919_87679c610dadda88ac4fa8a014b7cf1f-removebg-previe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4635" y="-36115"/>
            <a:ext cx="1627365" cy="1269820"/>
          </a:xfrm>
          <a:prstGeom prst="rect">
            <a:avLst/>
          </a:prstGeom>
          <a:solidFill>
            <a:schemeClr val="bg1"/>
          </a:solidFill>
          <a:extLst/>
        </p:spPr>
      </p:pic>
    </p:spTree>
    <p:extLst>
      <p:ext uri="{BB962C8B-B14F-4D97-AF65-F5344CB8AC3E}">
        <p14:creationId xmlns:p14="http://schemas.microsoft.com/office/powerpoint/2010/main" val="3923671731"/>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op những Background Powerpoint đẹp cho bày thuyết trình ấn tượng Hình Ảnh  Đẹp HD Với Hơn 1 Triệu hình ảnh đẹp được tải - | Thiệp, Mẫu power point,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082800"/>
            <a:ext cx="4893733" cy="431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6577" y="2082801"/>
            <a:ext cx="4735690" cy="431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04800" y="406400"/>
            <a:ext cx="9990667" cy="1077218"/>
          </a:xfrm>
          <a:prstGeom prst="rect">
            <a:avLst/>
          </a:prstGeom>
          <a:noFill/>
        </p:spPr>
        <p:txBody>
          <a:bodyPr wrap="square" rtlCol="0">
            <a:spAutoFit/>
          </a:bodyPr>
          <a:lstStyle/>
          <a:p>
            <a:r>
              <a:rPr lang="vi-VN" sz="3200" b="1" dirty="0" smtClean="0"/>
              <a:t>- Bướm vàng và Sẻ con đã chơi với nhau như thế nào?</a:t>
            </a:r>
            <a:endParaRPr lang="en-US" sz="3200" b="1" dirty="0"/>
          </a:p>
        </p:txBody>
      </p:sp>
      <p:pic>
        <p:nvPicPr>
          <p:cNvPr id="8" name="Picture 3" descr="C:\Users\Administrator\Downloads\z2927050180919_87679c610dadda88ac4fa8a014b7cf1f-removebg-previe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4635" y="-36115"/>
            <a:ext cx="1627365" cy="1269820"/>
          </a:xfrm>
          <a:prstGeom prst="rect">
            <a:avLst/>
          </a:prstGeom>
          <a:solidFill>
            <a:schemeClr val="bg1"/>
          </a:solidFill>
          <a:extLst/>
        </p:spPr>
      </p:pic>
    </p:spTree>
    <p:extLst>
      <p:ext uri="{BB962C8B-B14F-4D97-AF65-F5344CB8AC3E}">
        <p14:creationId xmlns:p14="http://schemas.microsoft.com/office/powerpoint/2010/main" val="3125117046"/>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op những Background Powerpoint đẹp cho bày thuyết trình ấn tượng Hình Ảnh  Đẹp HD Với Hơn 1 Triệu hình ảnh đẹp được tải - | Thiệp, Mẫu power point,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1200" y="541867"/>
            <a:ext cx="8619067" cy="584775"/>
          </a:xfrm>
          <a:prstGeom prst="rect">
            <a:avLst/>
          </a:prstGeom>
          <a:noFill/>
        </p:spPr>
        <p:txBody>
          <a:bodyPr wrap="square" rtlCol="0">
            <a:spAutoFit/>
          </a:bodyPr>
          <a:lstStyle/>
          <a:p>
            <a:r>
              <a:rPr lang="vi-VN" sz="3200" b="1" dirty="0" smtClean="0">
                <a:solidFill>
                  <a:srgbClr val="002060"/>
                </a:solidFill>
              </a:rPr>
              <a:t>- Ai đã cứu Sẻ con?</a:t>
            </a:r>
            <a:endParaRPr lang="en-US" sz="3200" b="1" dirty="0">
              <a:solidFill>
                <a:srgbClr val="00206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99" y="1668509"/>
            <a:ext cx="8365067" cy="4436533"/>
          </a:xfrm>
          <a:prstGeom prst="rect">
            <a:avLst/>
          </a:prstGeom>
        </p:spPr>
      </p:pic>
      <p:pic>
        <p:nvPicPr>
          <p:cNvPr id="6" name="Picture 3" descr="C:\Users\Administrator\Downloads\z2927050180919_87679c610dadda88ac4fa8a014b7cf1f-removebg-previe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4635" y="-36115"/>
            <a:ext cx="1627365" cy="1269820"/>
          </a:xfrm>
          <a:prstGeom prst="rect">
            <a:avLst/>
          </a:prstGeom>
          <a:solidFill>
            <a:schemeClr val="bg1"/>
          </a:solidFill>
          <a:extLst/>
        </p:spPr>
      </p:pic>
    </p:spTree>
    <p:extLst>
      <p:ext uri="{BB962C8B-B14F-4D97-AF65-F5344CB8AC3E}">
        <p14:creationId xmlns:p14="http://schemas.microsoft.com/office/powerpoint/2010/main" val="1163628291"/>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op những Background Powerpoint đẹp cho bày thuyết trình ấn tượng Hình Ảnh  Đẹp HD Với Hơn 1 Triệu hình ảnh đẹp được tải - | Thiệp, Mẫu power point,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1200" y="341170"/>
            <a:ext cx="8619067" cy="2062103"/>
          </a:xfrm>
          <a:prstGeom prst="rect">
            <a:avLst/>
          </a:prstGeom>
          <a:noFill/>
        </p:spPr>
        <p:txBody>
          <a:bodyPr wrap="square" rtlCol="0">
            <a:spAutoFit/>
          </a:bodyPr>
          <a:lstStyle/>
          <a:p>
            <a:r>
              <a:rPr lang="en-US" sz="3200" b="1" dirty="0" smtClean="0">
                <a:solidFill>
                  <a:srgbClr val="002060"/>
                </a:solidFill>
              </a:rPr>
              <a:t>- </a:t>
            </a:r>
            <a:r>
              <a:rPr lang="vi-VN" sz="3200" b="1" dirty="0" smtClean="0">
                <a:solidFill>
                  <a:srgbClr val="002060"/>
                </a:solidFill>
              </a:rPr>
              <a:t>Về </a:t>
            </a:r>
            <a:r>
              <a:rPr lang="vi-VN" sz="3200" b="1" dirty="0" smtClean="0">
                <a:solidFill>
                  <a:srgbClr val="002060"/>
                </a:solidFill>
              </a:rPr>
              <a:t>sau Sẻ con đã chơi với Chuột nhắt như thế nào?</a:t>
            </a:r>
          </a:p>
          <a:p>
            <a:r>
              <a:rPr lang="vi-VN" sz="3200" b="1" dirty="0" smtClean="0">
                <a:solidFill>
                  <a:srgbClr val="002060"/>
                </a:solidFill>
              </a:rPr>
              <a:t>- Qua câu chuyện con sẽ làm gì?</a:t>
            </a:r>
            <a:endParaRPr lang="en-US" sz="3200" b="1" dirty="0" smtClean="0">
              <a:solidFill>
                <a:srgbClr val="002060"/>
              </a:solidFill>
            </a:endParaRPr>
          </a:p>
          <a:p>
            <a:pPr marL="457200" indent="-457200">
              <a:buFontTx/>
              <a:buChar char="-"/>
            </a:pPr>
            <a:endParaRPr lang="en-US" sz="3200" b="1" dirty="0">
              <a:solidFill>
                <a:srgbClr val="002060"/>
              </a:solidFill>
            </a:endParaRPr>
          </a:p>
        </p:txBody>
      </p:sp>
      <p:pic>
        <p:nvPicPr>
          <p:cNvPr id="7" name="Picture 6"/>
          <p:cNvPicPr>
            <a:picLocks noChangeAspect="1"/>
          </p:cNvPicPr>
          <p:nvPr/>
        </p:nvPicPr>
        <p:blipFill>
          <a:blip r:embed="rId3"/>
          <a:stretch>
            <a:fillRect/>
          </a:stretch>
        </p:blipFill>
        <p:spPr>
          <a:xfrm>
            <a:off x="880533" y="2319867"/>
            <a:ext cx="8720667" cy="3844163"/>
          </a:xfrm>
          <a:prstGeom prst="rect">
            <a:avLst/>
          </a:prstGeom>
        </p:spPr>
      </p:pic>
      <p:pic>
        <p:nvPicPr>
          <p:cNvPr id="9" name="Picture 3" descr="C:\Users\Administrator\Downloads\z2927050180919_87679c610dadda88ac4fa8a014b7cf1f-removebg-previe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4635" y="-36115"/>
            <a:ext cx="1627365" cy="1269820"/>
          </a:xfrm>
          <a:prstGeom prst="rect">
            <a:avLst/>
          </a:prstGeom>
          <a:solidFill>
            <a:schemeClr val="bg1"/>
          </a:solidFill>
          <a:extLst/>
        </p:spPr>
      </p:pic>
    </p:spTree>
    <p:extLst>
      <p:ext uri="{BB962C8B-B14F-4D97-AF65-F5344CB8AC3E}">
        <p14:creationId xmlns:p14="http://schemas.microsoft.com/office/powerpoint/2010/main" val="2694443244"/>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op những Background Powerpoint đẹp cho bày thuyết trình ấn tượng Hình Ảnh  Đẹp HD Với Hơn 1 Triệu hình ảnh đẹp được tải - | Thiệp, Mẫu power point,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4134" y="2336800"/>
            <a:ext cx="9939866" cy="1323439"/>
          </a:xfrm>
          <a:prstGeom prst="rect">
            <a:avLst/>
          </a:prstGeom>
          <a:noFill/>
        </p:spPr>
        <p:txBody>
          <a:bodyPr wrap="square" rtlCol="0">
            <a:spAutoFit/>
          </a:bodyPr>
          <a:lstStyle/>
          <a:p>
            <a:r>
              <a:rPr lang="vi-VN" sz="4000" b="1" dirty="0" smtClean="0">
                <a:solidFill>
                  <a:srgbClr val="FF0000"/>
                </a:solidFill>
              </a:rPr>
              <a:t>* Giáo dục trẻ: </a:t>
            </a:r>
            <a:r>
              <a:rPr lang="vi-VN" sz="4000" b="1" dirty="0" smtClean="0">
                <a:solidFill>
                  <a:srgbClr val="002060"/>
                </a:solidFill>
              </a:rPr>
              <a:t>Yêu thương chia sẻ cùng với bạn.</a:t>
            </a:r>
            <a:endParaRPr lang="en-US" sz="4000" b="1" dirty="0">
              <a:solidFill>
                <a:srgbClr val="002060"/>
              </a:solidFill>
            </a:endParaRPr>
          </a:p>
        </p:txBody>
      </p:sp>
      <p:pic>
        <p:nvPicPr>
          <p:cNvPr id="6"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27365" cy="1269820"/>
          </a:xfrm>
          <a:prstGeom prst="rect">
            <a:avLst/>
          </a:prstGeom>
          <a:solidFill>
            <a:schemeClr val="bg1"/>
          </a:solidFill>
          <a:extLst/>
        </p:spPr>
      </p:pic>
    </p:spTree>
    <p:extLst>
      <p:ext uri="{BB962C8B-B14F-4D97-AF65-F5344CB8AC3E}">
        <p14:creationId xmlns:p14="http://schemas.microsoft.com/office/powerpoint/2010/main" val="3561841307"/>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033517" y="1555845"/>
            <a:ext cx="7465326" cy="1107996"/>
          </a:xfrm>
          <a:prstGeom prst="rect">
            <a:avLst/>
          </a:prstGeom>
          <a:noFill/>
        </p:spPr>
        <p:txBody>
          <a:bodyPr wrap="square" rtlCol="0">
            <a:spAutoFit/>
          </a:bodyPr>
          <a:lstStyle/>
          <a:p>
            <a:pPr algn="ctr"/>
            <a:r>
              <a:rPr lang="en-US" sz="6600" b="1" dirty="0" smtClean="0">
                <a:solidFill>
                  <a:srgbClr val="FF0000"/>
                </a:solidFill>
                <a:latin typeface="Times New Roman" panose="02020603050405020304" pitchFamily="18" charset="0"/>
                <a:cs typeface="Times New Roman" panose="02020603050405020304" pitchFamily="18" charset="0"/>
              </a:rPr>
              <a:t>HOẠT ĐỘNG </a:t>
            </a:r>
            <a:r>
              <a:rPr lang="vi-VN" sz="6600" b="1" dirty="0">
                <a:solidFill>
                  <a:srgbClr val="FF0000"/>
                </a:solidFill>
                <a:latin typeface="Times New Roman" panose="02020603050405020304" pitchFamily="18" charset="0"/>
                <a:cs typeface="Times New Roman" panose="02020603050405020304" pitchFamily="18" charset="0"/>
              </a:rPr>
              <a:t>3</a:t>
            </a:r>
            <a:r>
              <a:rPr lang="vi-VN" sz="6600" b="1" dirty="0" smtClean="0">
                <a:solidFill>
                  <a:srgbClr val="FF0000"/>
                </a:solidFill>
                <a:latin typeface="Times New Roman" panose="02020603050405020304" pitchFamily="18" charset="0"/>
                <a:cs typeface="Times New Roman" panose="02020603050405020304" pitchFamily="18" charset="0"/>
              </a:rPr>
              <a:t>:</a:t>
            </a:r>
            <a:endParaRPr lang="en-US" sz="6600" b="1" dirty="0" smtClean="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603613" y="2683428"/>
            <a:ext cx="8325134" cy="1754326"/>
          </a:xfrm>
          <a:prstGeom prst="rect">
            <a:avLst/>
          </a:prstGeom>
          <a:noFill/>
        </p:spPr>
        <p:txBody>
          <a:bodyPr wrap="square" rtlCol="0">
            <a:spAutoFit/>
          </a:bodyPr>
          <a:lstStyle/>
          <a:p>
            <a:pPr algn="ctr"/>
            <a:r>
              <a:rPr lang="vi-VN" sz="5400" b="1" dirty="0" smtClean="0">
                <a:solidFill>
                  <a:srgbClr val="0070C0"/>
                </a:solidFill>
              </a:rPr>
              <a:t>Đến rạp xem hoạt hình Truyện</a:t>
            </a:r>
            <a:r>
              <a:rPr lang="en-US" sz="5400" b="1" dirty="0" smtClean="0">
                <a:solidFill>
                  <a:srgbClr val="0070C0"/>
                </a:solidFill>
              </a:rPr>
              <a:t>: “</a:t>
            </a:r>
            <a:r>
              <a:rPr lang="vi-VN" sz="5400" b="1" dirty="0" smtClean="0">
                <a:solidFill>
                  <a:srgbClr val="0070C0"/>
                </a:solidFill>
              </a:rPr>
              <a:t>Sẻ con tìm bạn</a:t>
            </a:r>
            <a:r>
              <a:rPr lang="en-US" sz="5400" b="1" dirty="0" smtClean="0">
                <a:solidFill>
                  <a:srgbClr val="0070C0"/>
                </a:solidFill>
              </a:rPr>
              <a:t>”</a:t>
            </a:r>
            <a:endParaRPr lang="en-US" sz="5400" b="1" dirty="0">
              <a:solidFill>
                <a:srgbClr val="0070C0"/>
              </a:solidFill>
            </a:endParaRPr>
          </a:p>
        </p:txBody>
      </p:sp>
      <p:pic>
        <p:nvPicPr>
          <p:cNvPr id="7"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27365" cy="1269820"/>
          </a:xfrm>
          <a:prstGeom prst="rect">
            <a:avLst/>
          </a:prstGeom>
          <a:solidFill>
            <a:schemeClr val="bg1"/>
          </a:solidFill>
          <a:extLst/>
        </p:spPr>
      </p:pic>
    </p:spTree>
    <p:extLst>
      <p:ext uri="{BB962C8B-B14F-4D97-AF65-F5344CB8AC3E}">
        <p14:creationId xmlns:p14="http://schemas.microsoft.com/office/powerpoint/2010/main" val="337061422"/>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033517" y="1555845"/>
            <a:ext cx="7465326" cy="2123658"/>
          </a:xfrm>
          <a:prstGeom prst="rect">
            <a:avLst/>
          </a:prstGeom>
          <a:noFill/>
        </p:spPr>
        <p:txBody>
          <a:bodyPr wrap="square" rtlCol="0">
            <a:spAutoFit/>
          </a:bodyPr>
          <a:lstStyle/>
          <a:p>
            <a:pPr algn="ctr"/>
            <a:r>
              <a:rPr lang="en-US" sz="6600" b="1" dirty="0" smtClean="0">
                <a:solidFill>
                  <a:srgbClr val="FF0000"/>
                </a:solidFill>
                <a:latin typeface="Times New Roman" panose="02020603050405020304" pitchFamily="18" charset="0"/>
                <a:cs typeface="Times New Roman" panose="02020603050405020304" pitchFamily="18" charset="0"/>
              </a:rPr>
              <a:t>HOẠT ĐỘNG </a:t>
            </a:r>
            <a:r>
              <a:rPr lang="vi-VN" sz="6600" b="1" dirty="0" smtClean="0">
                <a:solidFill>
                  <a:srgbClr val="FF0000"/>
                </a:solidFill>
                <a:latin typeface="Times New Roman" panose="02020603050405020304" pitchFamily="18" charset="0"/>
                <a:cs typeface="Times New Roman" panose="02020603050405020304" pitchFamily="18" charset="0"/>
              </a:rPr>
              <a:t>1:</a:t>
            </a:r>
            <a:endParaRPr lang="en-US" sz="6600" b="1" dirty="0" smtClean="0">
              <a:solidFill>
                <a:srgbClr val="FF0000"/>
              </a:solidFill>
              <a:latin typeface="Times New Roman" panose="02020603050405020304" pitchFamily="18" charset="0"/>
              <a:cs typeface="Times New Roman" panose="02020603050405020304" pitchFamily="18" charset="0"/>
            </a:endParaRPr>
          </a:p>
          <a:p>
            <a:pPr algn="ctr"/>
            <a:r>
              <a:rPr lang="en-US" sz="6600" b="1" dirty="0" smtClean="0">
                <a:solidFill>
                  <a:srgbClr val="FF0000"/>
                </a:solidFill>
                <a:latin typeface="Times New Roman" panose="02020603050405020304" pitchFamily="18" charset="0"/>
                <a:cs typeface="Times New Roman" panose="02020603050405020304" pitchFamily="18" charset="0"/>
              </a:rPr>
              <a:t>GÂY HỨNG THÚ</a:t>
            </a:r>
          </a:p>
        </p:txBody>
      </p:sp>
      <p:sp>
        <p:nvSpPr>
          <p:cNvPr id="6" name="TextBox 5"/>
          <p:cNvSpPr txBox="1"/>
          <p:nvPr/>
        </p:nvSpPr>
        <p:spPr>
          <a:xfrm>
            <a:off x="1369619" y="3606757"/>
            <a:ext cx="8793121" cy="1107996"/>
          </a:xfrm>
          <a:prstGeom prst="rect">
            <a:avLst/>
          </a:prstGeom>
          <a:noFill/>
        </p:spPr>
        <p:txBody>
          <a:bodyPr wrap="square" rtlCol="0">
            <a:spAutoFit/>
          </a:bodyPr>
          <a:lstStyle/>
          <a:p>
            <a:pPr algn="ctr"/>
            <a:r>
              <a:rPr lang="vi-VN" sz="6600" b="1" dirty="0" smtClean="0">
                <a:solidFill>
                  <a:srgbClr val="0070C0"/>
                </a:solidFill>
              </a:rPr>
              <a:t>Hát</a:t>
            </a:r>
            <a:r>
              <a:rPr lang="en-US" sz="6600" b="1" dirty="0" smtClean="0">
                <a:solidFill>
                  <a:srgbClr val="0070C0"/>
                </a:solidFill>
              </a:rPr>
              <a:t>: “</a:t>
            </a:r>
            <a:r>
              <a:rPr lang="vi-VN" sz="6600" b="1" dirty="0" smtClean="0">
                <a:solidFill>
                  <a:srgbClr val="0070C0"/>
                </a:solidFill>
              </a:rPr>
              <a:t>Vui đến trường</a:t>
            </a:r>
            <a:r>
              <a:rPr lang="en-US" sz="6600" b="1" dirty="0" smtClean="0">
                <a:solidFill>
                  <a:srgbClr val="0070C0"/>
                </a:solidFill>
              </a:rPr>
              <a:t>”</a:t>
            </a:r>
            <a:endParaRPr lang="en-US" sz="6600" b="1" dirty="0">
              <a:solidFill>
                <a:srgbClr val="0070C0"/>
              </a:solidFill>
            </a:endParaRPr>
          </a:p>
        </p:txBody>
      </p:sp>
      <p:pic>
        <p:nvPicPr>
          <p:cNvPr id="7"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747" y="232756"/>
            <a:ext cx="1577300" cy="1230754"/>
          </a:xfrm>
          <a:prstGeom prst="rect">
            <a:avLst/>
          </a:prstGeom>
          <a:solidFill>
            <a:schemeClr val="bg1"/>
          </a:solidFill>
          <a:extLst/>
        </p:spPr>
      </p:pic>
    </p:spTree>
    <p:extLst>
      <p:ext uri="{BB962C8B-B14F-4D97-AF65-F5344CB8AC3E}">
        <p14:creationId xmlns:p14="http://schemas.microsoft.com/office/powerpoint/2010/main" val="875514904"/>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1631" y="0"/>
            <a:ext cx="1627365" cy="1269820"/>
          </a:xfrm>
          <a:prstGeom prst="rect">
            <a:avLst/>
          </a:prstGeom>
          <a:solidFill>
            <a:schemeClr val="bg1"/>
          </a:solidFill>
          <a:extLst/>
        </p:spPr>
      </p:pic>
    </p:spTree>
    <p:extLst>
      <p:ext uri="{BB962C8B-B14F-4D97-AF65-F5344CB8AC3E}">
        <p14:creationId xmlns:p14="http://schemas.microsoft.com/office/powerpoint/2010/main" val="3541235780"/>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033517" y="1555845"/>
            <a:ext cx="7465326" cy="1107996"/>
          </a:xfrm>
          <a:prstGeom prst="rect">
            <a:avLst/>
          </a:prstGeom>
          <a:noFill/>
        </p:spPr>
        <p:txBody>
          <a:bodyPr wrap="square" rtlCol="0">
            <a:spAutoFit/>
          </a:bodyPr>
          <a:lstStyle/>
          <a:p>
            <a:pPr algn="ctr"/>
            <a:r>
              <a:rPr lang="en-US" sz="6600" b="1" dirty="0" smtClean="0">
                <a:solidFill>
                  <a:srgbClr val="FF0000"/>
                </a:solidFill>
                <a:latin typeface="Times New Roman" panose="02020603050405020304" pitchFamily="18" charset="0"/>
                <a:cs typeface="Times New Roman" panose="02020603050405020304" pitchFamily="18" charset="0"/>
              </a:rPr>
              <a:t>HOẠT ĐỘNG </a:t>
            </a:r>
            <a:r>
              <a:rPr lang="vi-VN" sz="6600" b="1" dirty="0" smtClean="0">
                <a:solidFill>
                  <a:srgbClr val="FF0000"/>
                </a:solidFill>
                <a:latin typeface="Times New Roman" panose="02020603050405020304" pitchFamily="18" charset="0"/>
                <a:cs typeface="Times New Roman" panose="02020603050405020304" pitchFamily="18" charset="0"/>
              </a:rPr>
              <a:t>2:</a:t>
            </a:r>
            <a:endParaRPr lang="en-US" sz="6600" b="1" dirty="0" smtClean="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603613" y="2683428"/>
            <a:ext cx="8325134" cy="2308324"/>
          </a:xfrm>
          <a:prstGeom prst="rect">
            <a:avLst/>
          </a:prstGeom>
          <a:noFill/>
        </p:spPr>
        <p:txBody>
          <a:bodyPr wrap="square" rtlCol="0">
            <a:spAutoFit/>
          </a:bodyPr>
          <a:lstStyle/>
          <a:p>
            <a:pPr algn="ctr"/>
            <a:r>
              <a:rPr lang="vi-VN" sz="7200" b="1" dirty="0" smtClean="0">
                <a:solidFill>
                  <a:srgbClr val="0070C0"/>
                </a:solidFill>
              </a:rPr>
              <a:t>Truyện</a:t>
            </a:r>
            <a:r>
              <a:rPr lang="en-US" sz="7200" b="1" dirty="0" smtClean="0">
                <a:solidFill>
                  <a:srgbClr val="0070C0"/>
                </a:solidFill>
              </a:rPr>
              <a:t>: “</a:t>
            </a:r>
            <a:r>
              <a:rPr lang="vi-VN" sz="7200" b="1" dirty="0" smtClean="0">
                <a:solidFill>
                  <a:srgbClr val="0070C0"/>
                </a:solidFill>
              </a:rPr>
              <a:t>Sẻ con tìm bạn</a:t>
            </a:r>
            <a:r>
              <a:rPr lang="en-US" sz="7200" b="1" dirty="0" smtClean="0">
                <a:solidFill>
                  <a:srgbClr val="0070C0"/>
                </a:solidFill>
              </a:rPr>
              <a:t>”</a:t>
            </a:r>
            <a:endParaRPr lang="en-US" sz="7200" b="1" dirty="0">
              <a:solidFill>
                <a:srgbClr val="0070C0"/>
              </a:solidFill>
            </a:endParaRPr>
          </a:p>
        </p:txBody>
      </p:sp>
      <p:pic>
        <p:nvPicPr>
          <p:cNvPr id="7"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747" y="232756"/>
            <a:ext cx="1577300" cy="1230754"/>
          </a:xfrm>
          <a:prstGeom prst="rect">
            <a:avLst/>
          </a:prstGeom>
          <a:solidFill>
            <a:schemeClr val="bg1"/>
          </a:solidFill>
          <a:extLst/>
        </p:spPr>
      </p:pic>
    </p:spTree>
    <p:extLst>
      <p:ext uri="{BB962C8B-B14F-4D97-AF65-F5344CB8AC3E}">
        <p14:creationId xmlns:p14="http://schemas.microsoft.com/office/powerpoint/2010/main" val="4100586715"/>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5934670"/>
            <a:ext cx="12192000" cy="861774"/>
          </a:xfrm>
          <a:prstGeom prst="rect">
            <a:avLst/>
          </a:prstGeom>
        </p:spPr>
        <p:txBody>
          <a:bodyPr wrap="square">
            <a:spAutoFit/>
          </a:bodyPr>
          <a:lstStyle/>
          <a:p>
            <a:pPr algn="just"/>
            <a:r>
              <a:rPr lang="vi-VN" dirty="0" smtClean="0">
                <a:solidFill>
                  <a:srgbClr val="002060"/>
                </a:solidFill>
              </a:rPr>
              <a:t>       </a:t>
            </a:r>
            <a:r>
              <a:rPr lang="vi-VN" sz="1600" b="1" dirty="0" smtClean="0">
                <a:solidFill>
                  <a:srgbClr val="FFFF00"/>
                </a:solidFill>
              </a:rPr>
              <a:t>Chú </a:t>
            </a:r>
            <a:r>
              <a:rPr lang="vi-VN" sz="1600" b="1" dirty="0">
                <a:solidFill>
                  <a:srgbClr val="FFFF00"/>
                </a:solidFill>
              </a:rPr>
              <a:t>chim Sẻ bé bỏng nhất nhà nên được mẹ chăm sóc dạy bảo mọi điều. Ngày nào, Sẻ mẹ cũng dạy Sẻ con chuyền cành, kiếm mồi. Sẻ con tập luyện chăm chỉ và tiến bộ rất nhanh. Một hôm, Sẻ con nhìn thấy một con vật bé xíu đang chạy dưới mặt đất. Sẻ con hỏi mẹ:</a:t>
            </a:r>
            <a:endParaRPr lang="en-US" sz="1600" b="1" dirty="0">
              <a:solidFill>
                <a:srgbClr val="FFFF00"/>
              </a:solidFill>
            </a:endParaRPr>
          </a:p>
        </p:txBody>
      </p:sp>
      <p:pic>
        <p:nvPicPr>
          <p:cNvPr id="4"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97" y="133003"/>
            <a:ext cx="1577300" cy="1230754"/>
          </a:xfrm>
          <a:prstGeom prst="rect">
            <a:avLst/>
          </a:prstGeom>
          <a:solidFill>
            <a:schemeClr val="bg1"/>
          </a:solidFill>
          <a:extLst/>
        </p:spPr>
      </p:pic>
    </p:spTree>
    <p:extLst>
      <p:ext uri="{BB962C8B-B14F-4D97-AF65-F5344CB8AC3E}">
        <p14:creationId xmlns:p14="http://schemas.microsoft.com/office/powerpoint/2010/main" val="1248952484"/>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9368" y="191729"/>
            <a:ext cx="4439264" cy="2329330"/>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p:cNvSpPr/>
          <p:nvPr/>
        </p:nvSpPr>
        <p:spPr>
          <a:xfrm>
            <a:off x="221225" y="5473005"/>
            <a:ext cx="12192000" cy="830997"/>
          </a:xfrm>
          <a:prstGeom prst="rect">
            <a:avLst/>
          </a:prstGeom>
        </p:spPr>
        <p:txBody>
          <a:bodyPr wrap="square">
            <a:spAutoFit/>
          </a:bodyPr>
          <a:lstStyle/>
          <a:p>
            <a:r>
              <a:rPr lang="vi-VN" sz="1600" b="1" dirty="0">
                <a:solidFill>
                  <a:srgbClr val="FFFF00"/>
                </a:solidFill>
              </a:rPr>
              <a:t>- Mẹ ơi, kia là con gì ạ?</a:t>
            </a:r>
            <a:r>
              <a:rPr lang="vi-VN" sz="1600" b="1" dirty="0" smtClean="0">
                <a:solidFill>
                  <a:srgbClr val="FFFF00"/>
                </a:solidFill>
              </a:rPr>
              <a:t/>
            </a:r>
            <a:br>
              <a:rPr lang="vi-VN" sz="1600" b="1" dirty="0" smtClean="0">
                <a:solidFill>
                  <a:srgbClr val="FFFF00"/>
                </a:solidFill>
              </a:rPr>
            </a:br>
            <a:r>
              <a:rPr lang="vi-VN" sz="1600" b="1" dirty="0">
                <a:solidFill>
                  <a:srgbClr val="FFFF00"/>
                </a:solidFill>
              </a:rPr>
              <a:t>- Đó là bạn Chuột Nhắt đấy, con ạ!</a:t>
            </a:r>
            <a:r>
              <a:rPr lang="vi-VN" sz="1600" b="1" dirty="0" smtClean="0">
                <a:solidFill>
                  <a:srgbClr val="FFFF00"/>
                </a:solidFill>
              </a:rPr>
              <a:t/>
            </a:r>
            <a:br>
              <a:rPr lang="vi-VN" sz="1600" b="1" dirty="0" smtClean="0">
                <a:solidFill>
                  <a:srgbClr val="FFFF00"/>
                </a:solidFill>
              </a:rPr>
            </a:br>
            <a:r>
              <a:rPr lang="vi-VN" sz="1600" b="1" dirty="0">
                <a:solidFill>
                  <a:srgbClr val="FFFF00"/>
                </a:solidFill>
              </a:rPr>
              <a:t>- Chuột Nhắt có biết bay không hả mẹ</a:t>
            </a:r>
            <a:r>
              <a:rPr lang="vi-VN" sz="1600" b="1" dirty="0" smtClean="0">
                <a:solidFill>
                  <a:srgbClr val="FFFF00"/>
                </a:solidFill>
              </a:rPr>
              <a:t>?</a:t>
            </a:r>
            <a:endParaRPr lang="en-US" sz="1600" b="1" dirty="0">
              <a:solidFill>
                <a:srgbClr val="FFFF00"/>
              </a:solidFill>
            </a:endParaRPr>
          </a:p>
        </p:txBody>
      </p:sp>
      <p:sp>
        <p:nvSpPr>
          <p:cNvPr id="11" name="TextBox 10"/>
          <p:cNvSpPr txBox="1"/>
          <p:nvPr/>
        </p:nvSpPr>
        <p:spPr>
          <a:xfrm>
            <a:off x="221225" y="6211669"/>
            <a:ext cx="11531600" cy="830997"/>
          </a:xfrm>
          <a:prstGeom prst="rect">
            <a:avLst/>
          </a:prstGeom>
          <a:noFill/>
        </p:spPr>
        <p:txBody>
          <a:bodyPr wrap="square" rtlCol="0">
            <a:spAutoFit/>
          </a:bodyPr>
          <a:lstStyle/>
          <a:p>
            <a:r>
              <a:rPr lang="vi-VN" sz="1600" b="1" dirty="0">
                <a:solidFill>
                  <a:srgbClr val="FFFF00"/>
                </a:solidFill>
              </a:rPr>
              <a:t>- Không, con ạ!</a:t>
            </a:r>
            <a:br>
              <a:rPr lang="vi-VN" sz="1600" b="1" dirty="0">
                <a:solidFill>
                  <a:srgbClr val="FFFF00"/>
                </a:solidFill>
              </a:rPr>
            </a:br>
            <a:r>
              <a:rPr lang="vi-VN" sz="1600" b="1" dirty="0">
                <a:solidFill>
                  <a:srgbClr val="FFFF00"/>
                </a:solidFill>
              </a:rPr>
              <a:t>- Chuột Nhắt bé tẹo teo lại không biết bay nữa, con chẳng chơi với Chuột Nhắt đâu!</a:t>
            </a:r>
            <a:br>
              <a:rPr lang="vi-VN" sz="1600" b="1" dirty="0">
                <a:solidFill>
                  <a:srgbClr val="FFFF00"/>
                </a:solidFill>
              </a:rPr>
            </a:br>
            <a:endParaRPr lang="en-US" sz="1600" b="1" dirty="0">
              <a:solidFill>
                <a:srgbClr val="FFFF00"/>
              </a:solidFill>
            </a:endParaRPr>
          </a:p>
        </p:txBody>
      </p:sp>
      <p:pic>
        <p:nvPicPr>
          <p:cNvPr id="6" name="Picture 3" descr="C:\Users\Administrator\Downloads\z2927050180919_87679c610dadda88ac4fa8a014b7cf1f-removebg-previe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063"/>
            <a:ext cx="1150563" cy="897775"/>
          </a:xfrm>
          <a:prstGeom prst="rect">
            <a:avLst/>
          </a:prstGeom>
          <a:solidFill>
            <a:schemeClr val="bg1"/>
          </a:solidFill>
          <a:extLst/>
        </p:spPr>
      </p:pic>
    </p:spTree>
    <p:extLst>
      <p:ext uri="{BB962C8B-B14F-4D97-AF65-F5344CB8AC3E}">
        <p14:creationId xmlns:p14="http://schemas.microsoft.com/office/powerpoint/2010/main" val="912823907"/>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1000"/>
                                        <p:tgtEl>
                                          <p:spTgt spid="11">
                                            <p:txEl>
                                              <p:pRg st="0" end="0"/>
                                            </p:txEl>
                                          </p:spTgt>
                                        </p:tgtEl>
                                      </p:cBhvr>
                                    </p:animEffect>
                                    <p:anim calcmode="lin" valueType="num">
                                      <p:cBhvr>
                                        <p:cTn id="2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74522" y="5604387"/>
            <a:ext cx="11842956" cy="1077218"/>
          </a:xfrm>
          <a:prstGeom prst="rect">
            <a:avLst/>
          </a:prstGeom>
        </p:spPr>
        <p:txBody>
          <a:bodyPr wrap="square">
            <a:spAutoFit/>
          </a:bodyPr>
          <a:lstStyle/>
          <a:p>
            <a:r>
              <a:rPr lang="vi-VN" sz="1600" b="1" dirty="0">
                <a:solidFill>
                  <a:srgbClr val="FFFF00"/>
                </a:solidFill>
              </a:rPr>
              <a:t>Sẻ mẹ khuyên con:</a:t>
            </a:r>
            <a:r>
              <a:rPr lang="vi-VN" sz="1600" b="1" dirty="0" smtClean="0">
                <a:solidFill>
                  <a:srgbClr val="FFFF00"/>
                </a:solidFill>
              </a:rPr>
              <a:t/>
            </a:r>
            <a:br>
              <a:rPr lang="vi-VN" sz="1600" b="1" dirty="0" smtClean="0">
                <a:solidFill>
                  <a:srgbClr val="FFFF00"/>
                </a:solidFill>
              </a:rPr>
            </a:br>
            <a:r>
              <a:rPr lang="vi-VN" sz="1600" b="1" dirty="0">
                <a:solidFill>
                  <a:srgbClr val="FFFF00"/>
                </a:solidFill>
              </a:rPr>
              <a:t>- Tuy bạn Chuột Nhắt không biết bay nhưng không phải là bạn thua kém con đâu. Mỗi loài đều có một đặc điểm riêng và có khả năng khác nhau. Rồi sau này, con sẽ hiểu.</a:t>
            </a:r>
            <a:r>
              <a:rPr lang="vi-VN" sz="1600" b="1" dirty="0" smtClean="0">
                <a:solidFill>
                  <a:srgbClr val="FFFF00"/>
                </a:solidFill>
              </a:rPr>
              <a:t/>
            </a:r>
            <a:br>
              <a:rPr lang="vi-VN" sz="1600" b="1" dirty="0" smtClean="0">
                <a:solidFill>
                  <a:srgbClr val="FFFF00"/>
                </a:solidFill>
              </a:rPr>
            </a:br>
            <a:r>
              <a:rPr lang="vi-VN" sz="1600" b="1" dirty="0">
                <a:solidFill>
                  <a:srgbClr val="FFFF00"/>
                </a:solidFill>
              </a:rPr>
              <a:t>- Chẳng bao lâu Sẻ con đã tự bay xa được. Chú liền xin phép mẹ cho đi chơi một mình.</a:t>
            </a:r>
            <a:endParaRPr lang="en-US" sz="1600" b="1" dirty="0">
              <a:solidFill>
                <a:srgbClr val="FFFF00"/>
              </a:solidFill>
            </a:endParaRPr>
          </a:p>
        </p:txBody>
      </p:sp>
      <p:pic>
        <p:nvPicPr>
          <p:cNvPr id="4"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35791" cy="964277"/>
          </a:xfrm>
          <a:prstGeom prst="rect">
            <a:avLst/>
          </a:prstGeom>
          <a:solidFill>
            <a:schemeClr val="bg1"/>
          </a:solidFill>
          <a:extLst/>
        </p:spPr>
      </p:pic>
    </p:spTree>
    <p:extLst>
      <p:ext uri="{BB962C8B-B14F-4D97-AF65-F5344CB8AC3E}">
        <p14:creationId xmlns:p14="http://schemas.microsoft.com/office/powerpoint/2010/main" val="4272174379"/>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45806" y="6211669"/>
            <a:ext cx="11946194" cy="584775"/>
          </a:xfrm>
          <a:prstGeom prst="rect">
            <a:avLst/>
          </a:prstGeom>
        </p:spPr>
        <p:txBody>
          <a:bodyPr wrap="square">
            <a:spAutoFit/>
          </a:bodyPr>
          <a:lstStyle/>
          <a:p>
            <a:r>
              <a:rPr lang="vi-VN" sz="1600" b="1" dirty="0" smtClean="0">
                <a:solidFill>
                  <a:srgbClr val="FFFF00"/>
                </a:solidFill>
              </a:rPr>
              <a:t>     Nhìn </a:t>
            </a:r>
            <a:r>
              <a:rPr lang="vi-VN" sz="1600" b="1" dirty="0">
                <a:solidFill>
                  <a:srgbClr val="FFFF00"/>
                </a:solidFill>
              </a:rPr>
              <a:t>thấy Bướm Vàng đang bay lượn bên khóm hoa, Sẻ con nghĩ “Bạn ấy thật là xinh đẹp!”. Rồi Sẻ con sà xuống vườn hoa và kết bạn với Bướm Vàng chúng cùng nhau bay lượn, nô đùa tung tăng. </a:t>
            </a:r>
            <a:endParaRPr lang="en-US" sz="1600" b="1" dirty="0">
              <a:solidFill>
                <a:srgbClr val="FFFF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258"/>
            <a:ext cx="12192000" cy="6858000"/>
          </a:xfrm>
          <a:prstGeom prst="rect">
            <a:avLst/>
          </a:prstGeom>
        </p:spPr>
      </p:pic>
      <p:pic>
        <p:nvPicPr>
          <p:cNvPr id="7"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9258"/>
            <a:ext cx="1299710" cy="1014153"/>
          </a:xfrm>
          <a:prstGeom prst="rect">
            <a:avLst/>
          </a:prstGeom>
          <a:solidFill>
            <a:schemeClr val="bg1"/>
          </a:solidFill>
          <a:extLst/>
        </p:spPr>
      </p:pic>
    </p:spTree>
    <p:extLst>
      <p:ext uri="{BB962C8B-B14F-4D97-AF65-F5344CB8AC3E}">
        <p14:creationId xmlns:p14="http://schemas.microsoft.com/office/powerpoint/2010/main" val="1918403578"/>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258"/>
            <a:ext cx="12192000" cy="6858000"/>
          </a:xfrm>
          <a:prstGeom prst="rect">
            <a:avLst/>
          </a:prstGeom>
        </p:spPr>
      </p:pic>
      <p:sp>
        <p:nvSpPr>
          <p:cNvPr id="5" name="Rectangle 4"/>
          <p:cNvSpPr/>
          <p:nvPr/>
        </p:nvSpPr>
        <p:spPr>
          <a:xfrm>
            <a:off x="117986" y="4903272"/>
            <a:ext cx="11710219" cy="1846659"/>
          </a:xfrm>
          <a:prstGeom prst="rect">
            <a:avLst/>
          </a:prstGeom>
        </p:spPr>
        <p:txBody>
          <a:bodyPr wrap="square">
            <a:spAutoFit/>
          </a:bodyPr>
          <a:lstStyle/>
          <a:p>
            <a:r>
              <a:rPr lang="vi-VN" sz="1600" b="1" dirty="0" smtClean="0">
                <a:solidFill>
                  <a:srgbClr val="FFFF00"/>
                </a:solidFill>
              </a:rPr>
              <a:t>Mải vui, chẳng may Sẻ con bị sa vào lưới bẫy chim, nó giãy giụa và gọi:</a:t>
            </a:r>
            <a:br>
              <a:rPr lang="vi-VN" sz="1600" b="1" dirty="0" smtClean="0">
                <a:solidFill>
                  <a:srgbClr val="FFFF00"/>
                </a:solidFill>
              </a:rPr>
            </a:br>
            <a:r>
              <a:rPr lang="vi-VN" sz="1600" b="1" dirty="0" smtClean="0">
                <a:solidFill>
                  <a:srgbClr val="FFFF00"/>
                </a:solidFill>
              </a:rPr>
              <a:t>- Bạn Bướm Vàng ơi! Cứu tớ với!</a:t>
            </a:r>
            <a:br>
              <a:rPr lang="vi-VN" sz="1600" b="1" dirty="0" smtClean="0">
                <a:solidFill>
                  <a:srgbClr val="FFFF00"/>
                </a:solidFill>
              </a:rPr>
            </a:br>
            <a:r>
              <a:rPr lang="vi-VN" sz="1600" b="1" dirty="0" smtClean="0">
                <a:solidFill>
                  <a:srgbClr val="FFFF00"/>
                </a:solidFill>
              </a:rPr>
              <a:t>Bướm Vàng đáp:</a:t>
            </a:r>
            <a:br>
              <a:rPr lang="vi-VN" sz="1600" b="1" dirty="0" smtClean="0">
                <a:solidFill>
                  <a:srgbClr val="FFFF00"/>
                </a:solidFill>
              </a:rPr>
            </a:br>
            <a:r>
              <a:rPr lang="vi-VN" sz="1600" b="1" dirty="0" smtClean="0">
                <a:solidFill>
                  <a:srgbClr val="FFFF00"/>
                </a:solidFill>
              </a:rPr>
              <a:t>- Đấy là tại cậu không chịu để ý! Bây giờ, tớ làm sao cứu được cậu!</a:t>
            </a:r>
            <a:br>
              <a:rPr lang="vi-VN" sz="1600" b="1" dirty="0" smtClean="0">
                <a:solidFill>
                  <a:srgbClr val="FFFF00"/>
                </a:solidFill>
              </a:rPr>
            </a:br>
            <a:r>
              <a:rPr lang="vi-VN" sz="1600" b="1" dirty="0" smtClean="0">
                <a:solidFill>
                  <a:srgbClr val="FFFF00"/>
                </a:solidFill>
              </a:rPr>
              <a:t>Sẻ con hoảng hốt:</a:t>
            </a:r>
            <a:br>
              <a:rPr lang="vi-VN" sz="1600" b="1" dirty="0" smtClean="0">
                <a:solidFill>
                  <a:srgbClr val="FFFF00"/>
                </a:solidFill>
              </a:rPr>
            </a:br>
            <a:r>
              <a:rPr lang="vi-VN" sz="1600" b="1" dirty="0" smtClean="0">
                <a:solidFill>
                  <a:srgbClr val="FFFF00"/>
                </a:solidFill>
              </a:rPr>
              <a:t>- Thế tớ phải làm gì bây giờ?</a:t>
            </a:r>
            <a:r>
              <a:rPr lang="vi-VN" sz="1600" b="1" dirty="0">
                <a:solidFill>
                  <a:srgbClr val="FFFF00"/>
                </a:solidFill>
              </a:rPr>
              <a:t> </a:t>
            </a:r>
            <a:r>
              <a:rPr lang="vi-VN" sz="1600" b="1" dirty="0" smtClean="0">
                <a:solidFill>
                  <a:srgbClr val="FFFF00"/>
                </a:solidFill>
              </a:rPr>
              <a:t>Tớ chịu thôi! Ôi! Cứ quanh quẩn mãi ở đây chán quá, tớ đi chỗ khác chơi đây</a:t>
            </a:r>
            <a:r>
              <a:rPr lang="vi-VN" b="1" dirty="0" smtClean="0">
                <a:solidFill>
                  <a:srgbClr val="FFFF00"/>
                </a:solidFill>
              </a:rPr>
              <a:t>!</a:t>
            </a:r>
          </a:p>
          <a:p>
            <a:r>
              <a:rPr lang="vi-VN" sz="1600" b="1" dirty="0">
                <a:solidFill>
                  <a:srgbClr val="FFFF00"/>
                </a:solidFill>
              </a:rPr>
              <a:t>Nói rồi, Bướm Vàng bay đi mất. Sẻ con chỉ còn biết ngồi khóc thút thít một mình. Bỗng, có tiếng ai đó cất lên:</a:t>
            </a:r>
            <a:endParaRPr lang="en-US" sz="1600" b="1" dirty="0">
              <a:solidFill>
                <a:srgbClr val="FFFF00"/>
              </a:solidFill>
            </a:endParaRPr>
          </a:p>
        </p:txBody>
      </p:sp>
      <p:pic>
        <p:nvPicPr>
          <p:cNvPr id="6"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986" y="-166255"/>
            <a:ext cx="1211540" cy="945355"/>
          </a:xfrm>
          <a:prstGeom prst="rect">
            <a:avLst/>
          </a:prstGeom>
          <a:solidFill>
            <a:schemeClr val="bg1"/>
          </a:solidFill>
          <a:extLst/>
        </p:spPr>
      </p:pic>
    </p:spTree>
    <p:extLst>
      <p:ext uri="{BB962C8B-B14F-4D97-AF65-F5344CB8AC3E}">
        <p14:creationId xmlns:p14="http://schemas.microsoft.com/office/powerpoint/2010/main" val="1526635601"/>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5657671"/>
            <a:ext cx="12192000" cy="1107996"/>
          </a:xfrm>
          <a:prstGeom prst="rect">
            <a:avLst/>
          </a:prstGeom>
        </p:spPr>
        <p:txBody>
          <a:bodyPr wrap="square">
            <a:spAutoFit/>
          </a:bodyPr>
          <a:lstStyle/>
          <a:p>
            <a:r>
              <a:rPr lang="vi-VN" sz="1600" b="1" dirty="0">
                <a:solidFill>
                  <a:srgbClr val="FFFF00"/>
                </a:solidFill>
              </a:rPr>
              <a:t>- Chào bạn Sẻ con, bạn đi đâu mà lại sa vào lưới thế này, để tôi giúp bạn thoát ra nhé! </a:t>
            </a:r>
            <a:r>
              <a:rPr lang="vi-VN" sz="1600" b="1" dirty="0" smtClean="0">
                <a:solidFill>
                  <a:srgbClr val="FFFF00"/>
                </a:solidFill>
              </a:rPr>
              <a:t/>
            </a:r>
            <a:br>
              <a:rPr lang="vi-VN" sz="1600" b="1" dirty="0" smtClean="0">
                <a:solidFill>
                  <a:srgbClr val="FFFF00"/>
                </a:solidFill>
              </a:rPr>
            </a:br>
            <a:r>
              <a:rPr lang="vi-VN" sz="1600" b="1" dirty="0" smtClean="0">
                <a:solidFill>
                  <a:srgbClr val="FFFF00"/>
                </a:solidFill>
              </a:rPr>
              <a:t> Thì </a:t>
            </a:r>
            <a:r>
              <a:rPr lang="vi-VN" sz="1600" b="1" dirty="0">
                <a:solidFill>
                  <a:srgbClr val="FFFF00"/>
                </a:solidFill>
              </a:rPr>
              <a:t>ra đó là Chuột Nhắt. Chuột Nhắt nhanh nhẹn cắn đứt từng mắt lưới thành một lỗ tròn nhỏ vừa đủ để Sẻ con bay ra. Chuột Nhắt giục:</a:t>
            </a:r>
            <a:r>
              <a:rPr lang="vi-VN" sz="1600" b="1" dirty="0" smtClean="0">
                <a:solidFill>
                  <a:srgbClr val="FFFF00"/>
                </a:solidFill>
              </a:rPr>
              <a:t/>
            </a:r>
            <a:br>
              <a:rPr lang="vi-VN" sz="1600" b="1" dirty="0" smtClean="0">
                <a:solidFill>
                  <a:srgbClr val="FFFF00"/>
                </a:solidFill>
              </a:rPr>
            </a:br>
            <a:r>
              <a:rPr lang="vi-VN" sz="1600" b="1" dirty="0">
                <a:solidFill>
                  <a:srgbClr val="FFFF00"/>
                </a:solidFill>
              </a:rPr>
              <a:t>- Bạn mau chui ra đi và hãy về nhà ngay, mẹ bạn đang lo lắng đấy!</a:t>
            </a:r>
            <a:endParaRPr lang="en-US" sz="1600" b="1" dirty="0">
              <a:solidFill>
                <a:srgbClr val="FFFF00"/>
              </a:solidFill>
            </a:endParaRPr>
          </a:p>
        </p:txBody>
      </p:sp>
      <p:pic>
        <p:nvPicPr>
          <p:cNvPr id="6"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1540" cy="945355"/>
          </a:xfrm>
          <a:prstGeom prst="rect">
            <a:avLst/>
          </a:prstGeom>
          <a:solidFill>
            <a:schemeClr val="bg1"/>
          </a:solidFill>
          <a:extLst/>
        </p:spPr>
      </p:pic>
    </p:spTree>
    <p:extLst>
      <p:ext uri="{BB962C8B-B14F-4D97-AF65-F5344CB8AC3E}">
        <p14:creationId xmlns:p14="http://schemas.microsoft.com/office/powerpoint/2010/main" val="792667086"/>
      </p:ext>
    </p:extLst>
  </p:cSld>
  <p:clrMapOvr>
    <a:masterClrMapping/>
  </p:clrMapOvr>
  <mc:AlternateContent xmlns:mc="http://schemas.openxmlformats.org/markup-compatibility/2006" xmlns:p14="http://schemas.microsoft.com/office/powerpoint/2010/main">
    <mc:Choice Requires="p14">
      <p:transition spd="slow" p14:dur="800" advTm="4000">
        <p:circle/>
      </p:transition>
    </mc:Choice>
    <mc:Fallback xmlns="">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419</Words>
  <Application>Microsoft Office PowerPoint</Application>
  <PresentationFormat>Widescreen</PresentationFormat>
  <Paragraphs>34</Paragraphs>
  <Slides>20</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126 Xuan 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16</cp:revision>
  <dcterms:created xsi:type="dcterms:W3CDTF">2022-09-22T12:35:54Z</dcterms:created>
  <dcterms:modified xsi:type="dcterms:W3CDTF">2022-09-23T12:29:45Z</dcterms:modified>
</cp:coreProperties>
</file>