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60" r:id="rId3"/>
    <p:sldId id="261" r:id="rId4"/>
    <p:sldId id="264" r:id="rId5"/>
    <p:sldId id="265" r:id="rId6"/>
    <p:sldId id="266" r:id="rId7"/>
    <p:sldId id="267" r:id="rId8"/>
    <p:sldId id="268" r:id="rId9"/>
    <p:sldId id="269" r:id="rId10"/>
    <p:sldId id="270" r:id="rId11"/>
    <p:sldId id="273" r:id="rId12"/>
    <p:sldId id="275" r:id="rId13"/>
    <p:sldId id="279"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FDE86-A34A-474D-8081-3EF3573246EE}" type="datetimeFigureOut">
              <a:rPr lang="en-US" smtClean="0"/>
              <a:t>25/6/2022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AA2852-1DAD-4AFB-8B4A-E1C7BC70E408}" type="slidenum">
              <a:rPr lang="en-US" smtClean="0"/>
              <a:t>‹#›</a:t>
            </a:fld>
            <a:endParaRPr lang="en-US"/>
          </a:p>
        </p:txBody>
      </p:sp>
    </p:spTree>
    <p:extLst>
      <p:ext uri="{BB962C8B-B14F-4D97-AF65-F5344CB8AC3E}">
        <p14:creationId xmlns:p14="http://schemas.microsoft.com/office/powerpoint/2010/main" val="175954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a:t>
            </a:fld>
            <a:endParaRPr lang="en-US"/>
          </a:p>
        </p:txBody>
      </p:sp>
    </p:spTree>
    <p:extLst>
      <p:ext uri="{BB962C8B-B14F-4D97-AF65-F5344CB8AC3E}">
        <p14:creationId xmlns:p14="http://schemas.microsoft.com/office/powerpoint/2010/main" val="137596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10</a:t>
            </a:fld>
            <a:endParaRPr lang="en-US"/>
          </a:p>
        </p:txBody>
      </p:sp>
    </p:spTree>
    <p:extLst>
      <p:ext uri="{BB962C8B-B14F-4D97-AF65-F5344CB8AC3E}">
        <p14:creationId xmlns:p14="http://schemas.microsoft.com/office/powerpoint/2010/main" val="253478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11</a:t>
            </a:fld>
            <a:endParaRPr lang="en-US"/>
          </a:p>
        </p:txBody>
      </p:sp>
    </p:spTree>
    <p:extLst>
      <p:ext uri="{BB962C8B-B14F-4D97-AF65-F5344CB8AC3E}">
        <p14:creationId xmlns:p14="http://schemas.microsoft.com/office/powerpoint/2010/main" val="2360063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12</a:t>
            </a:fld>
            <a:endParaRPr lang="en-US"/>
          </a:p>
        </p:txBody>
      </p:sp>
    </p:spTree>
    <p:extLst>
      <p:ext uri="{BB962C8B-B14F-4D97-AF65-F5344CB8AC3E}">
        <p14:creationId xmlns:p14="http://schemas.microsoft.com/office/powerpoint/2010/main" val="385778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13</a:t>
            </a:fld>
            <a:endParaRPr lang="en-US"/>
          </a:p>
        </p:txBody>
      </p:sp>
    </p:spTree>
    <p:extLst>
      <p:ext uri="{BB962C8B-B14F-4D97-AF65-F5344CB8AC3E}">
        <p14:creationId xmlns:p14="http://schemas.microsoft.com/office/powerpoint/2010/main" val="39861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14</a:t>
            </a:fld>
            <a:endParaRPr lang="en-US"/>
          </a:p>
        </p:txBody>
      </p:sp>
    </p:spTree>
    <p:extLst>
      <p:ext uri="{BB962C8B-B14F-4D97-AF65-F5344CB8AC3E}">
        <p14:creationId xmlns:p14="http://schemas.microsoft.com/office/powerpoint/2010/main" val="545868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15</a:t>
            </a:fld>
            <a:endParaRPr lang="en-US"/>
          </a:p>
        </p:txBody>
      </p:sp>
    </p:spTree>
    <p:extLst>
      <p:ext uri="{BB962C8B-B14F-4D97-AF65-F5344CB8AC3E}">
        <p14:creationId xmlns:p14="http://schemas.microsoft.com/office/powerpoint/2010/main" val="207631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16</a:t>
            </a:fld>
            <a:endParaRPr lang="en-US"/>
          </a:p>
        </p:txBody>
      </p:sp>
    </p:spTree>
    <p:extLst>
      <p:ext uri="{BB962C8B-B14F-4D97-AF65-F5344CB8AC3E}">
        <p14:creationId xmlns:p14="http://schemas.microsoft.com/office/powerpoint/2010/main" val="379846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17</a:t>
            </a:fld>
            <a:endParaRPr lang="en-US"/>
          </a:p>
        </p:txBody>
      </p:sp>
    </p:spTree>
    <p:extLst>
      <p:ext uri="{BB962C8B-B14F-4D97-AF65-F5344CB8AC3E}">
        <p14:creationId xmlns:p14="http://schemas.microsoft.com/office/powerpoint/2010/main" val="4132758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18</a:t>
            </a:fld>
            <a:endParaRPr lang="en-US"/>
          </a:p>
        </p:txBody>
      </p:sp>
    </p:spTree>
    <p:extLst>
      <p:ext uri="{BB962C8B-B14F-4D97-AF65-F5344CB8AC3E}">
        <p14:creationId xmlns:p14="http://schemas.microsoft.com/office/powerpoint/2010/main" val="240446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2</a:t>
            </a:fld>
            <a:endParaRPr lang="en-US"/>
          </a:p>
        </p:txBody>
      </p:sp>
    </p:spTree>
    <p:extLst>
      <p:ext uri="{BB962C8B-B14F-4D97-AF65-F5344CB8AC3E}">
        <p14:creationId xmlns:p14="http://schemas.microsoft.com/office/powerpoint/2010/main" val="322779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3</a:t>
            </a:fld>
            <a:endParaRPr lang="en-US"/>
          </a:p>
        </p:txBody>
      </p:sp>
    </p:spTree>
    <p:extLst>
      <p:ext uri="{BB962C8B-B14F-4D97-AF65-F5344CB8AC3E}">
        <p14:creationId xmlns:p14="http://schemas.microsoft.com/office/powerpoint/2010/main" val="269020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4</a:t>
            </a:fld>
            <a:endParaRPr lang="en-US"/>
          </a:p>
        </p:txBody>
      </p:sp>
    </p:spTree>
    <p:extLst>
      <p:ext uri="{BB962C8B-B14F-4D97-AF65-F5344CB8AC3E}">
        <p14:creationId xmlns:p14="http://schemas.microsoft.com/office/powerpoint/2010/main" val="138755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B0E29-76EB-4074-8EA8-6848A0EB9A50}" type="slidenum">
              <a:rPr lang="en-US" smtClean="0"/>
              <a:t>5</a:t>
            </a:fld>
            <a:endParaRPr lang="en-US"/>
          </a:p>
        </p:txBody>
      </p:sp>
    </p:spTree>
    <p:extLst>
      <p:ext uri="{BB962C8B-B14F-4D97-AF65-F5344CB8AC3E}">
        <p14:creationId xmlns:p14="http://schemas.microsoft.com/office/powerpoint/2010/main" val="213205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6</a:t>
            </a:fld>
            <a:endParaRPr lang="en-US"/>
          </a:p>
        </p:txBody>
      </p:sp>
    </p:spTree>
    <p:extLst>
      <p:ext uri="{BB962C8B-B14F-4D97-AF65-F5344CB8AC3E}">
        <p14:creationId xmlns:p14="http://schemas.microsoft.com/office/powerpoint/2010/main" val="239197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B0E29-76EB-4074-8EA8-6848A0EB9A50}" type="slidenum">
              <a:rPr lang="en-US" smtClean="0"/>
              <a:t>7</a:t>
            </a:fld>
            <a:endParaRPr lang="en-US"/>
          </a:p>
        </p:txBody>
      </p:sp>
    </p:spTree>
    <p:extLst>
      <p:ext uri="{BB962C8B-B14F-4D97-AF65-F5344CB8AC3E}">
        <p14:creationId xmlns:p14="http://schemas.microsoft.com/office/powerpoint/2010/main" val="274876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8</a:t>
            </a:fld>
            <a:endParaRPr lang="en-US"/>
          </a:p>
        </p:txBody>
      </p:sp>
    </p:spTree>
    <p:extLst>
      <p:ext uri="{BB962C8B-B14F-4D97-AF65-F5344CB8AC3E}">
        <p14:creationId xmlns:p14="http://schemas.microsoft.com/office/powerpoint/2010/main" val="2320739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B0E29-76EB-4074-8EA8-6848A0EB9A50}" type="slidenum">
              <a:rPr lang="en-US" smtClean="0"/>
              <a:t>9</a:t>
            </a:fld>
            <a:endParaRPr lang="en-US"/>
          </a:p>
        </p:txBody>
      </p:sp>
    </p:spTree>
    <p:extLst>
      <p:ext uri="{BB962C8B-B14F-4D97-AF65-F5344CB8AC3E}">
        <p14:creationId xmlns:p14="http://schemas.microsoft.com/office/powerpoint/2010/main" val="345632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BE9A75-408D-4AE9-A07E-61277DB7E7A7}" type="datetimeFigureOut">
              <a:rPr lang="en-US" smtClean="0"/>
              <a:t>25/6/2022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289251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E9A75-408D-4AE9-A07E-61277DB7E7A7}" type="datetimeFigureOut">
              <a:rPr lang="en-US" smtClean="0"/>
              <a:t>25/6/2022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44215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E9A75-408D-4AE9-A07E-61277DB7E7A7}" type="datetimeFigureOut">
              <a:rPr lang="en-US" smtClean="0"/>
              <a:t>25/6/2022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245615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BE9A75-408D-4AE9-A07E-61277DB7E7A7}" type="datetimeFigureOut">
              <a:rPr lang="en-US" smtClean="0"/>
              <a:t>25/6/2022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2016844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BE9A75-408D-4AE9-A07E-61277DB7E7A7}" type="datetimeFigureOut">
              <a:rPr lang="en-US" smtClean="0"/>
              <a:t>25/6/2022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162563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BE9A75-408D-4AE9-A07E-61277DB7E7A7}" type="datetimeFigureOut">
              <a:rPr lang="en-US" smtClean="0"/>
              <a:t>25/6/2022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346704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BE9A75-408D-4AE9-A07E-61277DB7E7A7}" type="datetimeFigureOut">
              <a:rPr lang="en-US" smtClean="0"/>
              <a:t>25/6/2022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325157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BE9A75-408D-4AE9-A07E-61277DB7E7A7}" type="datetimeFigureOut">
              <a:rPr lang="en-US" smtClean="0"/>
              <a:t>25/6/2022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170525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E9A75-408D-4AE9-A07E-61277DB7E7A7}" type="datetimeFigureOut">
              <a:rPr lang="en-US" smtClean="0"/>
              <a:t>25/6/2022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2202484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E9A75-408D-4AE9-A07E-61277DB7E7A7}" type="datetimeFigureOut">
              <a:rPr lang="en-US" smtClean="0"/>
              <a:t>25/6/2022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24264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BE9A75-408D-4AE9-A07E-61277DB7E7A7}" type="datetimeFigureOut">
              <a:rPr lang="en-US" smtClean="0"/>
              <a:t>25/6/2022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7B87E-EC7A-41B8-9BFA-91BD5B35AB7A}" type="slidenum">
              <a:rPr lang="en-US" smtClean="0"/>
              <a:t>‹#›</a:t>
            </a:fld>
            <a:endParaRPr lang="en-US"/>
          </a:p>
        </p:txBody>
      </p:sp>
    </p:spTree>
    <p:extLst>
      <p:ext uri="{BB962C8B-B14F-4D97-AF65-F5344CB8AC3E}">
        <p14:creationId xmlns:p14="http://schemas.microsoft.com/office/powerpoint/2010/main" val="1611372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E9A75-408D-4AE9-A07E-61277DB7E7A7}" type="datetimeFigureOut">
              <a:rPr lang="en-US" smtClean="0"/>
              <a:t>25/6/2022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7B87E-EC7A-41B8-9BFA-91BD5B35AB7A}" type="slidenum">
              <a:rPr lang="en-US" smtClean="0"/>
              <a:t>‹#›</a:t>
            </a:fld>
            <a:endParaRPr lang="en-US"/>
          </a:p>
        </p:txBody>
      </p:sp>
    </p:spTree>
    <p:extLst>
      <p:ext uri="{BB962C8B-B14F-4D97-AF65-F5344CB8AC3E}">
        <p14:creationId xmlns:p14="http://schemas.microsoft.com/office/powerpoint/2010/main" val="2152353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video" Target="../media/media5.mp4"/><Relationship Id="rId12" Type="http://schemas.openxmlformats.org/officeDocument/2006/relationships/image" Target="../media/image21.png"/><Relationship Id="rId2" Type="http://schemas.microsoft.com/office/2007/relationships/media" Target="../media/media5.mp4"/><Relationship Id="rId1" Type="http://schemas.openxmlformats.org/officeDocument/2006/relationships/tags" Target="../tags/tag11.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notesSlide" Target="../notesSlides/notesSlide10.xml"/><Relationship Id="rId10" Type="http://schemas.openxmlformats.org/officeDocument/2006/relationships/image" Target="NULL"/><Relationship Id="rId4" Type="http://schemas.openxmlformats.org/officeDocument/2006/relationships/slideLayout" Target="../slideLayouts/slideLayout7.xml"/><Relationship Id="rId9" Type="http://schemas.microsoft.com/office/2017/06/relationships/model3d" Target="../media/model3d1.glb"/></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28.jp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8.jp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0.png"/><Relationship Id="rId10" Type="http://schemas.openxmlformats.org/officeDocument/2006/relationships/image" Target="../media/image41.png"/><Relationship Id="rId4" Type="http://schemas.openxmlformats.org/officeDocument/2006/relationships/image" Target="../media/image28.jp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video" Target="../media/media2.mp4"/><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notesSlide" Target="../notesSlides/notesSlide5.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07/relationships/media" Target="../media/media3.m4a"/><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notesSlide" Target="../notesSlides/notesSlide6.xml"/><Relationship Id="rId1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 Id="rId1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2.mp4"/><Relationship Id="rId7" Type="http://schemas.openxmlformats.org/officeDocument/2006/relationships/image" Target="../media/image16.png"/><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7.xml"/><Relationship Id="rId10" Type="http://schemas.openxmlformats.org/officeDocument/2006/relationships/image" Target="../media/image13.png"/><Relationship Id="rId4" Type="http://schemas.openxmlformats.org/officeDocument/2006/relationships/slideLayout" Target="../slideLayouts/slideLayout7.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notesSlide" Target="../notesSlides/notesSlide8.xml"/><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35AC56-CA6E-4B2B-9401-B68C4CE7938F}"/>
              </a:ext>
            </a:extLst>
          </p:cNvPr>
          <p:cNvSpPr txBox="1"/>
          <p:nvPr/>
        </p:nvSpPr>
        <p:spPr>
          <a:xfrm>
            <a:off x="2292100" y="268374"/>
            <a:ext cx="7760197" cy="707886"/>
          </a:xfrm>
          <a:prstGeom prst="rect">
            <a:avLst/>
          </a:prstGeom>
          <a:noFill/>
        </p:spPr>
        <p:txBody>
          <a:bodyPr wrap="square">
            <a:spAutoFit/>
          </a:bodyPr>
          <a:lstStyle/>
          <a:p>
            <a:pPr algn="ctr">
              <a:defRPr/>
            </a:pPr>
            <a:r>
              <a:rPr lang="en-US" sz="2000" b="1" dirty="0">
                <a:ln w="11430"/>
                <a:solidFill>
                  <a:schemeClr val="accent1">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PHÒNG GIÁO DỤC VÀ ĐÀO TẠO </a:t>
            </a:r>
            <a:r>
              <a:rPr lang="en-US" sz="2000" b="1" dirty="0" smtClean="0">
                <a:ln w="11430"/>
                <a:solidFill>
                  <a:schemeClr val="accent1">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QUẬN LONG BIÊN</a:t>
            </a:r>
            <a:endParaRPr lang="en-US" sz="2000" b="1" dirty="0">
              <a:ln w="11430"/>
              <a:solidFill>
                <a:schemeClr val="accent1">
                  <a:lumMod val="50000"/>
                </a:schemeClr>
              </a:solidFill>
              <a:effectLst>
                <a:outerShdw blurRad="50800" dist="39000" dir="5460000" algn="tl">
                  <a:srgbClr val="000000">
                    <a:alpha val="38000"/>
                  </a:srgbClr>
                </a:outerShdw>
              </a:effectLst>
              <a:latin typeface="Times New Roman" pitchFamily="18" charset="0"/>
              <a:cs typeface="Times New Roman" pitchFamily="18" charset="0"/>
            </a:endParaRPr>
          </a:p>
          <a:p>
            <a:pPr algn="ctr">
              <a:defRPr/>
            </a:pPr>
            <a:r>
              <a:rPr lang="en-US" sz="2000" b="1" dirty="0">
                <a:ln w="11430"/>
                <a:solidFill>
                  <a:schemeClr val="accent1">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TRƯỜNG MẦM NON HOA SỮA</a:t>
            </a:r>
          </a:p>
        </p:txBody>
      </p:sp>
      <p:sp>
        <p:nvSpPr>
          <p:cNvPr id="4" name="TextBox 3"/>
          <p:cNvSpPr txBox="1"/>
          <p:nvPr/>
        </p:nvSpPr>
        <p:spPr>
          <a:xfrm>
            <a:off x="1998996" y="2299434"/>
            <a:ext cx="8149758" cy="646331"/>
          </a:xfrm>
          <a:prstGeom prst="rect">
            <a:avLst/>
          </a:prstGeom>
          <a:noFill/>
        </p:spPr>
        <p:txBody>
          <a:bodyPr wrap="square" rtlCol="0">
            <a:prstTxWarp prst="textArchUp">
              <a:avLst/>
            </a:prstTxWarp>
            <a:spAutoFit/>
          </a:bodyPr>
          <a:lstStyle/>
          <a:p>
            <a:pPr algn="ctr"/>
            <a:r>
              <a:rPr lang="vi-VN" sz="4800" b="1" kern="10" smtClean="0">
                <a:ln w="9525">
                  <a:solidFill>
                    <a:srgbClr val="000000"/>
                  </a:solidFill>
                  <a:round/>
                  <a:headEnd/>
                  <a:tailEnd/>
                </a:ln>
                <a:solidFill>
                  <a:srgbClr val="C00000"/>
                </a:solidFill>
                <a:latin typeface="Times New Roman" panose="02020603050405020304" pitchFamily="18" charset="0"/>
                <a:cs typeface="Times New Roman" panose="02020603050405020304" pitchFamily="18" charset="0"/>
              </a:rPr>
              <a:t>GIÁO ÁN</a:t>
            </a:r>
          </a:p>
          <a:p>
            <a:pPr algn="ctr"/>
            <a:r>
              <a:rPr lang="vi-VN" sz="4800" b="1" kern="10" smtClean="0">
                <a:ln w="9525">
                  <a:solidFill>
                    <a:srgbClr val="000000"/>
                  </a:solidFill>
                  <a:round/>
                  <a:headEnd/>
                  <a:tailEnd/>
                </a:ln>
                <a:solidFill>
                  <a:srgbClr val="C00000"/>
                </a:solidFill>
                <a:latin typeface="Times New Roman" panose="02020603050405020304" pitchFamily="18" charset="0"/>
                <a:cs typeface="Times New Roman" panose="02020603050405020304" pitchFamily="18" charset="0"/>
              </a:rPr>
              <a:t>HOẠT ĐỘNG LÀM QUEN VỚI TOÁN</a:t>
            </a:r>
            <a:endParaRPr lang="en-US" sz="4800" b="1" kern="10" dirty="0">
              <a:ln w="9525">
                <a:solidFill>
                  <a:srgbClr val="000000"/>
                </a:solidFill>
                <a:round/>
                <a:headEnd/>
                <a:tailEnd/>
              </a:ln>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85831" y="2787773"/>
            <a:ext cx="8208818" cy="1446550"/>
          </a:xfrm>
          <a:prstGeom prst="rect">
            <a:avLst/>
          </a:prstGeom>
          <a:noFill/>
        </p:spPr>
        <p:txBody>
          <a:bodyPr wrap="square" rtlCol="0">
            <a:spAutoFit/>
          </a:bodyPr>
          <a:lstStyle/>
          <a:p>
            <a:pPr>
              <a:defRPr/>
            </a:pPr>
            <a:r>
              <a:rPr lang="en-US" sz="2200" dirty="0" err="1">
                <a:ln w="10541" cmpd="sng">
                  <a:solidFill>
                    <a:srgbClr val="00B050"/>
                  </a:solidFill>
                  <a:prstDash val="solid"/>
                </a:ln>
                <a:solidFill>
                  <a:srgbClr val="00B050"/>
                </a:solidFill>
                <a:latin typeface="Times New Roman" pitchFamily="18" charset="0"/>
                <a:cs typeface="Times New Roman" pitchFamily="18" charset="0"/>
              </a:rPr>
              <a:t>Đề</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tài</a:t>
            </a:r>
            <a:r>
              <a:rPr lang="en-US" sz="2200" dirty="0" smtClean="0">
                <a:ln w="10541" cmpd="sng">
                  <a:solidFill>
                    <a:srgbClr val="00B050"/>
                  </a:solidFill>
                  <a:prstDash val="solid"/>
                </a:ln>
                <a:solidFill>
                  <a:srgbClr val="00B050"/>
                </a:solidFill>
                <a:latin typeface="Times New Roman" pitchFamily="18" charset="0"/>
                <a:cs typeface="Times New Roman" pitchFamily="18" charset="0"/>
              </a:rPr>
              <a:t>:</a:t>
            </a:r>
            <a:r>
              <a:rPr lang="vi-VN" sz="2200" dirty="0" smtClean="0">
                <a:ln w="10541" cmpd="sng">
                  <a:solidFill>
                    <a:srgbClr val="00B050"/>
                  </a:solidFill>
                  <a:prstDash val="solid"/>
                </a:ln>
                <a:solidFill>
                  <a:srgbClr val="00B050"/>
                </a:solidFill>
                <a:latin typeface="Times New Roman" pitchFamily="18" charset="0"/>
                <a:cs typeface="Times New Roman" pitchFamily="18" charset="0"/>
              </a:rPr>
              <a:t> Nhận biết, phân biệt khối vuông, khối chữ nhật</a:t>
            </a:r>
            <a:endParaRPr lang="en-US" sz="2200" b="1" dirty="0">
              <a:ln w="10541" cmpd="sng">
                <a:solidFill>
                  <a:srgbClr val="00B050"/>
                </a:solidFill>
                <a:prstDash val="solid"/>
              </a:ln>
              <a:solidFill>
                <a:srgbClr val="00B050"/>
              </a:solidFill>
              <a:latin typeface="Times New Roman" pitchFamily="18" charset="0"/>
              <a:cs typeface="Times New Roman" pitchFamily="18" charset="0"/>
            </a:endParaRPr>
          </a:p>
          <a:p>
            <a:pPr>
              <a:defRPr/>
            </a:pPr>
            <a:r>
              <a:rPr lang="en-US" sz="2200" dirty="0" err="1">
                <a:ln w="10541" cmpd="sng">
                  <a:solidFill>
                    <a:srgbClr val="00B050"/>
                  </a:solidFill>
                  <a:prstDash val="solid"/>
                </a:ln>
                <a:solidFill>
                  <a:srgbClr val="00B050"/>
                </a:solidFill>
                <a:latin typeface="Times New Roman" pitchFamily="18" charset="0"/>
                <a:cs typeface="Times New Roman" pitchFamily="18" charset="0"/>
              </a:rPr>
              <a:t>Lứa</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tuổi</a:t>
            </a:r>
            <a:r>
              <a:rPr lang="en-US" sz="2200" dirty="0">
                <a:ln w="10541" cmpd="sng">
                  <a:solidFill>
                    <a:srgbClr val="00B050"/>
                  </a:solidFill>
                  <a:prstDash val="solid"/>
                </a:ln>
                <a:solidFill>
                  <a:srgbClr val="00B050"/>
                </a:solidFill>
                <a:latin typeface="Times New Roman" pitchFamily="18" charset="0"/>
                <a:cs typeface="Times New Roman" pitchFamily="18" charset="0"/>
              </a:rPr>
              <a:t>: 5 – 6 </a:t>
            </a:r>
            <a:r>
              <a:rPr lang="en-US" sz="2200" dirty="0" err="1">
                <a:ln w="10541" cmpd="sng">
                  <a:solidFill>
                    <a:srgbClr val="00B050"/>
                  </a:solidFill>
                  <a:prstDash val="solid"/>
                </a:ln>
                <a:solidFill>
                  <a:srgbClr val="00B050"/>
                </a:solidFill>
                <a:latin typeface="Times New Roman" pitchFamily="18" charset="0"/>
                <a:cs typeface="Times New Roman" pitchFamily="18" charset="0"/>
              </a:rPr>
              <a:t>tuổi</a:t>
            </a:r>
            <a:endParaRPr lang="en-US" sz="2200" dirty="0">
              <a:ln w="10541" cmpd="sng">
                <a:solidFill>
                  <a:srgbClr val="00B050"/>
                </a:solidFill>
                <a:prstDash val="solid"/>
              </a:ln>
              <a:solidFill>
                <a:srgbClr val="00B050"/>
              </a:solidFill>
              <a:latin typeface="Times New Roman" pitchFamily="18" charset="0"/>
              <a:cs typeface="Times New Roman" pitchFamily="18" charset="0"/>
            </a:endParaRPr>
          </a:p>
          <a:p>
            <a:pPr>
              <a:defRPr/>
            </a:pPr>
            <a:r>
              <a:rPr lang="en-US" sz="2200" dirty="0" err="1">
                <a:ln w="10541" cmpd="sng">
                  <a:solidFill>
                    <a:srgbClr val="00B050"/>
                  </a:solidFill>
                  <a:prstDash val="solid"/>
                </a:ln>
                <a:solidFill>
                  <a:srgbClr val="00B050"/>
                </a:solidFill>
                <a:latin typeface="Times New Roman" pitchFamily="18" charset="0"/>
                <a:cs typeface="Times New Roman" pitchFamily="18" charset="0"/>
              </a:rPr>
              <a:t>Thời</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gian</a:t>
            </a:r>
            <a:r>
              <a:rPr lang="en-US" sz="2200" dirty="0">
                <a:ln w="10541" cmpd="sng">
                  <a:solidFill>
                    <a:srgbClr val="00B050"/>
                  </a:solidFill>
                  <a:prstDash val="solid"/>
                </a:ln>
                <a:solidFill>
                  <a:srgbClr val="00B050"/>
                </a:solidFill>
                <a:latin typeface="Times New Roman" pitchFamily="18" charset="0"/>
                <a:cs typeface="Times New Roman" pitchFamily="18" charset="0"/>
              </a:rPr>
              <a:t>: 30 – 35 </a:t>
            </a:r>
            <a:r>
              <a:rPr lang="en-US" sz="2200" dirty="0" err="1">
                <a:ln w="10541" cmpd="sng">
                  <a:solidFill>
                    <a:srgbClr val="00B050"/>
                  </a:solidFill>
                  <a:prstDash val="solid"/>
                </a:ln>
                <a:solidFill>
                  <a:srgbClr val="00B050"/>
                </a:solidFill>
                <a:latin typeface="Times New Roman" pitchFamily="18" charset="0"/>
                <a:cs typeface="Times New Roman" pitchFamily="18" charset="0"/>
              </a:rPr>
              <a:t>phút</a:t>
            </a:r>
            <a:endParaRPr lang="en-US" sz="2200" dirty="0">
              <a:ln w="10541" cmpd="sng">
                <a:solidFill>
                  <a:srgbClr val="00B050"/>
                </a:solidFill>
                <a:prstDash val="solid"/>
              </a:ln>
              <a:solidFill>
                <a:srgbClr val="00B050"/>
              </a:solidFill>
              <a:latin typeface="Times New Roman" pitchFamily="18" charset="0"/>
              <a:cs typeface="Times New Roman" pitchFamily="18" charset="0"/>
            </a:endParaRPr>
          </a:p>
          <a:p>
            <a:pPr>
              <a:defRPr/>
            </a:pPr>
            <a:r>
              <a:rPr lang="en-US" sz="2200" dirty="0" err="1">
                <a:ln w="10541" cmpd="sng">
                  <a:solidFill>
                    <a:srgbClr val="00B050"/>
                  </a:solidFill>
                  <a:prstDash val="solid"/>
                </a:ln>
                <a:solidFill>
                  <a:srgbClr val="00B050"/>
                </a:solidFill>
                <a:latin typeface="Times New Roman" pitchFamily="18" charset="0"/>
                <a:cs typeface="Times New Roman" pitchFamily="18" charset="0"/>
              </a:rPr>
              <a:t>Giáo</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viên</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Nguyễn</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Thị</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a:ln w="10541" cmpd="sng">
                  <a:solidFill>
                    <a:srgbClr val="00B050"/>
                  </a:solidFill>
                  <a:prstDash val="solid"/>
                </a:ln>
                <a:solidFill>
                  <a:srgbClr val="00B050"/>
                </a:solidFill>
                <a:latin typeface="Times New Roman" pitchFamily="18" charset="0"/>
                <a:cs typeface="Times New Roman" pitchFamily="18" charset="0"/>
              </a:rPr>
              <a:t>Thanh</a:t>
            </a:r>
            <a:r>
              <a:rPr lang="en-US" sz="2200" dirty="0">
                <a:ln w="10541" cmpd="sng">
                  <a:solidFill>
                    <a:srgbClr val="00B050"/>
                  </a:solidFill>
                  <a:prstDash val="solid"/>
                </a:ln>
                <a:solidFill>
                  <a:srgbClr val="00B050"/>
                </a:solidFill>
                <a:latin typeface="Times New Roman" pitchFamily="18" charset="0"/>
                <a:cs typeface="Times New Roman" pitchFamily="18" charset="0"/>
              </a:rPr>
              <a:t> </a:t>
            </a:r>
            <a:r>
              <a:rPr lang="en-US" sz="2200" dirty="0" err="1" smtClean="0">
                <a:ln w="10541" cmpd="sng">
                  <a:solidFill>
                    <a:srgbClr val="00B050"/>
                  </a:solidFill>
                  <a:prstDash val="solid"/>
                </a:ln>
                <a:solidFill>
                  <a:srgbClr val="00B050"/>
                </a:solidFill>
                <a:latin typeface="Times New Roman" pitchFamily="18" charset="0"/>
                <a:cs typeface="Times New Roman" pitchFamily="18" charset="0"/>
              </a:rPr>
              <a:t>Tuyết</a:t>
            </a:r>
            <a:endParaRPr lang="en-US" sz="2200" dirty="0">
              <a:ln w="10541" cmpd="sng">
                <a:solidFill>
                  <a:srgbClr val="00B050"/>
                </a:solidFill>
                <a:prstDash val="solid"/>
              </a:ln>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856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20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2000"/>
                                        <p:tgtEl>
                                          <p:spTgt spid="5">
                                            <p:txEl>
                                              <p:pRg st="1" end="1"/>
                                            </p:txEl>
                                          </p:spTgt>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par>
                          <p:cTn id="18" fill="hold">
                            <p:stCondLst>
                              <p:cond delay="4000"/>
                            </p:stCondLst>
                            <p:childTnLst>
                              <p:par>
                                <p:cTn id="19" presetID="14" presetClass="entr" presetSubtype="1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1500"/>
                                        <p:tgtEl>
                                          <p:spTgt spid="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1500"/>
                                        <p:tgtEl>
                                          <p:spTgt spid="6">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1500"/>
                                        <p:tgtEl>
                                          <p:spTgt spid="6">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0"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mc:Choice xmlns="" xmlns:am3d="http://schemas.microsoft.com/office/drawing/2017/model3d" Requires="am3d">
          <p:graphicFrame>
            <p:nvGraphicFramePr>
              <p:cNvPr id="6" name="3D Model 5" descr="Prism And Basal Pinacoid Red">
                <a:extLst>
                  <a:ext uri="{FF2B5EF4-FFF2-40B4-BE49-F238E27FC236}">
                    <a16:creationId xmlns:a16="http://schemas.microsoft.com/office/drawing/2014/main" id="{F88CFDE1-DA7D-4604-9B2F-2B23CE8F4573}"/>
                  </a:ext>
                </a:extLst>
              </p:cNvPr>
              <p:cNvGraphicFramePr>
                <a:graphicFrameLocks noChangeAspect="1"/>
              </p:cNvGraphicFramePr>
              <p:nvPr>
                <p:extLst>
                  <p:ext uri="{D42A27DB-BD31-4B8C-83A1-F6EECF244321}">
                    <p14:modId xmlns:p14="http://schemas.microsoft.com/office/powerpoint/2010/main" val="683394601"/>
                  </p:ext>
                </p:extLst>
              </p:nvPr>
            </p:nvGraphicFramePr>
            <p:xfrm>
              <a:off x="469938" y="0"/>
              <a:ext cx="5149360" cy="5666525"/>
            </p:xfrm>
            <a:graphic>
              <a:graphicData uri="http://schemas.microsoft.com/office/drawing/2017/model3d">
                <am3d:model3d r:embed="rId9">
                  <am3d:spPr>
                    <a:xfrm>
                      <a:off x="0" y="0"/>
                      <a:ext cx="5149360" cy="5666525"/>
                    </a:xfrm>
                    <a:prstGeom prst="rect">
                      <a:avLst/>
                    </a:prstGeom>
                  </am3d:spPr>
                  <am3d:camera>
                    <am3d:pos x="0" y="0" z="81469150"/>
                    <am3d:up dx="0" dy="36000000" dz="0"/>
                    <am3d:lookAt x="0" y="0" z="0"/>
                    <am3d:perspective fov="2700000"/>
                  </am3d:camera>
                  <am3d:trans>
                    <am3d:meterPerModelUnit n="139970" d="1000000"/>
                    <am3d:preTrans dx="-76" dy="-17999982" dz="1"/>
                    <am3d:scale>
                      <am3d:sx n="1000000" d="1000000"/>
                      <am3d:sy n="1000000" d="1000000"/>
                      <am3d:sz n="1000000" d="1000000"/>
                    </am3d:scale>
                    <am3d:rot ax="1200000" ay="1800000" az="600000"/>
                    <am3d:postTrans dx="0" dy="0" dz="0"/>
                  </am3d:trans>
                  <am3d:raster rName="Office3DRenderer" rVer="16.0.8326">
                    <am3d:blip r:embed="rId10"/>
                  </am3d:raster>
                  <am3d:objViewport viewportSz="60518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Prism And Basal Pinacoid Red">
                <a:extLst>
                  <a:ext uri="{FF2B5EF4-FFF2-40B4-BE49-F238E27FC236}">
                    <a16:creationId xmlns:a16="http://schemas.microsoft.com/office/drawing/2014/main" id="{F88CFDE1-DA7D-4604-9B2F-2B23CE8F4573}"/>
                  </a:ext>
                </a:extLst>
              </p:cNvPr>
              <p:cNvPicPr>
                <a:picLocks noGrp="1" noRot="1" noChangeAspect="1" noMove="1" noResize="1" noEditPoints="1" noAdjustHandles="1" noChangeArrowheads="1" noChangeShapeType="1" noCrop="1"/>
              </p:cNvPicPr>
              <p:nvPr/>
            </p:nvPicPr>
            <p:blipFill>
              <a:blip r:embed="rId11"/>
              <a:stretch>
                <a:fillRect/>
              </a:stretch>
            </p:blipFill>
            <p:spPr>
              <a:xfrm>
                <a:off x="469938" y="0"/>
                <a:ext cx="5149360" cy="5666525"/>
              </a:xfrm>
              <a:prstGeom prst="rect">
                <a:avLst/>
              </a:prstGeom>
            </p:spPr>
          </p:pic>
        </mc:Fallback>
      </mc:AlternateContent>
      <p:sp>
        <p:nvSpPr>
          <p:cNvPr id="8" name="TextBox 7">
            <a:extLst>
              <a:ext uri="{FF2B5EF4-FFF2-40B4-BE49-F238E27FC236}">
                <a16:creationId xmlns:a16="http://schemas.microsoft.com/office/drawing/2014/main" id="{FAA67324-94E7-4F15-B2FF-1513163EA969}"/>
              </a:ext>
            </a:extLst>
          </p:cNvPr>
          <p:cNvSpPr txBox="1"/>
          <p:nvPr/>
        </p:nvSpPr>
        <p:spPr>
          <a:xfrm>
            <a:off x="1177020" y="5666525"/>
            <a:ext cx="5471160" cy="1015663"/>
          </a:xfrm>
          <a:prstGeom prst="rect">
            <a:avLst/>
          </a:prstGeom>
          <a:noFill/>
        </p:spPr>
        <p:txBody>
          <a:bodyPr wrap="square" rtlCol="0">
            <a:spAutoFit/>
          </a:bodyPr>
          <a:lstStyle/>
          <a:p>
            <a:r>
              <a:rPr lang="vi-VN" sz="6000" b="1" dirty="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Khối vuông</a:t>
            </a:r>
            <a:endParaRPr lang="en-US" sz="6000" b="1" dirty="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mick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6184490" y="275303"/>
            <a:ext cx="5614220" cy="5692878"/>
          </a:xfrm>
          <a:prstGeom prst="rect">
            <a:avLst/>
          </a:prstGeom>
        </p:spPr>
      </p:pic>
    </p:spTree>
    <p:custDataLst>
      <p:tags r:id="rId1"/>
    </p:custDataLst>
    <p:extLst>
      <p:ext uri="{BB962C8B-B14F-4D97-AF65-F5344CB8AC3E}">
        <p14:creationId xmlns:p14="http://schemas.microsoft.com/office/powerpoint/2010/main" val="3806160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0" fill="hold"/>
                                        <p:tgtEl>
                                          <p:spTgt spid="3"/>
                                        </p:tgtEl>
                                      </p:cBhvr>
                                    </p:cmd>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par>
                          <p:cTn id="11" fill="hold">
                            <p:stCondLst>
                              <p:cond delay="154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1FCD35A-C574-4B68-BEFB-A8F114FC1994}"/>
              </a:ext>
            </a:extLst>
          </p:cNvPr>
          <p:cNvPicPr>
            <a:picLocks noChangeAspect="1"/>
          </p:cNvPicPr>
          <p:nvPr/>
        </p:nvPicPr>
        <p:blipFill>
          <a:blip r:embed="rId5">
            <a:extLst>
              <a:ext uri="{28A0092B-C50C-407E-A947-70E740481C1C}">
                <a14:useLocalDpi xmlns:a14="http://schemas.microsoft.com/office/drawing/2010/main" val="0"/>
              </a:ext>
            </a:extLst>
          </a:blip>
          <a:srcRect t="209" b="209"/>
          <a:stretch/>
        </p:blipFill>
        <p:spPr>
          <a:xfrm>
            <a:off x="6729731" y="1494472"/>
            <a:ext cx="4171950" cy="3869056"/>
          </a:xfrm>
          <a:prstGeom prst="rect">
            <a:avLst/>
          </a:prstGeom>
        </p:spPr>
      </p:pic>
      <p:sp>
        <p:nvSpPr>
          <p:cNvPr id="23" name="Rectangle 22">
            <a:extLst>
              <a:ext uri="{FF2B5EF4-FFF2-40B4-BE49-F238E27FC236}">
                <a16:creationId xmlns:a16="http://schemas.microsoft.com/office/drawing/2014/main" id="{09A75479-F354-42C8-B1AD-9976678CBCD5}"/>
              </a:ext>
            </a:extLst>
          </p:cNvPr>
          <p:cNvSpPr/>
          <p:nvPr/>
        </p:nvSpPr>
        <p:spPr>
          <a:xfrm>
            <a:off x="851529" y="742632"/>
            <a:ext cx="1584958" cy="1503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04A5EA-67E7-4049-8805-26F4156879FE}"/>
              </a:ext>
            </a:extLst>
          </p:cNvPr>
          <p:cNvSpPr/>
          <p:nvPr/>
        </p:nvSpPr>
        <p:spPr>
          <a:xfrm>
            <a:off x="3017519" y="4430710"/>
            <a:ext cx="1584958" cy="1503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D29810-336E-4620-90D7-046E5C057DA5}"/>
              </a:ext>
            </a:extLst>
          </p:cNvPr>
          <p:cNvSpPr/>
          <p:nvPr/>
        </p:nvSpPr>
        <p:spPr>
          <a:xfrm>
            <a:off x="851529" y="4430710"/>
            <a:ext cx="1584958" cy="1503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0A2520B-861B-402B-8CEC-53271CFF1E39}"/>
              </a:ext>
            </a:extLst>
          </p:cNvPr>
          <p:cNvSpPr/>
          <p:nvPr/>
        </p:nvSpPr>
        <p:spPr>
          <a:xfrm>
            <a:off x="3017519" y="2566351"/>
            <a:ext cx="1584958" cy="1503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D64BC4C-348C-44D5-935C-AB006C9DA0A1}"/>
              </a:ext>
            </a:extLst>
          </p:cNvPr>
          <p:cNvSpPr/>
          <p:nvPr/>
        </p:nvSpPr>
        <p:spPr>
          <a:xfrm>
            <a:off x="3017519" y="742632"/>
            <a:ext cx="1584958" cy="1503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1F8F3B-B685-4C44-90CF-CD237F779995}"/>
              </a:ext>
            </a:extLst>
          </p:cNvPr>
          <p:cNvSpPr/>
          <p:nvPr/>
        </p:nvSpPr>
        <p:spPr>
          <a:xfrm>
            <a:off x="851529" y="2566351"/>
            <a:ext cx="1584958" cy="1503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39045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845629" y="2509387"/>
            <a:ext cx="4844142" cy="3539430"/>
          </a:xfrm>
          <a:prstGeom prst="rect">
            <a:avLst/>
          </a:prstGeom>
          <a:noFill/>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vuông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a:latin typeface="Tahoma" panose="020B0604030504040204" pitchFamily="34" charset="0"/>
                <a:ea typeface="Tahoma" panose="020B0604030504040204" pitchFamily="34" charset="0"/>
                <a:cs typeface="Tahoma" panose="020B0604030504040204" pitchFamily="34" charset="0"/>
              </a:rPr>
              <a:t>6 </a:t>
            </a:r>
            <a:r>
              <a:rPr lang="en-US" sz="2800" b="1" smtClean="0">
                <a:latin typeface="Tahoma" panose="020B0604030504040204" pitchFamily="34" charset="0"/>
                <a:ea typeface="Tahoma" panose="020B0604030504040204" pitchFamily="34" charset="0"/>
                <a:cs typeface="Tahoma" panose="020B0604030504040204" pitchFamily="34" charset="0"/>
              </a:rPr>
              <a:t>mặt </a:t>
            </a:r>
            <a:r>
              <a:rPr lang="en-US" sz="2800" b="1" dirty="0" err="1">
                <a:latin typeface="Tahoma" panose="020B0604030504040204" pitchFamily="34" charset="0"/>
                <a:ea typeface="Tahoma" panose="020B0604030504040204" pitchFamily="34" charset="0"/>
                <a:cs typeface="Tahoma" panose="020B0604030504040204" pitchFamily="34" charset="0"/>
              </a:rPr>
              <a:t>bao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xung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quanh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đều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hình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vuông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vuông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được</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nhưng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a:t>
            </a:r>
            <a:r>
              <a:rPr lang="en-US" sz="2800" b="1" dirty="0" err="1" smtClean="0">
                <a:latin typeface="Tahoma" panose="020B0604030504040204" pitchFamily="34" charset="0"/>
                <a:ea typeface="Tahoma" panose="020B0604030504040204" pitchFamily="34" charset="0"/>
                <a:cs typeface="Tahoma" panose="020B0604030504040204" pitchFamily="34" charset="0"/>
              </a:rPr>
              <a:t>hối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vuông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lật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xếp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chồng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nhau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và</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trượt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được</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2" name="TextBox 1"/>
          <p:cNvSpPr txBox="1"/>
          <p:nvPr/>
        </p:nvSpPr>
        <p:spPr>
          <a:xfrm>
            <a:off x="2898454" y="1537170"/>
            <a:ext cx="6505575" cy="646331"/>
          </a:xfrm>
          <a:prstGeom prst="rect">
            <a:avLst/>
          </a:prstGeom>
          <a:noFill/>
        </p:spPr>
        <p:txBody>
          <a:bodyPr wrap="square" rtlCol="0">
            <a:spAutoFit/>
          </a:bodyPr>
          <a:lstStyle/>
          <a:p>
            <a:pPr algn="ct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Tổng</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quát</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về</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khối</a:t>
            </a:r>
            <a:r>
              <a:rPr lang="en-US" sz="3600" b="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vuông</a:t>
            </a:r>
            <a:endPar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Cube 5"/>
          <p:cNvSpPr/>
          <p:nvPr/>
        </p:nvSpPr>
        <p:spPr>
          <a:xfrm>
            <a:off x="2632983" y="3034959"/>
            <a:ext cx="2057400" cy="2057400"/>
          </a:xfrm>
          <a:prstGeom prst="cub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0697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45" presetClass="entr" presetSubtype="0" repeatCount="indefinite" fill="hold" grpId="0" nodeType="withEffect">
                                  <p:stCondLst>
                                    <p:cond delay="0"/>
                                  </p:stCondLst>
                                  <p:endCondLst>
                                    <p:cond evt="onNext" delay="0">
                                      <p:tgtEl>
                                        <p:sldTgt/>
                                      </p:tgtEl>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ppt_w</p:attrName>
                                        </p:attrNameLst>
                                      </p:cBhvr>
                                      <p:tavLst>
                                        <p:tav tm="0" fmla="#ppt_w*sin(2.5*pi*$)">
                                          <p:val>
                                            <p:fltVal val="0"/>
                                          </p:val>
                                        </p:tav>
                                        <p:tav tm="100000">
                                          <p:val>
                                            <p:fltVal val="1"/>
                                          </p:val>
                                        </p:tav>
                                      </p:tavLst>
                                    </p:anim>
                                    <p:anim calcmode="lin" valueType="num">
                                      <p:cBhvr>
                                        <p:cTn id="12" dur="2000" fill="hold"/>
                                        <p:tgtEl>
                                          <p:spTgt spid="6"/>
                                        </p:tgtEl>
                                        <p:attrNameLst>
                                          <p:attrName>ppt_h</p:attrName>
                                        </p:attrNameLst>
                                      </p:cBhvr>
                                      <p:tavLst>
                                        <p:tav tm="0">
                                          <p:val>
                                            <p:strVal val="#ppt_h"/>
                                          </p:val>
                                        </p:tav>
                                        <p:tav tm="100000">
                                          <p:val>
                                            <p:strVal val="#ppt_h"/>
                                          </p:val>
                                        </p:tav>
                                      </p:tavLst>
                                    </p:anim>
                                  </p:childTnLst>
                                </p:cTn>
                              </p:par>
                              <p:par>
                                <p:cTn id="13" presetID="1" presetClass="entr" presetSubtype="0" fill="hold" grpId="0" nodeType="withEffect">
                                  <p:stCondLst>
                                    <p:cond delay="0"/>
                                  </p:stCondLst>
                                  <p:iterate type="lt">
                                    <p:tmAbs val="100"/>
                                  </p:iterate>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A083FE-F118-4FCB-8995-8106E8F44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616" y="1747520"/>
            <a:ext cx="6721012" cy="3943756"/>
          </a:xfrm>
          <a:prstGeom prst="rect">
            <a:avLst/>
          </a:prstGeom>
        </p:spPr>
      </p:pic>
      <p:sp>
        <p:nvSpPr>
          <p:cNvPr id="10" name="Rectangle 9">
            <a:extLst>
              <a:ext uri="{FF2B5EF4-FFF2-40B4-BE49-F238E27FC236}">
                <a16:creationId xmlns:a16="http://schemas.microsoft.com/office/drawing/2014/main" id="{16DB5AE3-257E-453D-B305-1D39FFADE2E4}"/>
              </a:ext>
            </a:extLst>
          </p:cNvPr>
          <p:cNvSpPr/>
          <p:nvPr/>
        </p:nvSpPr>
        <p:spPr>
          <a:xfrm>
            <a:off x="182880" y="1209040"/>
            <a:ext cx="2938272" cy="10769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96CB31-AF94-474F-B641-12A401332D62}"/>
              </a:ext>
            </a:extLst>
          </p:cNvPr>
          <p:cNvSpPr/>
          <p:nvPr/>
        </p:nvSpPr>
        <p:spPr>
          <a:xfrm>
            <a:off x="182880" y="2743200"/>
            <a:ext cx="2938272" cy="10769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202144-19D7-4940-B720-62BC37BD0D66}"/>
              </a:ext>
            </a:extLst>
          </p:cNvPr>
          <p:cNvSpPr/>
          <p:nvPr/>
        </p:nvSpPr>
        <p:spPr>
          <a:xfrm>
            <a:off x="182880" y="4277360"/>
            <a:ext cx="2270760" cy="1076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C132B-9C0B-4508-B83A-EC810310F943}"/>
              </a:ext>
            </a:extLst>
          </p:cNvPr>
          <p:cNvSpPr/>
          <p:nvPr/>
        </p:nvSpPr>
        <p:spPr>
          <a:xfrm>
            <a:off x="3273044" y="4277360"/>
            <a:ext cx="2270760" cy="1076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56676D-4F1E-4145-8617-0FD451BB5E5B}"/>
              </a:ext>
            </a:extLst>
          </p:cNvPr>
          <p:cNvSpPr/>
          <p:nvPr/>
        </p:nvSpPr>
        <p:spPr>
          <a:xfrm>
            <a:off x="3273044" y="2743200"/>
            <a:ext cx="3036316" cy="107696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CF085A-7315-4878-8AC3-171332BD7D2B}"/>
              </a:ext>
            </a:extLst>
          </p:cNvPr>
          <p:cNvSpPr/>
          <p:nvPr/>
        </p:nvSpPr>
        <p:spPr>
          <a:xfrm>
            <a:off x="3273044" y="1209040"/>
            <a:ext cx="3036316" cy="10769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5900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78195" y="1879696"/>
            <a:ext cx="5404756" cy="4832092"/>
          </a:xfrm>
          <a:prstGeom prst="rect">
            <a:avLst/>
          </a:prstGeom>
          <a:noFill/>
        </p:spPr>
        <p:txBody>
          <a:bodyPr wrap="square" rtlCol="0">
            <a:spAutoFit/>
          </a:bodyPr>
          <a:lstStyle/>
          <a:p>
            <a:pPr algn="just"/>
            <a:r>
              <a:rPr lang="en-US" sz="2800" b="1" smtClean="0">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smtClean="0">
                <a:latin typeface="Tahoma" panose="020B0604030504040204" pitchFamily="34" charset="0"/>
                <a:ea typeface="Tahoma" panose="020B0604030504040204" pitchFamily="34" charset="0"/>
                <a:cs typeface="Tahoma" panose="020B0604030504040204" pitchFamily="34" charset="0"/>
              </a:rPr>
              <a:t>chữ </a:t>
            </a:r>
            <a:r>
              <a:rPr lang="en-US" sz="2800" b="1" dirty="0" err="1">
                <a:latin typeface="Tahoma" panose="020B0604030504040204" pitchFamily="34" charset="0"/>
                <a:ea typeface="Tahoma" panose="020B0604030504040204" pitchFamily="34" charset="0"/>
                <a:cs typeface="Tahoma" panose="020B0604030504040204" pitchFamily="34" charset="0"/>
              </a:rPr>
              <a:t>nhật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6 </a:t>
            </a:r>
            <a:r>
              <a:rPr lang="en-US" sz="2800" b="1" dirty="0" err="1">
                <a:latin typeface="Tahoma" panose="020B0604030504040204" pitchFamily="34" charset="0"/>
                <a:ea typeface="Tahoma" panose="020B0604030504040204" pitchFamily="34" charset="0"/>
                <a:cs typeface="Tahoma" panose="020B0604030504040204" pitchFamily="34" charset="0"/>
              </a:rPr>
              <a:t>mặt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bao</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xung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quanh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đều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các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hình</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nhật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nhật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err="1" smtClean="0">
                <a:latin typeface="Tahoma" panose="020B0604030504040204" pitchFamily="34" charset="0"/>
                <a:ea typeface="Tahoma" panose="020B0604030504040204" pitchFamily="34" charset="0"/>
                <a:cs typeface="Tahoma" panose="020B0604030504040204" pitchFamily="34" charset="0"/>
              </a:rPr>
              <a:t>có</a:t>
            </a:r>
            <a:r>
              <a:rPr lang="en-US" sz="2800" b="1" smtClean="0">
                <a:latin typeface="Tahoma" panose="020B0604030504040204" pitchFamily="34" charset="0"/>
                <a:ea typeface="Tahoma" panose="020B0604030504040204" pitchFamily="34" charset="0"/>
                <a:cs typeface="Tahoma" panose="020B0604030504040204" pitchFamily="34" charset="0"/>
              </a:rPr>
              <a:t> bốn </a:t>
            </a:r>
            <a:r>
              <a:rPr lang="en-US" sz="2800" b="1" dirty="0" err="1" smtClean="0">
                <a:latin typeface="Tahoma" panose="020B0604030504040204" pitchFamily="34" charset="0"/>
                <a:ea typeface="Tahoma" panose="020B0604030504040204" pitchFamily="34" charset="0"/>
                <a:cs typeface="Tahoma" panose="020B0604030504040204" pitchFamily="34" charset="0"/>
              </a:rPr>
              <a:t>mặt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dài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dài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bằng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nhau</a:t>
            </a:r>
            <a:r>
              <a:rPr lang="en-US" sz="2800" b="1" smtClean="0">
                <a:latin typeface="Tahoma" panose="020B0604030504040204" pitchFamily="34" charset="0"/>
                <a:ea typeface="Tahoma" panose="020B0604030504040204" pitchFamily="34" charset="0"/>
                <a:cs typeface="Tahoma" panose="020B0604030504040204" pitchFamily="34" charset="0"/>
              </a:rPr>
              <a:t>. Hai </a:t>
            </a:r>
            <a:r>
              <a:rPr lang="en-US" sz="2800" b="1" dirty="0" err="1" smtClean="0">
                <a:latin typeface="Tahoma" panose="020B0604030504040204" pitchFamily="34" charset="0"/>
                <a:ea typeface="Tahoma" panose="020B0604030504040204" pitchFamily="34" charset="0"/>
                <a:cs typeface="Tahoma" panose="020B0604030504040204" pitchFamily="34" charset="0"/>
              </a:rPr>
              <a:t>mặt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ngắn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ngắn</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bằng</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nhau</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Khối</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chữ</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smtClean="0">
                <a:latin typeface="Tahoma" panose="020B0604030504040204" pitchFamily="34" charset="0"/>
                <a:ea typeface="Tahoma" panose="020B0604030504040204" pitchFamily="34" charset="0"/>
                <a:cs typeface="Tahoma" panose="020B0604030504040204" pitchFamily="34" charset="0"/>
              </a:rPr>
              <a:t>nhật</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không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được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nhưng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khối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chữ</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nhật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err="1">
                <a:latin typeface="Tahoma" panose="020B0604030504040204" pitchFamily="34" charset="0"/>
                <a:ea typeface="Tahoma" panose="020B0604030504040204" pitchFamily="34" charset="0"/>
                <a:cs typeface="Tahoma" panose="020B0604030504040204" pitchFamily="34" charset="0"/>
              </a:rPr>
              <a:t>thể</a:t>
            </a:r>
            <a:r>
              <a:rPr lang="en-US" sz="2800" b="1">
                <a:latin typeface="Tahoma" panose="020B0604030504040204" pitchFamily="34" charset="0"/>
                <a:ea typeface="Tahoma" panose="020B0604030504040204" pitchFamily="34" charset="0"/>
                <a:cs typeface="Tahoma" panose="020B0604030504040204" pitchFamily="34" charset="0"/>
              </a:rPr>
              <a:t> </a:t>
            </a:r>
            <a:r>
              <a:rPr lang="en-US" sz="2800" b="1" smtClean="0">
                <a:latin typeface="Tahoma" panose="020B0604030504040204" pitchFamily="34" charset="0"/>
                <a:ea typeface="Tahoma" panose="020B0604030504040204" pitchFamily="34" charset="0"/>
                <a:cs typeface="Tahoma" panose="020B0604030504040204" pitchFamily="34" charset="0"/>
              </a:rPr>
              <a:t>lật được,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xếp</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chồng</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lên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nhau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và</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có</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thể</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trượt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được</a:t>
            </a:r>
            <a:r>
              <a:rPr lang="en-US" sz="2800" b="1" dirty="0">
                <a:latin typeface="Tahoma" panose="020B0604030504040204" pitchFamily="34" charset="0"/>
                <a:ea typeface="Tahoma" panose="020B0604030504040204" pitchFamily="34" charset="0"/>
                <a:cs typeface="Tahoma" panose="020B0604030504040204" pitchFamily="34" charset="0"/>
              </a:rPr>
              <a:t>. </a:t>
            </a:r>
          </a:p>
        </p:txBody>
      </p:sp>
      <p:sp>
        <p:nvSpPr>
          <p:cNvPr id="2" name="TextBox 1"/>
          <p:cNvSpPr txBox="1"/>
          <p:nvPr/>
        </p:nvSpPr>
        <p:spPr>
          <a:xfrm>
            <a:off x="2805880" y="1300914"/>
            <a:ext cx="6869061" cy="646331"/>
          </a:xfrm>
          <a:prstGeom prst="rect">
            <a:avLst/>
          </a:prstGeom>
          <a:noFill/>
        </p:spPr>
        <p:txBody>
          <a:bodyPr wrap="square" rtlCol="0">
            <a:spAutoFit/>
          </a:bodyPr>
          <a:lstStyle/>
          <a:p>
            <a:pPr algn="ct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Tổng</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quát</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về</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khối</a:t>
            </a:r>
            <a:r>
              <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chữ</a:t>
            </a:r>
            <a:r>
              <a:rPr lang="en-US" sz="3600" b="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b="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nhật</a:t>
            </a:r>
            <a:endParaRPr lang="en-US" sz="36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Cube 5"/>
          <p:cNvSpPr/>
          <p:nvPr/>
        </p:nvSpPr>
        <p:spPr>
          <a:xfrm>
            <a:off x="1953769" y="2963766"/>
            <a:ext cx="2352675" cy="1524000"/>
          </a:xfrm>
          <a:prstGeom prst="cub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3">
                  <p14:trim st="900" end="1148.7913"/>
                </p14:media>
              </p:ext>
            </p:extLst>
          </p:nvPr>
        </p:nvPicPr>
        <p:blipFill>
          <a:blip r:embed="rId7"/>
          <a:stretch>
            <a:fillRect/>
          </a:stretch>
        </p:blipFill>
        <p:spPr>
          <a:xfrm>
            <a:off x="10875899" y="339595"/>
            <a:ext cx="487363" cy="487363"/>
          </a:xfrm>
          <a:prstGeom prst="rect">
            <a:avLst/>
          </a:prstGeom>
        </p:spPr>
      </p:pic>
    </p:spTree>
    <p:custDataLst>
      <p:tags r:id="rId1"/>
    </p:custDataLst>
    <p:extLst>
      <p:ext uri="{BB962C8B-B14F-4D97-AF65-F5344CB8AC3E}">
        <p14:creationId xmlns:p14="http://schemas.microsoft.com/office/powerpoint/2010/main" val="206853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45" presetClass="entr" presetSubtype="0" repeatCount="indefinite" fill="hold" grpId="0" nodeType="withEffect">
                                  <p:stCondLst>
                                    <p:cond delay="0"/>
                                  </p:stCondLst>
                                  <p:endCondLst>
                                    <p:cond evt="onNext" delay="0">
                                      <p:tgtEl>
                                        <p:sldTgt/>
                                      </p:tgtEl>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ppt_w</p:attrName>
                                        </p:attrNameLst>
                                      </p:cBhvr>
                                      <p:tavLst>
                                        <p:tav tm="0" fmla="#ppt_w*sin(2.5*pi*$)">
                                          <p:val>
                                            <p:fltVal val="0"/>
                                          </p:val>
                                        </p:tav>
                                        <p:tav tm="100000">
                                          <p:val>
                                            <p:fltVal val="1"/>
                                          </p:val>
                                        </p:tav>
                                      </p:tavLst>
                                    </p:anim>
                                    <p:anim calcmode="lin" valueType="num">
                                      <p:cBhvr>
                                        <p:cTn id="12" dur="2000" fill="hold"/>
                                        <p:tgtEl>
                                          <p:spTgt spid="6"/>
                                        </p:tgtEl>
                                        <p:attrNameLst>
                                          <p:attrName>ppt_h</p:attrName>
                                        </p:attrNameLst>
                                      </p:cBhvr>
                                      <p:tavLst>
                                        <p:tav tm="0">
                                          <p:val>
                                            <p:strVal val="#ppt_h"/>
                                          </p:val>
                                        </p:tav>
                                        <p:tav tm="100000">
                                          <p:val>
                                            <p:strVal val="#ppt_h"/>
                                          </p:val>
                                        </p:tav>
                                      </p:tavLst>
                                    </p:anim>
                                  </p:childTnLst>
                                </p:cTn>
                              </p:par>
                              <p:par>
                                <p:cTn id="13" presetID="1" presetClass="entr" presetSubtype="0" fill="hold" grpId="0" nodeType="withEffect">
                                  <p:stCondLst>
                                    <p:cond delay="0"/>
                                  </p:stCondLst>
                                  <p:iterate type="lt">
                                    <p:tmAbs val="100"/>
                                  </p:iterate>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4" grpId="0"/>
      <p:bldP spid="2"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62617-33AB-4E30-9DA4-84AE7FCD3878}"/>
              </a:ext>
            </a:extLst>
          </p:cNvPr>
          <p:cNvPicPr>
            <a:picLocks noChangeAspect="1"/>
          </p:cNvPicPr>
          <p:nvPr/>
        </p:nvPicPr>
        <p:blipFill>
          <a:blip r:embed="rId4">
            <a:extLst>
              <a:ext uri="{28A0092B-C50C-407E-A947-70E740481C1C}">
                <a14:useLocalDpi xmlns:a14="http://schemas.microsoft.com/office/drawing/2010/main" val="0"/>
              </a:ext>
            </a:extLst>
          </a:blip>
          <a:srcRect t="209" b="209"/>
          <a:stretch/>
        </p:blipFill>
        <p:spPr>
          <a:xfrm>
            <a:off x="7797973" y="2640246"/>
            <a:ext cx="2962911" cy="2747796"/>
          </a:xfrm>
          <a:prstGeom prst="rect">
            <a:avLst/>
          </a:prstGeom>
        </p:spPr>
      </p:pic>
      <p:sp>
        <p:nvSpPr>
          <p:cNvPr id="4" name="Cube 3">
            <a:extLst>
              <a:ext uri="{FF2B5EF4-FFF2-40B4-BE49-F238E27FC236}">
                <a16:creationId xmlns:a16="http://schemas.microsoft.com/office/drawing/2014/main" id="{74100000-BAF8-45E6-9CC3-379C54D94DBC}"/>
              </a:ext>
            </a:extLst>
          </p:cNvPr>
          <p:cNvSpPr/>
          <p:nvPr/>
        </p:nvSpPr>
        <p:spPr>
          <a:xfrm>
            <a:off x="1166956" y="2640246"/>
            <a:ext cx="5638800" cy="3016568"/>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EE5BA3-E8B6-4535-A8C0-3F7956281524}"/>
              </a:ext>
            </a:extLst>
          </p:cNvPr>
          <p:cNvSpPr txBox="1"/>
          <p:nvPr/>
        </p:nvSpPr>
        <p:spPr>
          <a:xfrm>
            <a:off x="0" y="700517"/>
            <a:ext cx="12933680" cy="769441"/>
          </a:xfrm>
          <a:prstGeom prst="rect">
            <a:avLst/>
          </a:prstGeom>
          <a:noFill/>
        </p:spPr>
        <p:txBody>
          <a:bodyPr wrap="square" rtlCol="0">
            <a:spAutoFit/>
          </a:bodyPr>
          <a:lstStyle/>
          <a:p>
            <a:r>
              <a:rPr lang="vi-VN" sz="4400" b="1" dirty="0">
                <a:latin typeface="+mj-lt"/>
                <a:ea typeface="Tahoma" panose="020B0604030504040204" pitchFamily="34" charset="0"/>
                <a:cs typeface="Tahoma" panose="020B0604030504040204" pitchFamily="34" charset="0"/>
              </a:rPr>
              <a:t>PHÂN BIỆT KHỐI VUÔNG, KHỐI CHỮ NHẬT</a:t>
            </a:r>
            <a:endParaRPr lang="en-US" sz="4400" b="1" dirty="0">
              <a:latin typeface="+mj-lt"/>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8870546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E825ED-1DDF-4B72-9EF5-6CAFF0C55201}"/>
              </a:ext>
            </a:extLst>
          </p:cNvPr>
          <p:cNvSpPr txBox="1"/>
          <p:nvPr/>
        </p:nvSpPr>
        <p:spPr>
          <a:xfrm>
            <a:off x="2611120" y="248920"/>
            <a:ext cx="6969760" cy="1015663"/>
          </a:xfrm>
          <a:prstGeom prst="rect">
            <a:avLst/>
          </a:prstGeom>
          <a:noFill/>
        </p:spPr>
        <p:txBody>
          <a:bodyPr wrap="square" rtlCol="0">
            <a:spAutoFit/>
          </a:bodyPr>
          <a:lstStyle/>
          <a:p>
            <a:pPr algn="ctr"/>
            <a:r>
              <a:rPr lang="vi-VN" sz="6000" b="1" dirty="0">
                <a:latin typeface="+mj-lt"/>
                <a:ea typeface="Tahoma" panose="020B0604030504040204" pitchFamily="34" charset="0"/>
                <a:cs typeface="Tahoma" panose="020B0604030504040204" pitchFamily="34" charset="0"/>
              </a:rPr>
              <a:t>GIỐNG NHAU</a:t>
            </a:r>
            <a:endParaRPr lang="en-US" sz="6000" b="1" dirty="0">
              <a:latin typeface="+mj-lt"/>
              <a:ea typeface="Tahoma" panose="020B0604030504040204" pitchFamily="34" charset="0"/>
              <a:cs typeface="Tahoma" panose="020B0604030504040204" pitchFamily="34" charset="0"/>
            </a:endParaRPr>
          </a:p>
        </p:txBody>
      </p:sp>
      <p:sp>
        <p:nvSpPr>
          <p:cNvPr id="3" name="Cube 2">
            <a:extLst>
              <a:ext uri="{FF2B5EF4-FFF2-40B4-BE49-F238E27FC236}">
                <a16:creationId xmlns:a16="http://schemas.microsoft.com/office/drawing/2014/main" id="{990F334F-F077-4786-9518-E8B14E7FA562}"/>
              </a:ext>
            </a:extLst>
          </p:cNvPr>
          <p:cNvSpPr/>
          <p:nvPr/>
        </p:nvSpPr>
        <p:spPr>
          <a:xfrm>
            <a:off x="9284796" y="1555036"/>
            <a:ext cx="2551604" cy="1492964"/>
          </a:xfrm>
          <a:prstGeom prst="cub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23F1E4-212E-43B1-B15F-DF0BD4C8D048}"/>
              </a:ext>
            </a:extLst>
          </p:cNvPr>
          <p:cNvSpPr/>
          <p:nvPr/>
        </p:nvSpPr>
        <p:spPr>
          <a:xfrm>
            <a:off x="6512560" y="317500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EA8936-16D0-4720-98FF-C94285EF12FC}"/>
              </a:ext>
            </a:extLst>
          </p:cNvPr>
          <p:cNvSpPr/>
          <p:nvPr/>
        </p:nvSpPr>
        <p:spPr>
          <a:xfrm>
            <a:off x="6512560" y="415544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870660-7CFA-45DA-A8A5-FD1E067EC7E2}"/>
              </a:ext>
            </a:extLst>
          </p:cNvPr>
          <p:cNvSpPr/>
          <p:nvPr/>
        </p:nvSpPr>
        <p:spPr>
          <a:xfrm>
            <a:off x="6512560" y="5212080"/>
            <a:ext cx="1877569"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99411F-4EAE-4680-8345-B7595432878B}"/>
              </a:ext>
            </a:extLst>
          </p:cNvPr>
          <p:cNvSpPr/>
          <p:nvPr/>
        </p:nvSpPr>
        <p:spPr>
          <a:xfrm>
            <a:off x="8981440" y="5212080"/>
            <a:ext cx="1845056"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81F0E9-39D1-43C5-BAF4-76623D15FF3A}"/>
              </a:ext>
            </a:extLst>
          </p:cNvPr>
          <p:cNvSpPr/>
          <p:nvPr/>
        </p:nvSpPr>
        <p:spPr>
          <a:xfrm>
            <a:off x="8981440" y="423672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2E4255-2EEB-4953-BEE0-3BB5EA67D3F8}"/>
              </a:ext>
            </a:extLst>
          </p:cNvPr>
          <p:cNvSpPr/>
          <p:nvPr/>
        </p:nvSpPr>
        <p:spPr>
          <a:xfrm>
            <a:off x="8981440" y="313944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DA0B8A-11C1-401D-870D-2263A7398681}"/>
              </a:ext>
            </a:extLst>
          </p:cNvPr>
          <p:cNvPicPr>
            <a:picLocks noChangeAspect="1"/>
          </p:cNvPicPr>
          <p:nvPr/>
        </p:nvPicPr>
        <p:blipFill>
          <a:blip r:embed="rId4">
            <a:extLst>
              <a:ext uri="{28A0092B-C50C-407E-A947-70E740481C1C}">
                <a14:useLocalDpi xmlns:a14="http://schemas.microsoft.com/office/drawing/2010/main" val="0"/>
              </a:ext>
            </a:extLst>
          </a:blip>
          <a:srcRect t="209" b="209"/>
          <a:stretch/>
        </p:blipFill>
        <p:spPr>
          <a:xfrm>
            <a:off x="3592667" y="1555036"/>
            <a:ext cx="1570194" cy="1456194"/>
          </a:xfrm>
          <a:prstGeom prst="rect">
            <a:avLst/>
          </a:prstGeom>
        </p:spPr>
      </p:pic>
      <p:sp>
        <p:nvSpPr>
          <p:cNvPr id="12" name="Rectangle 11">
            <a:extLst>
              <a:ext uri="{FF2B5EF4-FFF2-40B4-BE49-F238E27FC236}">
                <a16:creationId xmlns:a16="http://schemas.microsoft.com/office/drawing/2014/main" id="{BD61305B-BA67-474C-86DB-23FF8D9E4F5B}"/>
              </a:ext>
            </a:extLst>
          </p:cNvPr>
          <p:cNvSpPr/>
          <p:nvPr/>
        </p:nvSpPr>
        <p:spPr>
          <a:xfrm>
            <a:off x="1282382" y="5483860"/>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99AB6F-03F0-46E2-8834-BFD0359D2D4C}"/>
              </a:ext>
            </a:extLst>
          </p:cNvPr>
          <p:cNvSpPr/>
          <p:nvPr/>
        </p:nvSpPr>
        <p:spPr>
          <a:xfrm>
            <a:off x="1282382" y="4297124"/>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AD2DC-B8CA-466A-9637-FD61A1D83E13}"/>
              </a:ext>
            </a:extLst>
          </p:cNvPr>
          <p:cNvSpPr/>
          <p:nvPr/>
        </p:nvSpPr>
        <p:spPr>
          <a:xfrm>
            <a:off x="1282382" y="3110388"/>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B95C91-8229-44C5-8D11-1856C8679C82}"/>
              </a:ext>
            </a:extLst>
          </p:cNvPr>
          <p:cNvSpPr/>
          <p:nvPr/>
        </p:nvSpPr>
        <p:spPr>
          <a:xfrm>
            <a:off x="2646680" y="5483860"/>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F7B172-7595-450D-9478-11925A6D96BD}"/>
              </a:ext>
            </a:extLst>
          </p:cNvPr>
          <p:cNvSpPr/>
          <p:nvPr/>
        </p:nvSpPr>
        <p:spPr>
          <a:xfrm>
            <a:off x="2646680" y="4297124"/>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103817-4CDD-40FF-8B4B-6998AC0BFDE7}"/>
              </a:ext>
            </a:extLst>
          </p:cNvPr>
          <p:cNvSpPr/>
          <p:nvPr/>
        </p:nvSpPr>
        <p:spPr>
          <a:xfrm>
            <a:off x="2671762" y="3110388"/>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49C8D9C-86E0-4947-810C-80EBB433C67C}"/>
              </a:ext>
            </a:extLst>
          </p:cNvPr>
          <p:cNvCxnSpPr>
            <a:cxnSpLocks/>
          </p:cNvCxnSpPr>
          <p:nvPr/>
        </p:nvCxnSpPr>
        <p:spPr>
          <a:xfrm>
            <a:off x="6096000" y="1402080"/>
            <a:ext cx="0" cy="53924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26488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2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66F03-8223-4DCD-9B70-03C841C3C631}"/>
              </a:ext>
            </a:extLst>
          </p:cNvPr>
          <p:cNvSpPr txBox="1"/>
          <p:nvPr/>
        </p:nvSpPr>
        <p:spPr>
          <a:xfrm>
            <a:off x="2611120" y="95964"/>
            <a:ext cx="6969760" cy="1015663"/>
          </a:xfrm>
          <a:prstGeom prst="rect">
            <a:avLst/>
          </a:prstGeom>
          <a:noFill/>
        </p:spPr>
        <p:txBody>
          <a:bodyPr wrap="square" rtlCol="0">
            <a:spAutoFit/>
          </a:bodyPr>
          <a:lstStyle/>
          <a:p>
            <a:pPr algn="ctr"/>
            <a:r>
              <a:rPr lang="vi-VN" sz="6000" b="1" dirty="0">
                <a:latin typeface="+mj-lt"/>
                <a:ea typeface="Tahoma" panose="020B0604030504040204" pitchFamily="34" charset="0"/>
                <a:cs typeface="Tahoma" panose="020B0604030504040204" pitchFamily="34" charset="0"/>
              </a:rPr>
              <a:t>KHÁC NHAU</a:t>
            </a:r>
            <a:endParaRPr lang="en-US" sz="6000" b="1" dirty="0">
              <a:latin typeface="+mj-lt"/>
              <a:ea typeface="Tahoma" panose="020B0604030504040204" pitchFamily="34" charset="0"/>
              <a:cs typeface="Tahoma" panose="020B0604030504040204" pitchFamily="34" charset="0"/>
            </a:endParaRPr>
          </a:p>
        </p:txBody>
      </p:sp>
      <p:sp>
        <p:nvSpPr>
          <p:cNvPr id="3" name="Cube 2">
            <a:extLst>
              <a:ext uri="{FF2B5EF4-FFF2-40B4-BE49-F238E27FC236}">
                <a16:creationId xmlns:a16="http://schemas.microsoft.com/office/drawing/2014/main" id="{B8FEF231-DD4C-4947-ABD2-06FB14C755F9}"/>
              </a:ext>
            </a:extLst>
          </p:cNvPr>
          <p:cNvSpPr/>
          <p:nvPr/>
        </p:nvSpPr>
        <p:spPr>
          <a:xfrm>
            <a:off x="7776758" y="1507054"/>
            <a:ext cx="2551604" cy="1492964"/>
          </a:xfrm>
          <a:prstGeom prst="cub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26FD9F-24D2-4DEB-8B48-7371F0CBC6D7}"/>
              </a:ext>
            </a:extLst>
          </p:cNvPr>
          <p:cNvSpPr/>
          <p:nvPr/>
        </p:nvSpPr>
        <p:spPr>
          <a:xfrm>
            <a:off x="6583680" y="346456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48F7B5AC-6BCA-416B-BB53-0ECA7BD3204F}"/>
              </a:ext>
            </a:extLst>
          </p:cNvPr>
          <p:cNvSpPr/>
          <p:nvPr/>
        </p:nvSpPr>
        <p:spPr>
          <a:xfrm>
            <a:off x="6583680" y="444500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3067C7-2FF1-4C1E-A519-B31DBC62CBF1}"/>
              </a:ext>
            </a:extLst>
          </p:cNvPr>
          <p:cNvSpPr/>
          <p:nvPr/>
        </p:nvSpPr>
        <p:spPr>
          <a:xfrm>
            <a:off x="6583680" y="5501640"/>
            <a:ext cx="1923923"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9E483D-D3CE-480B-90C9-3A9EEAE150D2}"/>
              </a:ext>
            </a:extLst>
          </p:cNvPr>
          <p:cNvSpPr/>
          <p:nvPr/>
        </p:nvSpPr>
        <p:spPr>
          <a:xfrm>
            <a:off x="9052560" y="5501640"/>
            <a:ext cx="1895856"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6AC27-1458-41D1-ADAC-00082A53C02C}"/>
              </a:ext>
            </a:extLst>
          </p:cNvPr>
          <p:cNvSpPr/>
          <p:nvPr/>
        </p:nvSpPr>
        <p:spPr>
          <a:xfrm>
            <a:off x="9052560" y="452628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8CCC2-D789-4D08-A089-8AFBA2099A30}"/>
              </a:ext>
            </a:extLst>
          </p:cNvPr>
          <p:cNvSpPr/>
          <p:nvPr/>
        </p:nvSpPr>
        <p:spPr>
          <a:xfrm>
            <a:off x="9052560" y="3429000"/>
            <a:ext cx="2164080" cy="7823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A0BF36-574E-47C6-8602-BCC178DC49F8}"/>
              </a:ext>
            </a:extLst>
          </p:cNvPr>
          <p:cNvPicPr>
            <a:picLocks noChangeAspect="1"/>
          </p:cNvPicPr>
          <p:nvPr/>
        </p:nvPicPr>
        <p:blipFill>
          <a:blip r:embed="rId4">
            <a:extLst>
              <a:ext uri="{28A0092B-C50C-407E-A947-70E740481C1C}">
                <a14:useLocalDpi xmlns:a14="http://schemas.microsoft.com/office/drawing/2010/main" val="0"/>
              </a:ext>
            </a:extLst>
          </a:blip>
          <a:srcRect t="209" b="209"/>
          <a:stretch/>
        </p:blipFill>
        <p:spPr>
          <a:xfrm>
            <a:off x="1863638" y="1402080"/>
            <a:ext cx="1570194" cy="1456194"/>
          </a:xfrm>
          <a:prstGeom prst="rect">
            <a:avLst/>
          </a:prstGeom>
        </p:spPr>
      </p:pic>
      <p:sp>
        <p:nvSpPr>
          <p:cNvPr id="11" name="Rectangle 10">
            <a:extLst>
              <a:ext uri="{FF2B5EF4-FFF2-40B4-BE49-F238E27FC236}">
                <a16:creationId xmlns:a16="http://schemas.microsoft.com/office/drawing/2014/main" id="{B1134BAC-1E76-40CB-8ECC-D0E5C7E49C63}"/>
              </a:ext>
            </a:extLst>
          </p:cNvPr>
          <p:cNvSpPr/>
          <p:nvPr/>
        </p:nvSpPr>
        <p:spPr>
          <a:xfrm>
            <a:off x="1353502" y="5773420"/>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FA2F38-3E8E-4A1A-8A40-0A8CD3038D87}"/>
              </a:ext>
            </a:extLst>
          </p:cNvPr>
          <p:cNvSpPr/>
          <p:nvPr/>
        </p:nvSpPr>
        <p:spPr>
          <a:xfrm>
            <a:off x="1353502" y="4586684"/>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C46CA9-37F2-4EA7-BC62-9256F76251C7}"/>
              </a:ext>
            </a:extLst>
          </p:cNvPr>
          <p:cNvSpPr/>
          <p:nvPr/>
        </p:nvSpPr>
        <p:spPr>
          <a:xfrm>
            <a:off x="1353502" y="3399948"/>
            <a:ext cx="1112520" cy="102108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40ABE6-DAFC-4835-9952-35CF3D80A7FA}"/>
              </a:ext>
            </a:extLst>
          </p:cNvPr>
          <p:cNvSpPr/>
          <p:nvPr/>
        </p:nvSpPr>
        <p:spPr>
          <a:xfrm>
            <a:off x="2717800" y="5773420"/>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BE30BC-6F5A-4BA5-94EE-C71FEB72AF88}"/>
              </a:ext>
            </a:extLst>
          </p:cNvPr>
          <p:cNvSpPr/>
          <p:nvPr/>
        </p:nvSpPr>
        <p:spPr>
          <a:xfrm>
            <a:off x="2717800" y="4586684"/>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6CA255-B576-4E44-933E-CFF9E429D771}"/>
              </a:ext>
            </a:extLst>
          </p:cNvPr>
          <p:cNvSpPr/>
          <p:nvPr/>
        </p:nvSpPr>
        <p:spPr>
          <a:xfrm>
            <a:off x="2742882" y="3399948"/>
            <a:ext cx="1112520" cy="10210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49C8D9C-86E0-4947-810C-80EBB433C67C}"/>
              </a:ext>
            </a:extLst>
          </p:cNvPr>
          <p:cNvCxnSpPr>
            <a:cxnSpLocks/>
          </p:cNvCxnSpPr>
          <p:nvPr/>
        </p:nvCxnSpPr>
        <p:spPr>
          <a:xfrm>
            <a:off x="6096000" y="1402080"/>
            <a:ext cx="0" cy="53924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95995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par>
                                <p:cTn id="53" presetID="2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01FA7-E86B-4610-8499-13599AA14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2F64C64-D693-40E4-9754-8A4D476B4134}"/>
              </a:ext>
            </a:extLst>
          </p:cNvPr>
          <p:cNvSpPr txBox="1"/>
          <p:nvPr/>
        </p:nvSpPr>
        <p:spPr>
          <a:xfrm>
            <a:off x="985949" y="1359823"/>
            <a:ext cx="10220102" cy="1323439"/>
          </a:xfrm>
          <a:prstGeom prst="rect">
            <a:avLst/>
          </a:prstGeom>
          <a:noFill/>
        </p:spPr>
        <p:txBody>
          <a:bodyPr wrap="square" rtlCol="0">
            <a:spAutoFit/>
          </a:bodyPr>
          <a:lstStyle/>
          <a:p>
            <a:pPr algn="ctr"/>
            <a:r>
              <a:rPr lang="en-US" sz="4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Trò</a:t>
            </a:r>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chơi</a:t>
            </a:r>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ctr"/>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Ai </a:t>
            </a:r>
            <a:r>
              <a:rPr lang="en-US" sz="4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thông</a:t>
            </a:r>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minh</a:t>
            </a:r>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nhất</a:t>
            </a:r>
            <a:endPar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120061" y="2765812"/>
            <a:ext cx="10364803" cy="2554545"/>
          </a:xfrm>
          <a:prstGeom prst="rect">
            <a:avLst/>
          </a:prstGeom>
          <a:noFill/>
        </p:spPr>
        <p:txBody>
          <a:bodyPr wrap="square" lIns="91440" tIns="45720" rIns="91440" bIns="45720">
            <a:spAutoFit/>
          </a:bodyPr>
          <a:lstStyle/>
          <a:p>
            <a:r>
              <a:rPr lang="en-US" sz="3200" b="0" cap="none" spc="0" dirty="0" err="1" smtClean="0">
                <a:ln w="0"/>
                <a:solidFill>
                  <a:schemeClr val="tx1"/>
                </a:solidFill>
                <a:effectLst>
                  <a:outerShdw blurRad="38100" dist="19050" dir="2700000" algn="tl" rotWithShape="0">
                    <a:schemeClr val="dk1">
                      <a:alpha val="40000"/>
                    </a:schemeClr>
                  </a:outerShdw>
                </a:effectLst>
              </a:rPr>
              <a:t>Cách</a:t>
            </a:r>
            <a:r>
              <a:rPr lang="en-US" sz="3200" b="0" cap="none" spc="0" dirty="0" smtClean="0">
                <a:ln w="0"/>
                <a:solidFill>
                  <a:schemeClr val="tx1"/>
                </a:solidFill>
                <a:effectLst>
                  <a:outerShdw blurRad="38100" dist="19050" dir="2700000" algn="tl" rotWithShape="0">
                    <a:schemeClr val="dk1">
                      <a:alpha val="40000"/>
                    </a:schemeClr>
                  </a:outerShdw>
                </a:effectLst>
              </a:rPr>
              <a:t> </a:t>
            </a:r>
            <a:r>
              <a:rPr lang="en-US" sz="3200" b="0" cap="none" spc="0" dirty="0" err="1" smtClean="0">
                <a:ln w="0"/>
                <a:solidFill>
                  <a:schemeClr val="tx1"/>
                </a:solidFill>
                <a:effectLst>
                  <a:outerShdw blurRad="38100" dist="19050" dir="2700000" algn="tl" rotWithShape="0">
                    <a:schemeClr val="dk1">
                      <a:alpha val="40000"/>
                    </a:schemeClr>
                  </a:outerShdw>
                </a:effectLst>
              </a:rPr>
              <a:t>chơi</a:t>
            </a:r>
            <a:r>
              <a:rPr lang="en-US" sz="3200" b="0" cap="none" spc="0" smtClean="0">
                <a:ln w="0"/>
                <a:solidFill>
                  <a:schemeClr val="tx1"/>
                </a:solidFill>
                <a:effectLst>
                  <a:outerShdw blurRad="38100" dist="19050" dir="2700000" algn="tl" rotWithShape="0">
                    <a:schemeClr val="dk1">
                      <a:alpha val="40000"/>
                    </a:schemeClr>
                  </a:outerShdw>
                </a:effectLst>
              </a:rPr>
              <a:t>: </a:t>
            </a:r>
            <a:r>
              <a:rPr lang="en-US" sz="3200">
                <a:ln w="0"/>
                <a:effectLst>
                  <a:outerShdw blurRad="38100" dist="19050" dir="2700000" algn="tl" rotWithShape="0">
                    <a:schemeClr val="dk1">
                      <a:alpha val="40000"/>
                    </a:schemeClr>
                  </a:outerShdw>
                </a:effectLst>
              </a:rPr>
              <a:t>Bé hãy nghe thật kỹ câu hỏi và chọn đáp án bằng cách kích chuột vào </a:t>
            </a:r>
            <a:r>
              <a:rPr lang="en-US" sz="3200" smtClean="0">
                <a:ln w="0"/>
                <a:effectLst>
                  <a:outerShdw blurRad="38100" dist="19050" dir="2700000" algn="tl" rotWithShape="0">
                    <a:schemeClr val="dk1">
                      <a:alpha val="40000"/>
                    </a:schemeClr>
                  </a:outerShdw>
                </a:effectLst>
              </a:rPr>
              <a:t>đáp </a:t>
            </a:r>
            <a:r>
              <a:rPr lang="en-US" sz="3200">
                <a:ln w="0"/>
                <a:effectLst>
                  <a:outerShdw blurRad="38100" dist="19050" dir="2700000" algn="tl" rotWithShape="0">
                    <a:schemeClr val="dk1">
                      <a:alpha val="40000"/>
                    </a:schemeClr>
                  </a:outerShdw>
                </a:effectLst>
              </a:rPr>
              <a:t>án mà </a:t>
            </a:r>
            <a:r>
              <a:rPr lang="en-US" sz="3200" smtClean="0">
                <a:ln w="0"/>
                <a:effectLst>
                  <a:outerShdw blurRad="38100" dist="19050" dir="2700000" algn="tl" rotWithShape="0">
                    <a:schemeClr val="dk1">
                      <a:alpha val="40000"/>
                    </a:schemeClr>
                  </a:outerShdw>
                </a:effectLst>
              </a:rPr>
              <a:t>các con </a:t>
            </a:r>
            <a:r>
              <a:rPr lang="en-US" sz="3200">
                <a:ln w="0"/>
                <a:effectLst>
                  <a:outerShdw blurRad="38100" dist="19050" dir="2700000" algn="tl" rotWithShape="0">
                    <a:schemeClr val="dk1">
                      <a:alpha val="40000"/>
                    </a:schemeClr>
                  </a:outerShdw>
                </a:effectLst>
              </a:rPr>
              <a:t>cho là đúng</a:t>
            </a:r>
            <a:r>
              <a:rPr lang="en-US" sz="3200" smtClean="0">
                <a:ln w="0"/>
                <a:effectLst>
                  <a:outerShdw blurRad="38100" dist="19050" dir="2700000" algn="tl" rotWithShape="0">
                    <a:schemeClr val="dk1">
                      <a:alpha val="40000"/>
                    </a:schemeClr>
                  </a:outerShdw>
                </a:effectLst>
              </a:rPr>
              <a:t>. Nếu trả lời đúng sẽ có tiếng vỗ tay, còn nếu chọn sai đáp án thì sẽ có tiếng hiệu thua cuộc. Nếu các con trả lời chưa đúng, sẽ phải nhường lượt trả lời cho bạn khác.</a:t>
            </a:r>
            <a:endParaRPr lang="en-US" sz="3200" dirty="0">
              <a:ln w="0"/>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1467580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2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CD35A-C574-4B68-BEFB-A8F114FC1994}"/>
              </a:ext>
            </a:extLst>
          </p:cNvPr>
          <p:cNvPicPr>
            <a:picLocks noChangeAspect="1"/>
          </p:cNvPicPr>
          <p:nvPr/>
        </p:nvPicPr>
        <p:blipFill>
          <a:blip r:embed="rId7">
            <a:extLst>
              <a:ext uri="{28A0092B-C50C-407E-A947-70E740481C1C}">
                <a14:useLocalDpi xmlns:a14="http://schemas.microsoft.com/office/drawing/2010/main" val="0"/>
              </a:ext>
            </a:extLst>
          </a:blip>
          <a:srcRect t="209" b="209"/>
          <a:stretch/>
        </p:blipFill>
        <p:spPr>
          <a:xfrm>
            <a:off x="1279189" y="4676943"/>
            <a:ext cx="1697093" cy="1573880"/>
          </a:xfrm>
          <a:prstGeom prst="rect">
            <a:avLst/>
          </a:prstGeom>
        </p:spPr>
      </p:pic>
      <p:sp>
        <p:nvSpPr>
          <p:cNvPr id="5" name="Rectangle 4">
            <a:extLst>
              <a:ext uri="{FF2B5EF4-FFF2-40B4-BE49-F238E27FC236}">
                <a16:creationId xmlns:a16="http://schemas.microsoft.com/office/drawing/2014/main" id="{666CA255-B576-4E44-933E-CFF9E429D771}"/>
              </a:ext>
            </a:extLst>
          </p:cNvPr>
          <p:cNvSpPr/>
          <p:nvPr/>
        </p:nvSpPr>
        <p:spPr>
          <a:xfrm>
            <a:off x="2590164" y="3111620"/>
            <a:ext cx="1034057" cy="9059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6CA255-B576-4E44-933E-CFF9E429D771}"/>
              </a:ext>
            </a:extLst>
          </p:cNvPr>
          <p:cNvSpPr/>
          <p:nvPr/>
        </p:nvSpPr>
        <p:spPr>
          <a:xfrm>
            <a:off x="1084411" y="3111620"/>
            <a:ext cx="1029524" cy="9059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6CA255-B576-4E44-933E-CFF9E429D771}"/>
              </a:ext>
            </a:extLst>
          </p:cNvPr>
          <p:cNvSpPr/>
          <p:nvPr/>
        </p:nvSpPr>
        <p:spPr>
          <a:xfrm>
            <a:off x="2590164" y="1838632"/>
            <a:ext cx="1034057" cy="9059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6CA255-B576-4E44-933E-CFF9E429D771}"/>
              </a:ext>
            </a:extLst>
          </p:cNvPr>
          <p:cNvSpPr/>
          <p:nvPr/>
        </p:nvSpPr>
        <p:spPr>
          <a:xfrm>
            <a:off x="1098211" y="1838632"/>
            <a:ext cx="1029524" cy="90599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6CA255-B576-4E44-933E-CFF9E429D771}"/>
              </a:ext>
            </a:extLst>
          </p:cNvPr>
          <p:cNvSpPr/>
          <p:nvPr/>
        </p:nvSpPr>
        <p:spPr>
          <a:xfrm>
            <a:off x="2590164" y="589934"/>
            <a:ext cx="1034057" cy="88170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6CA255-B576-4E44-933E-CFF9E429D771}"/>
              </a:ext>
            </a:extLst>
          </p:cNvPr>
          <p:cNvSpPr/>
          <p:nvPr/>
        </p:nvSpPr>
        <p:spPr>
          <a:xfrm>
            <a:off x="1084411" y="589934"/>
            <a:ext cx="1029524" cy="88170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st="697" end="1248.0952"/>
                </p14:media>
              </p:ext>
            </p:extLst>
          </p:nvPr>
        </p:nvPicPr>
        <p:blipFill>
          <a:blip r:embed="rId8"/>
          <a:stretch>
            <a:fillRect/>
          </a:stretch>
        </p:blipFill>
        <p:spPr>
          <a:xfrm>
            <a:off x="377651" y="6128687"/>
            <a:ext cx="487363" cy="487363"/>
          </a:xfrm>
          <a:prstGeom prst="rect">
            <a:avLst/>
          </a:prstGeom>
        </p:spPr>
      </p:pic>
      <p:sp>
        <p:nvSpPr>
          <p:cNvPr id="13" name="Rounded Rectangle 12"/>
          <p:cNvSpPr/>
          <p:nvPr/>
        </p:nvSpPr>
        <p:spPr>
          <a:xfrm>
            <a:off x="5955792" y="2521736"/>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A</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3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4" name="Pentagon 13"/>
          <p:cNvSpPr/>
          <p:nvPr/>
        </p:nvSpPr>
        <p:spPr>
          <a:xfrm flipH="1">
            <a:off x="3947160" y="1266898"/>
            <a:ext cx="8244840" cy="635742"/>
          </a:xfrm>
          <a:prstGeom prst="homePlate">
            <a:avLst/>
          </a:prstGeom>
          <a:solidFill>
            <a:schemeClr val="accent5">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ea typeface="Tahoma" panose="020B0604030504040204" pitchFamily="34" charset="0"/>
                <a:cs typeface="Times New Roman" panose="02020603050405020304" pitchFamily="18" charset="0"/>
              </a:rPr>
              <a:t>Câu</a:t>
            </a:r>
            <a:r>
              <a:rPr lang="en-US" sz="2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latin typeface="Times New Roman" panose="02020603050405020304" pitchFamily="18" charset="0"/>
                <a:ea typeface="Tahoma" panose="020B0604030504040204" pitchFamily="34" charset="0"/>
                <a:cs typeface="Times New Roman" panose="02020603050405020304" pitchFamily="18" charset="0"/>
              </a:rPr>
              <a:t>hỏi</a:t>
            </a:r>
            <a:r>
              <a:rPr lang="en-US" sz="2400" dirty="0" smtClean="0">
                <a:latin typeface="Times New Roman" panose="02020603050405020304" pitchFamily="18" charset="0"/>
                <a:ea typeface="Tahoma" panose="020B0604030504040204" pitchFamily="34" charset="0"/>
                <a:cs typeface="Times New Roman" panose="02020603050405020304" pitchFamily="18" charset="0"/>
              </a:rPr>
              <a:t> 1</a:t>
            </a:r>
            <a:r>
              <a:rPr lang="en-US" sz="2400" smtClean="0">
                <a:latin typeface="Times New Roman" panose="02020603050405020304" pitchFamily="18" charset="0"/>
                <a:ea typeface="Tahoma" panose="020B0604030504040204" pitchFamily="34" charset="0"/>
                <a:cs typeface="Times New Roman" panose="02020603050405020304" pitchFamily="18" charset="0"/>
              </a:rPr>
              <a:t>: Khối vuông có tất cả bao nhiêu mặt bao xung quanh?</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ounded Rectangle 14"/>
          <p:cNvSpPr/>
          <p:nvPr/>
        </p:nvSpPr>
        <p:spPr>
          <a:xfrm>
            <a:off x="5955792" y="3555459"/>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B</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4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955792" y="4607500"/>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C</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5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5955792" y="5641223"/>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chemeClr val="accent5">
                    <a:lumMod val="50000"/>
                  </a:schemeClr>
                </a:solidFill>
                <a:latin typeface="Times New Roman" panose="02020603050405020304" pitchFamily="18" charset="0"/>
                <a:cs typeface="Times New Roman" panose="02020603050405020304" pitchFamily="18" charset="0"/>
              </a:rPr>
              <a:t>D</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6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6121" y="5484594"/>
            <a:ext cx="1105879" cy="931762"/>
          </a:xfrm>
          <a:prstGeom prst="rect">
            <a:avLst/>
          </a:prstGeom>
        </p:spPr>
      </p:pic>
    </p:spTree>
    <p:extLst>
      <p:ext uri="{BB962C8B-B14F-4D97-AF65-F5344CB8AC3E}">
        <p14:creationId xmlns:p14="http://schemas.microsoft.com/office/powerpoint/2010/main" val="3225283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 presetClass="mediacall" presetSubtype="0" fill="hold" nodeType="withEffect">
                                  <p:stCondLst>
                                    <p:cond delay="0"/>
                                  </p:stCondLst>
                                  <p:childTnLst>
                                    <p:cmd type="call" cmd="playFrom(0.0)">
                                      <p:cBhvr>
                                        <p:cTn id="29" dur="19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13"/>
                                        </p:tgtEl>
                                        <p:attrNameLst>
                                          <p:attrName>ppt_w</p:attrName>
                                        </p:attrNameLst>
                                      </p:cBhvr>
                                      <p:tavLst>
                                        <p:tav tm="0">
                                          <p:val>
                                            <p:strVal val="ppt_w"/>
                                          </p:val>
                                        </p:tav>
                                        <p:tav tm="100000">
                                          <p:val>
                                            <p:fltVal val="0"/>
                                          </p:val>
                                        </p:tav>
                                      </p:tavLst>
                                    </p:anim>
                                    <p:anim calcmode="lin" valueType="num">
                                      <p:cBhvr>
                                        <p:cTn id="36" dur="500"/>
                                        <p:tgtEl>
                                          <p:spTgt spid="13"/>
                                        </p:tgtEl>
                                        <p:attrNameLst>
                                          <p:attrName>ppt_h</p:attrName>
                                        </p:attrNameLst>
                                      </p:cBhvr>
                                      <p:tavLst>
                                        <p:tav tm="0">
                                          <p:val>
                                            <p:strVal val="ppt_h"/>
                                          </p:val>
                                        </p:tav>
                                        <p:tav tm="100000">
                                          <p:val>
                                            <p:fltVal val="0"/>
                                          </p:val>
                                        </p:tav>
                                      </p:tavLst>
                                    </p:anim>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15"/>
                                        </p:tgtEl>
                                        <p:attrNameLst>
                                          <p:attrName>ppt_w</p:attrName>
                                        </p:attrNameLst>
                                      </p:cBhvr>
                                      <p:tavLst>
                                        <p:tav tm="0">
                                          <p:val>
                                            <p:strVal val="ppt_w"/>
                                          </p:val>
                                        </p:tav>
                                        <p:tav tm="100000">
                                          <p:val>
                                            <p:fltVal val="0"/>
                                          </p:val>
                                        </p:tav>
                                      </p:tavLst>
                                    </p:anim>
                                    <p:anim calcmode="lin" valueType="num">
                                      <p:cBhvr>
                                        <p:cTn id="44" dur="500"/>
                                        <p:tgtEl>
                                          <p:spTgt spid="15"/>
                                        </p:tgtEl>
                                        <p:attrNameLst>
                                          <p:attrName>ppt_h</p:attrName>
                                        </p:attrNameLst>
                                      </p:cBhvr>
                                      <p:tavLst>
                                        <p:tav tm="0">
                                          <p:val>
                                            <p:strVal val="ppt_h"/>
                                          </p:val>
                                        </p:tav>
                                        <p:tav tm="100000">
                                          <p:val>
                                            <p:fltVal val="0"/>
                                          </p:val>
                                        </p:tav>
                                      </p:tavLst>
                                    </p:anim>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16"/>
                                        </p:tgtEl>
                                        <p:attrNameLst>
                                          <p:attrName>ppt_w</p:attrName>
                                        </p:attrNameLst>
                                      </p:cBhvr>
                                      <p:tavLst>
                                        <p:tav tm="0">
                                          <p:val>
                                            <p:strVal val="ppt_w"/>
                                          </p:val>
                                        </p:tav>
                                        <p:tav tm="100000">
                                          <p:val>
                                            <p:fltVal val="0"/>
                                          </p:val>
                                        </p:tav>
                                      </p:tavLst>
                                    </p:anim>
                                    <p:anim calcmode="lin" valueType="num">
                                      <p:cBhvr>
                                        <p:cTn id="52" dur="500"/>
                                        <p:tgtEl>
                                          <p:spTgt spid="16"/>
                                        </p:tgtEl>
                                        <p:attrNameLst>
                                          <p:attrName>ppt_h</p:attrName>
                                        </p:attrNameLst>
                                      </p:cBhvr>
                                      <p:tavLst>
                                        <p:tav tm="0">
                                          <p:val>
                                            <p:strVal val="ppt_h"/>
                                          </p:val>
                                        </p:tav>
                                        <p:tav tm="100000">
                                          <p:val>
                                            <p:fltVal val="0"/>
                                          </p:val>
                                        </p:tav>
                                      </p:tavLst>
                                    </p:anim>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6" presetClass="emph" presetSubtype="0" fill="hold" grpId="0" nodeType="clickEffect">
                                  <p:stCondLst>
                                    <p:cond delay="0"/>
                                  </p:stCondLst>
                                  <p:childTnLst>
                                    <p:animScale>
                                      <p:cBhvr>
                                        <p:cTn id="59" dur="2000" fill="hold"/>
                                        <p:tgtEl>
                                          <p:spTgt spid="18"/>
                                        </p:tgtEl>
                                      </p:cBhvr>
                                      <p:by x="150000" y="150000"/>
                                    </p:animScale>
                                  </p:childTnLst>
                                  <p:subTnLst>
                                    <p:audio>
                                      <p:cMediaNode>
                                        <p:cTn display="0" masterRel="sameClick">
                                          <p:stCondLst>
                                            <p:cond evt="begin" delay="0">
                                              <p:tn val="58"/>
                                            </p:cond>
                                          </p:stCondLst>
                                          <p:endCondLst>
                                            <p:cond evt="onStopAudio" delay="0">
                                              <p:tgtEl>
                                                <p:sldTgt/>
                                              </p:tgtEl>
                                            </p:cond>
                                          </p:endCondLst>
                                        </p:cTn>
                                        <p:tgtEl>
                                          <p:sndTgt r:embed="rId5" name="applause.wav"/>
                                        </p:tgtEl>
                                      </p:cMediaNode>
                                    </p:audio>
                                  </p:sub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childTnLst>
              </p:cTn>
              <p:nextCondLst>
                <p:cond evt="onClick" delay="0">
                  <p:tgtEl>
                    <p:spTgt spid="18"/>
                  </p:tgtEl>
                </p:cond>
              </p:nextCondLst>
            </p:seq>
          </p:childTnLst>
        </p:cTn>
      </p:par>
    </p:tnLst>
    <p:bldLst>
      <p:bldP spid="5" grpId="0" animBg="1"/>
      <p:bldP spid="6" grpId="0" animBg="1"/>
      <p:bldP spid="7" grpId="0" animBg="1"/>
      <p:bldP spid="8" grpId="0" animBg="1"/>
      <p:bldP spid="9" grpId="0" animBg="1"/>
      <p:bldP spid="10" grpId="0" animBg="1"/>
      <p:bldP spid="13" grpId="0" animBg="1"/>
      <p:bldP spid="15"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1286774" y="1296123"/>
            <a:ext cx="9448800" cy="4691062"/>
          </a:xfrm>
          <a:prstGeom prst="roundRect">
            <a:avLst/>
          </a:prstGeom>
          <a:solidFill>
            <a:schemeClr val="accent5">
              <a:lumMod val="20000"/>
              <a:lumOff val="8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6"/>
          <p:cNvSpPr>
            <a:spLocks noChangeArrowheads="1"/>
          </p:cNvSpPr>
          <p:nvPr/>
        </p:nvSpPr>
        <p:spPr bwMode="auto">
          <a:xfrm>
            <a:off x="3450275" y="231801"/>
            <a:ext cx="5291449" cy="82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buFontTx/>
              <a:buNone/>
            </a:pPr>
            <a:r>
              <a:rPr lang="en-US" altLang="en-US" sz="4800" b="1" dirty="0" err="1">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Mục</a:t>
            </a:r>
            <a:r>
              <a:rPr lang="en-US" altLang="en-US" sz="4800" b="1" dirty="0">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altLang="en-US" sz="4800" b="1" err="1">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đích</a:t>
            </a:r>
            <a:r>
              <a:rPr lang="en-US" altLang="en-US" sz="4800" b="1">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vi-VN" altLang="en-US" sz="4800" b="1" smtClean="0">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Y</a:t>
            </a:r>
            <a:r>
              <a:rPr lang="en-US" altLang="en-US" sz="4800" b="1" smtClean="0">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êu </a:t>
            </a:r>
            <a:r>
              <a:rPr lang="en-US" altLang="en-US" sz="4800" b="1" dirty="0" err="1">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cầu</a:t>
            </a:r>
            <a:endParaRPr lang="en-US" altLang="en-US" sz="4800" b="1" dirty="0">
              <a:ln>
                <a:solidFill>
                  <a:schemeClr val="accent6">
                    <a:lumMod val="50000"/>
                  </a:schemeClr>
                </a:solidFill>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5" name="TextBox 2"/>
          <p:cNvSpPr txBox="1">
            <a:spLocks noChangeArrowheads="1"/>
          </p:cNvSpPr>
          <p:nvPr/>
        </p:nvSpPr>
        <p:spPr bwMode="auto">
          <a:xfrm>
            <a:off x="1447799" y="1635224"/>
            <a:ext cx="9296400"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107000"/>
              </a:lnSpc>
            </a:pPr>
            <a:r>
              <a:rPr lang="en-US" altLang="en-US" sz="2000" dirty="0">
                <a:solidFill>
                  <a:srgbClr val="FF0000"/>
                </a:solidFill>
                <a:cs typeface="Times New Roman" panose="02020603050405020304" pitchFamily="18" charset="0"/>
              </a:rPr>
              <a:t>1.Kiến </a:t>
            </a:r>
            <a:r>
              <a:rPr lang="en-US" altLang="en-US" sz="2000" dirty="0" err="1">
                <a:solidFill>
                  <a:srgbClr val="FF0000"/>
                </a:solidFill>
                <a:cs typeface="Times New Roman" panose="02020603050405020304" pitchFamily="18" charset="0"/>
              </a:rPr>
              <a:t>thức</a:t>
            </a:r>
            <a:r>
              <a:rPr lang="en-US" altLang="en-US" sz="2000" dirty="0">
                <a:solidFill>
                  <a:srgbClr val="FF0000"/>
                </a:solidFill>
                <a:cs typeface="Times New Roman" panose="02020603050405020304" pitchFamily="18" charset="0"/>
              </a:rPr>
              <a:t>:</a:t>
            </a:r>
          </a:p>
          <a:p>
            <a:pPr eaLnBrk="1" hangingPunct="1">
              <a:lnSpc>
                <a:spcPct val="107000"/>
              </a:lnSpc>
            </a:pPr>
            <a:r>
              <a:rPr lang="en-US" altLang="en-US" sz="2000" dirty="0" smtClean="0">
                <a:cs typeface="Times New Roman" panose="02020603050405020304" pitchFamily="18" charset="0"/>
              </a:rPr>
              <a:t>-</a:t>
            </a:r>
            <a:r>
              <a:rPr lang="en-US" altLang="en-US" sz="2000" dirty="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biết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tên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gọi</a:t>
            </a:r>
            <a:r>
              <a:rPr lang="en-US" altLang="en-US" sz="2000" dirty="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biết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đặc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điểm</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của</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vuông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chữ</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nhật</a:t>
            </a:r>
            <a:r>
              <a:rPr lang="en-US" altLang="en-US" sz="2000" dirty="0" smtClean="0">
                <a:cs typeface="Times New Roman" panose="02020603050405020304" pitchFamily="18" charset="0"/>
              </a:rPr>
              <a:t>.</a:t>
            </a:r>
          </a:p>
          <a:p>
            <a:pPr eaLnBrk="1" hangingPunct="1">
              <a:lnSpc>
                <a:spcPct val="107000"/>
              </a:lnSpc>
            </a:pP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biết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điểm</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giống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và</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nhau</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giữa</a:t>
            </a:r>
            <a:r>
              <a:rPr lang="en-US" altLang="en-US" sz="2000" dirty="0" smtClean="0">
                <a:cs typeface="Times New Roman" panose="02020603050405020304" pitchFamily="18" charset="0"/>
              </a:rPr>
              <a:t> 2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vuông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và</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chữ</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nhật</a:t>
            </a:r>
            <a:r>
              <a:rPr lang="en-US" altLang="en-US" sz="2000" dirty="0" smtClean="0">
                <a:cs typeface="Times New Roman" panose="02020603050405020304" pitchFamily="18" charset="0"/>
              </a:rPr>
              <a:t>.</a:t>
            </a:r>
          </a:p>
          <a:p>
            <a:pPr eaLnBrk="1" hangingPunct="1">
              <a:lnSpc>
                <a:spcPct val="107000"/>
              </a:lnSpc>
            </a:pP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ứng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dụng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biết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qua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vật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chơi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trong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cuộc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sống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hằng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ngày</a:t>
            </a:r>
            <a:r>
              <a:rPr lang="en-US" altLang="en-US" sz="2000" dirty="0" smtClean="0">
                <a:cs typeface="Times New Roman" panose="02020603050405020304" pitchFamily="18" charset="0"/>
              </a:rPr>
              <a:t>.</a:t>
            </a:r>
            <a:endParaRPr lang="en-US" altLang="en-US" sz="2000" dirty="0">
              <a:cs typeface="Times New Roman" panose="02020603050405020304" pitchFamily="18" charset="0"/>
            </a:endParaRPr>
          </a:p>
          <a:p>
            <a:pPr eaLnBrk="1" hangingPunct="1">
              <a:lnSpc>
                <a:spcPct val="107000"/>
              </a:lnSpc>
            </a:pPr>
            <a:r>
              <a:rPr lang="en-US" altLang="en-US" sz="2000" dirty="0">
                <a:solidFill>
                  <a:srgbClr val="FF0000"/>
                </a:solidFill>
                <a:cs typeface="Times New Roman" panose="02020603050405020304" pitchFamily="18" charset="0"/>
              </a:rPr>
              <a:t>2.Kỹ </a:t>
            </a:r>
            <a:r>
              <a:rPr lang="en-US" altLang="en-US" sz="2000" dirty="0" err="1">
                <a:solidFill>
                  <a:srgbClr val="FF0000"/>
                </a:solidFill>
                <a:cs typeface="Times New Roman" panose="02020603050405020304" pitchFamily="18" charset="0"/>
              </a:rPr>
              <a:t>năng</a:t>
            </a:r>
            <a:r>
              <a:rPr lang="en-US" altLang="en-US" sz="2000" dirty="0">
                <a:solidFill>
                  <a:srgbClr val="FF0000"/>
                </a:solidFill>
                <a:cs typeface="Times New Roman" panose="02020603050405020304" pitchFamily="18" charset="0"/>
              </a:rPr>
              <a:t>:</a:t>
            </a:r>
          </a:p>
          <a:p>
            <a:pPr eaLnBrk="1" hangingPunct="1">
              <a:lnSpc>
                <a:spcPct val="107000"/>
              </a:lnSpc>
            </a:pP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gọi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đúng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tên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và</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chỉ</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ra</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điểm</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giống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nhau</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và</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nhau</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giữa</a:t>
            </a:r>
            <a:r>
              <a:rPr lang="en-US" altLang="en-US" sz="2000" dirty="0" smtClean="0">
                <a:cs typeface="Times New Roman" panose="02020603050405020304" pitchFamily="18" charset="0"/>
              </a:rPr>
              <a:t> 2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vuông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và</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chữ</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thông</a:t>
            </a:r>
            <a:r>
              <a:rPr lang="en-US" altLang="en-US" sz="2000" dirty="0" smtClean="0">
                <a:cs typeface="Times New Roman" panose="02020603050405020304" pitchFamily="18" charset="0"/>
              </a:rPr>
              <a:t> qua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trò</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chơi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củng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cố</a:t>
            </a:r>
            <a:r>
              <a:rPr lang="en-US" altLang="en-US" sz="2000" dirty="0">
                <a:cs typeface="Times New Roman" panose="02020603050405020304" pitchFamily="18" charset="0"/>
              </a:rPr>
              <a:t>.</a:t>
            </a:r>
            <a:endParaRPr lang="en-US" altLang="en-US" sz="2000" dirty="0" smtClean="0">
              <a:cs typeface="Times New Roman" panose="02020603050405020304" pitchFamily="18" charset="0"/>
            </a:endParaRPr>
          </a:p>
          <a:p>
            <a:pPr eaLnBrk="1" hangingPunct="1">
              <a:lnSpc>
                <a:spcPct val="107000"/>
              </a:lnSpc>
            </a:pP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đếm</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lựa</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chọn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chính</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xác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vật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chơi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có</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dạng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vuông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khối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chữ</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nhật</a:t>
            </a:r>
            <a:r>
              <a:rPr lang="en-US" altLang="en-US" sz="2000" dirty="0">
                <a:cs typeface="Times New Roman" panose="02020603050405020304" pitchFamily="18" charset="0"/>
              </a:rPr>
              <a:t>.</a:t>
            </a:r>
          </a:p>
          <a:p>
            <a:pPr eaLnBrk="1" hangingPunct="1">
              <a:lnSpc>
                <a:spcPct val="107000"/>
              </a:lnSpc>
            </a:pPr>
            <a:r>
              <a:rPr lang="en-US" altLang="en-US" sz="2000" dirty="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trả</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lời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được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câu</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hỏi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tương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tác</a:t>
            </a:r>
            <a:r>
              <a:rPr lang="en-US" altLang="en-US" sz="2000" dirty="0" smtClean="0">
                <a:cs typeface="Times New Roman" panose="02020603050405020304" pitchFamily="18" charset="0"/>
              </a:rPr>
              <a:t>.</a:t>
            </a:r>
            <a:endParaRPr lang="en-US" altLang="en-US" sz="2000" dirty="0">
              <a:cs typeface="Times New Roman" panose="02020603050405020304" pitchFamily="18" charset="0"/>
            </a:endParaRPr>
          </a:p>
          <a:p>
            <a:pPr eaLnBrk="1" hangingPunct="1">
              <a:lnSpc>
                <a:spcPct val="107000"/>
              </a:lnSpc>
            </a:pPr>
            <a:r>
              <a:rPr lang="en-US" altLang="en-US" sz="2000" dirty="0" smtClean="0">
                <a:solidFill>
                  <a:srgbClr val="FF0000"/>
                </a:solidFill>
                <a:cs typeface="Times New Roman" panose="02020603050405020304" pitchFamily="18" charset="0"/>
              </a:rPr>
              <a:t>3.Thái </a:t>
            </a:r>
            <a:r>
              <a:rPr lang="en-US" altLang="en-US" sz="2000" dirty="0" err="1">
                <a:solidFill>
                  <a:srgbClr val="FF0000"/>
                </a:solidFill>
                <a:cs typeface="Times New Roman" panose="02020603050405020304" pitchFamily="18" charset="0"/>
              </a:rPr>
              <a:t>độ</a:t>
            </a:r>
            <a:r>
              <a:rPr lang="en-US" altLang="en-US" sz="2000" dirty="0">
                <a:solidFill>
                  <a:srgbClr val="FF0000"/>
                </a:solidFill>
                <a:cs typeface="Times New Roman" panose="02020603050405020304" pitchFamily="18" charset="0"/>
              </a:rPr>
              <a:t>:</a:t>
            </a:r>
          </a:p>
          <a:p>
            <a:pPr eaLnBrk="1" hangingPunct="1">
              <a:lnSpc>
                <a:spcPct val="107000"/>
              </a:lnSpc>
            </a:pPr>
            <a:r>
              <a:rPr lang="en-US" altLang="en-US" sz="2000" dirty="0">
                <a:cs typeface="Times New Roman" panose="02020603050405020304" pitchFamily="18" charset="0"/>
              </a:rPr>
              <a:t>- </a:t>
            </a:r>
            <a:r>
              <a:rPr lang="en-US" altLang="en-US" sz="2000" dirty="0" err="1" smtClean="0">
                <a:cs typeface="Times New Roman" panose="02020603050405020304" pitchFamily="18" charset="0"/>
              </a:rPr>
              <a:t>Trẻ</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hào</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hứng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tích</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cực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tham</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gia</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hoạt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động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tương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cùng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cô</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giáo</a:t>
            </a:r>
            <a:r>
              <a:rPr lang="en-US" altLang="en-US" sz="2000" dirty="0" smtClean="0">
                <a:cs typeface="Times New Roman" panose="02020603050405020304" pitchFamily="18" charset="0"/>
              </a:rPr>
              <a:t>.</a:t>
            </a:r>
            <a:endParaRPr lang="en-US" altLang="en-US" sz="2000" dirty="0">
              <a:cs typeface="Times New Roman" panose="02020603050405020304" pitchFamily="18" charset="0"/>
            </a:endParaRPr>
          </a:p>
          <a:p>
            <a:pPr eaLnBrk="1" hangingPunct="1">
              <a:lnSpc>
                <a:spcPct val="107000"/>
              </a:lnSpc>
            </a:pPr>
            <a:r>
              <a:rPr lang="en-US" altLang="en-US" sz="2000" dirty="0">
                <a:cs typeface="Times New Roman" panose="02020603050405020304" pitchFamily="18" charset="0"/>
              </a:rPr>
              <a:t>- </a:t>
            </a:r>
            <a:r>
              <a:rPr lang="en-US" altLang="en-US" sz="2000" dirty="0" err="1">
                <a:cs typeface="Times New Roman" panose="02020603050405020304" pitchFamily="18" charset="0"/>
              </a:rPr>
              <a:t>Trẻ</a:t>
            </a:r>
            <a:r>
              <a:rPr lang="en-US" altLang="en-US" sz="2000" dirty="0">
                <a:cs typeface="Times New Roman" panose="02020603050405020304" pitchFamily="18" charset="0"/>
              </a:rPr>
              <a:t> </a:t>
            </a:r>
            <a:r>
              <a:rPr lang="en-US" altLang="en-US" sz="2000" dirty="0" err="1" smtClean="0">
                <a:cs typeface="Times New Roman" panose="02020603050405020304" pitchFamily="18" charset="0"/>
              </a:rPr>
              <a:t>giữ</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gìn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các</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vật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chơi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cẩn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thận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sắp</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xếp</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vật</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đồ</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chơi</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gọn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gàng</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ngăn</a:t>
            </a:r>
            <a:r>
              <a:rPr lang="en-US" altLang="en-US" sz="2000" dirty="0" smtClean="0">
                <a:cs typeface="Times New Roman" panose="02020603050405020304" pitchFamily="18" charset="0"/>
              </a:rPr>
              <a:t> </a:t>
            </a:r>
            <a:r>
              <a:rPr lang="en-US" altLang="en-US" sz="2000" dirty="0" err="1" smtClean="0">
                <a:cs typeface="Times New Roman" panose="02020603050405020304" pitchFamily="18" charset="0"/>
              </a:rPr>
              <a:t>nắp</a:t>
            </a:r>
            <a:r>
              <a:rPr lang="en-US" altLang="en-US" sz="2000" dirty="0" smtClean="0">
                <a:cs typeface="Times New Roman" panose="02020603050405020304" pitchFamily="18" charset="0"/>
              </a:rPr>
              <a:t>.</a:t>
            </a:r>
            <a:endParaRPr lang="en-US" altLang="en-US" sz="2000" dirty="0">
              <a:cs typeface="Times New Roman" panose="02020603050405020304" pitchFamily="18" charset="0"/>
            </a:endParaRPr>
          </a:p>
          <a:p>
            <a:endParaRPr lang="en-US" altLang="en-US" sz="2000" dirty="0">
              <a:cs typeface="Times New Roman" panose="02020603050405020304" pitchFamily="18" charset="0"/>
            </a:endParaRPr>
          </a:p>
        </p:txBody>
      </p:sp>
    </p:spTree>
    <p:custDataLst>
      <p:tags r:id="rId1"/>
    </p:custDataLst>
    <p:extLst>
      <p:ext uri="{BB962C8B-B14F-4D97-AF65-F5344CB8AC3E}">
        <p14:creationId xmlns:p14="http://schemas.microsoft.com/office/powerpoint/2010/main" val="26292883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1000"/>
                                        <p:tgtEl>
                                          <p:spTgt spid="5">
                                            <p:txEl>
                                              <p:pRg st="0" end="0"/>
                                            </p:txEl>
                                          </p:spTgt>
                                        </p:tgtEl>
                                      </p:cBhvr>
                                    </p:animEffect>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1000"/>
                                        <p:tgtEl>
                                          <p:spTgt spid="5">
                                            <p:txEl>
                                              <p:pRg st="1" end="1"/>
                                            </p:txEl>
                                          </p:spTgt>
                                        </p:tgtEl>
                                      </p:cBhvr>
                                    </p:animEffect>
                                  </p:childTnLst>
                                </p:cTn>
                              </p:par>
                            </p:childTnLst>
                          </p:cTn>
                        </p:par>
                        <p:par>
                          <p:cTn id="18" fill="hold">
                            <p:stCondLst>
                              <p:cond delay="3000"/>
                            </p:stCondLst>
                            <p:childTnLst>
                              <p:par>
                                <p:cTn id="19" presetID="16" presetClass="entr" presetSubtype="21"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1000"/>
                                        <p:tgtEl>
                                          <p:spTgt spid="5">
                                            <p:txEl>
                                              <p:pRg st="2" end="2"/>
                                            </p:txEl>
                                          </p:spTgt>
                                        </p:tgtEl>
                                      </p:cBhvr>
                                    </p:animEffect>
                                  </p:childTnLst>
                                </p:cTn>
                              </p:par>
                            </p:childTnLst>
                          </p:cTn>
                        </p:par>
                        <p:par>
                          <p:cTn id="22" fill="hold">
                            <p:stCondLst>
                              <p:cond delay="4000"/>
                            </p:stCondLst>
                            <p:childTnLst>
                              <p:par>
                                <p:cTn id="23" presetID="16" presetClass="entr" presetSubtype="21"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1000"/>
                                        <p:tgtEl>
                                          <p:spTgt spid="5">
                                            <p:txEl>
                                              <p:pRg st="3" end="3"/>
                                            </p:txEl>
                                          </p:spTgt>
                                        </p:tgtEl>
                                      </p:cBhvr>
                                    </p:animEffect>
                                  </p:childTnLst>
                                </p:cTn>
                              </p:par>
                            </p:childTnLst>
                          </p:cTn>
                        </p:par>
                        <p:par>
                          <p:cTn id="26" fill="hold">
                            <p:stCondLst>
                              <p:cond delay="5000"/>
                            </p:stCondLst>
                            <p:childTnLst>
                              <p:par>
                                <p:cTn id="27" presetID="16" presetClass="entr" presetSubtype="21" fill="hold"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1000"/>
                                        <p:tgtEl>
                                          <p:spTgt spid="5">
                                            <p:txEl>
                                              <p:pRg st="4" end="4"/>
                                            </p:txEl>
                                          </p:spTgt>
                                        </p:tgtEl>
                                      </p:cBhvr>
                                    </p:animEffect>
                                  </p:childTnLst>
                                </p:cTn>
                              </p:par>
                            </p:childTnLst>
                          </p:cTn>
                        </p:par>
                        <p:par>
                          <p:cTn id="30" fill="hold">
                            <p:stCondLst>
                              <p:cond delay="6000"/>
                            </p:stCondLst>
                            <p:childTnLst>
                              <p:par>
                                <p:cTn id="31" presetID="16" presetClass="entr" presetSubtype="21" fill="hold" nodeType="after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barn(inVertical)">
                                      <p:cBhvr>
                                        <p:cTn id="33" dur="1000"/>
                                        <p:tgtEl>
                                          <p:spTgt spid="5">
                                            <p:txEl>
                                              <p:pRg st="5" end="5"/>
                                            </p:txEl>
                                          </p:spTgt>
                                        </p:tgtEl>
                                      </p:cBhvr>
                                    </p:animEffect>
                                  </p:childTnLst>
                                </p:cTn>
                              </p:par>
                            </p:childTnLst>
                          </p:cTn>
                        </p:par>
                        <p:par>
                          <p:cTn id="34" fill="hold">
                            <p:stCondLst>
                              <p:cond delay="7000"/>
                            </p:stCondLst>
                            <p:childTnLst>
                              <p:par>
                                <p:cTn id="35" presetID="16" presetClass="entr" presetSubtype="21" fill="hold"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1000"/>
                                        <p:tgtEl>
                                          <p:spTgt spid="5">
                                            <p:txEl>
                                              <p:pRg st="6" end="6"/>
                                            </p:txEl>
                                          </p:spTgt>
                                        </p:tgtEl>
                                      </p:cBhvr>
                                    </p:animEffect>
                                  </p:childTnLst>
                                </p:cTn>
                              </p:par>
                            </p:childTnLst>
                          </p:cTn>
                        </p:par>
                        <p:par>
                          <p:cTn id="38" fill="hold">
                            <p:stCondLst>
                              <p:cond delay="8000"/>
                            </p:stCondLst>
                            <p:childTnLst>
                              <p:par>
                                <p:cTn id="39" presetID="16" presetClass="entr" presetSubtype="21" fill="hold" nodeType="after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barn(inVertical)">
                                      <p:cBhvr>
                                        <p:cTn id="41" dur="1000"/>
                                        <p:tgtEl>
                                          <p:spTgt spid="5">
                                            <p:txEl>
                                              <p:pRg st="7" end="7"/>
                                            </p:txEl>
                                          </p:spTgt>
                                        </p:tgtEl>
                                      </p:cBhvr>
                                    </p:animEffect>
                                  </p:childTnLst>
                                </p:cTn>
                              </p:par>
                            </p:childTnLst>
                          </p:cTn>
                        </p:par>
                        <p:par>
                          <p:cTn id="42" fill="hold">
                            <p:stCondLst>
                              <p:cond delay="9000"/>
                            </p:stCondLst>
                            <p:childTnLst>
                              <p:par>
                                <p:cTn id="43" presetID="16" presetClass="entr" presetSubtype="21" fill="hold" nodeType="after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barn(inVertical)">
                                      <p:cBhvr>
                                        <p:cTn id="45" dur="1000"/>
                                        <p:tgtEl>
                                          <p:spTgt spid="5">
                                            <p:txEl>
                                              <p:pRg st="8" end="8"/>
                                            </p:txEl>
                                          </p:spTgt>
                                        </p:tgtEl>
                                      </p:cBhvr>
                                    </p:animEffect>
                                  </p:childTnLst>
                                </p:cTn>
                              </p:par>
                            </p:childTnLst>
                          </p:cTn>
                        </p:par>
                        <p:par>
                          <p:cTn id="46" fill="hold">
                            <p:stCondLst>
                              <p:cond delay="10000"/>
                            </p:stCondLst>
                            <p:childTnLst>
                              <p:par>
                                <p:cTn id="47" presetID="16" presetClass="entr" presetSubtype="21" fill="hold" nodeType="after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Effect transition="in" filter="barn(inVertical)">
                                      <p:cBhvr>
                                        <p:cTn id="49" dur="1000"/>
                                        <p:tgtEl>
                                          <p:spTgt spid="5">
                                            <p:txEl>
                                              <p:pRg st="9" end="9"/>
                                            </p:txEl>
                                          </p:spTgt>
                                        </p:tgtEl>
                                      </p:cBhvr>
                                    </p:animEffect>
                                  </p:childTnLst>
                                </p:cTn>
                              </p:par>
                            </p:childTnLst>
                          </p:cTn>
                        </p:par>
                        <p:par>
                          <p:cTn id="50" fill="hold">
                            <p:stCondLst>
                              <p:cond delay="11000"/>
                            </p:stCondLst>
                            <p:childTnLst>
                              <p:par>
                                <p:cTn id="51" presetID="16" presetClass="entr" presetSubtype="21" fill="hold" nodeType="afterEffect">
                                  <p:stCondLst>
                                    <p:cond delay="0"/>
                                  </p:stCondLst>
                                  <p:childTnLst>
                                    <p:set>
                                      <p:cBhvr>
                                        <p:cTn id="52" dur="1" fill="hold">
                                          <p:stCondLst>
                                            <p:cond delay="0"/>
                                          </p:stCondLst>
                                        </p:cTn>
                                        <p:tgtEl>
                                          <p:spTgt spid="5">
                                            <p:txEl>
                                              <p:pRg st="10" end="10"/>
                                            </p:txEl>
                                          </p:spTgt>
                                        </p:tgtEl>
                                        <p:attrNameLst>
                                          <p:attrName>style.visibility</p:attrName>
                                        </p:attrNameLst>
                                      </p:cBhvr>
                                      <p:to>
                                        <p:strVal val="visible"/>
                                      </p:to>
                                    </p:set>
                                    <p:animEffect transition="in" filter="barn(inVertical)">
                                      <p:cBhvr>
                                        <p:cTn id="53"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A083FE-F118-4FCB-8995-8106E8F44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2" y="1584158"/>
            <a:ext cx="4546519" cy="2273874"/>
          </a:xfrm>
          <a:prstGeom prst="rect">
            <a:avLst/>
          </a:prstGeom>
        </p:spPr>
      </p:pic>
      <p:sp>
        <p:nvSpPr>
          <p:cNvPr id="4" name="Rectangle 3">
            <a:extLst>
              <a:ext uri="{FF2B5EF4-FFF2-40B4-BE49-F238E27FC236}">
                <a16:creationId xmlns:a16="http://schemas.microsoft.com/office/drawing/2014/main" id="{16DB5AE3-257E-453D-B305-1D39FFADE2E4}"/>
              </a:ext>
            </a:extLst>
          </p:cNvPr>
          <p:cNvSpPr/>
          <p:nvPr/>
        </p:nvSpPr>
        <p:spPr>
          <a:xfrm>
            <a:off x="664899" y="4150954"/>
            <a:ext cx="1454663" cy="5630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DB5AE3-257E-453D-B305-1D39FFADE2E4}"/>
              </a:ext>
            </a:extLst>
          </p:cNvPr>
          <p:cNvSpPr/>
          <p:nvPr/>
        </p:nvSpPr>
        <p:spPr>
          <a:xfrm>
            <a:off x="2622928" y="4151731"/>
            <a:ext cx="1406014" cy="5630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56676D-4F1E-4145-8617-0FD451BB5E5B}"/>
              </a:ext>
            </a:extLst>
          </p:cNvPr>
          <p:cNvSpPr/>
          <p:nvPr/>
        </p:nvSpPr>
        <p:spPr>
          <a:xfrm>
            <a:off x="2598682" y="5006937"/>
            <a:ext cx="1430260" cy="5858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56676D-4F1E-4145-8617-0FD451BB5E5B}"/>
              </a:ext>
            </a:extLst>
          </p:cNvPr>
          <p:cNvSpPr/>
          <p:nvPr/>
        </p:nvSpPr>
        <p:spPr>
          <a:xfrm>
            <a:off x="664899" y="5006937"/>
            <a:ext cx="1454662" cy="5858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202144-19D7-4940-B720-62BC37BD0D66}"/>
              </a:ext>
            </a:extLst>
          </p:cNvPr>
          <p:cNvSpPr/>
          <p:nvPr/>
        </p:nvSpPr>
        <p:spPr>
          <a:xfrm>
            <a:off x="2622928" y="5884902"/>
            <a:ext cx="1149862" cy="59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202144-19D7-4940-B720-62BC37BD0D66}"/>
              </a:ext>
            </a:extLst>
          </p:cNvPr>
          <p:cNvSpPr/>
          <p:nvPr/>
        </p:nvSpPr>
        <p:spPr>
          <a:xfrm>
            <a:off x="664899" y="5885679"/>
            <a:ext cx="1125459" cy="593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739" y="3074881"/>
            <a:ext cx="1188290" cy="1001198"/>
          </a:xfrm>
          <a:prstGeom prst="rect">
            <a:avLst/>
          </a:prstGeom>
        </p:spPr>
      </p:pic>
      <p:sp>
        <p:nvSpPr>
          <p:cNvPr id="14" name="Pentagon 13"/>
          <p:cNvSpPr/>
          <p:nvPr/>
        </p:nvSpPr>
        <p:spPr>
          <a:xfrm flipH="1">
            <a:off x="3397500" y="865449"/>
            <a:ext cx="8794500" cy="635742"/>
          </a:xfrm>
          <a:prstGeom prst="homePlate">
            <a:avLst/>
          </a:prstGeom>
          <a:solidFill>
            <a:schemeClr val="accent5">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ea typeface="Tahoma" panose="020B0604030504040204" pitchFamily="34" charset="0"/>
                <a:cs typeface="Times New Roman" panose="02020603050405020304" pitchFamily="18" charset="0"/>
              </a:rPr>
              <a:t>Câu</a:t>
            </a:r>
            <a:r>
              <a:rPr lang="en-US" sz="2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err="1" smtClean="0">
                <a:latin typeface="Times New Roman" panose="02020603050405020304" pitchFamily="18" charset="0"/>
                <a:ea typeface="Tahoma" panose="020B0604030504040204" pitchFamily="34" charset="0"/>
                <a:cs typeface="Times New Roman" panose="02020603050405020304" pitchFamily="18" charset="0"/>
              </a:rPr>
              <a:t>hỏi</a:t>
            </a:r>
            <a:r>
              <a:rPr lang="en-US" sz="2400" smtClean="0">
                <a:latin typeface="Times New Roman" panose="02020603050405020304" pitchFamily="18" charset="0"/>
                <a:ea typeface="Tahoma" panose="020B0604030504040204" pitchFamily="34" charset="0"/>
                <a:cs typeface="Times New Roman" panose="02020603050405020304" pitchFamily="18" charset="0"/>
              </a:rPr>
              <a:t> 2: Khối chữ nhật có tất cả bao nhiêu mặt bao xung quanh?</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ounded Rectangle 14"/>
          <p:cNvSpPr/>
          <p:nvPr/>
        </p:nvSpPr>
        <p:spPr>
          <a:xfrm>
            <a:off x="4504677" y="2416295"/>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A</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5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383997" y="4381544"/>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C</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7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315012" y="5454003"/>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latin typeface="Times New Roman" panose="02020603050405020304" pitchFamily="18" charset="0"/>
                <a:cs typeface="Times New Roman" panose="02020603050405020304" pitchFamily="18" charset="0"/>
              </a:rPr>
              <a:t>D</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8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5437810" y="3349970"/>
            <a:ext cx="4038600" cy="60960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chemeClr val="accent5">
                    <a:lumMod val="50000"/>
                  </a:schemeClr>
                </a:solidFill>
                <a:latin typeface="Times New Roman" panose="02020603050405020304" pitchFamily="18" charset="0"/>
                <a:cs typeface="Times New Roman" panose="02020603050405020304" pitchFamily="18" charset="0"/>
              </a:rPr>
              <a:t>B</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Có 6 mặt bao xung quanh</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3775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5" presetClass="entr" presetSubtype="0" repeatCount="indefinite"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ppt_w</p:attrName>
                                        </p:attrNameLst>
                                      </p:cBhvr>
                                      <p:tavLst>
                                        <p:tav tm="0" fmla="#ppt_w*sin(2.5*pi*$)">
                                          <p:val>
                                            <p:fltVal val="0"/>
                                          </p:val>
                                        </p:tav>
                                        <p:tav tm="100000">
                                          <p:val>
                                            <p:fltVal val="1"/>
                                          </p:val>
                                        </p:tav>
                                      </p:tavLst>
                                    </p:anim>
                                    <p:anim calcmode="lin" valueType="num">
                                      <p:cBhvr>
                                        <p:cTn id="12" dur="2000" fill="hold"/>
                                        <p:tgtEl>
                                          <p:spTgt spid="3"/>
                                        </p:tgtEl>
                                        <p:attrNameLst>
                                          <p:attrName>ppt_h</p:attrName>
                                        </p:attrNameLst>
                                      </p:cBhvr>
                                      <p:tavLst>
                                        <p:tav tm="0">
                                          <p:val>
                                            <p:strVal val="#ppt_h"/>
                                          </p:val>
                                        </p:tav>
                                        <p:tav tm="100000">
                                          <p:val>
                                            <p:strVal val="#ppt_h"/>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0" nodeType="clickEffect">
                                  <p:stCondLst>
                                    <p:cond delay="0"/>
                                  </p:stCondLst>
                                  <p:childTnLst>
                                    <p:anim calcmode="lin" valueType="num">
                                      <p:cBhvr>
                                        <p:cTn id="49" dur="500"/>
                                        <p:tgtEl>
                                          <p:spTgt spid="16"/>
                                        </p:tgtEl>
                                        <p:attrNameLst>
                                          <p:attrName>ppt_w</p:attrName>
                                        </p:attrNameLst>
                                      </p:cBhvr>
                                      <p:tavLst>
                                        <p:tav tm="0">
                                          <p:val>
                                            <p:strVal val="ppt_w"/>
                                          </p:val>
                                        </p:tav>
                                        <p:tav tm="100000">
                                          <p:val>
                                            <p:fltVal val="0"/>
                                          </p:val>
                                        </p:tav>
                                      </p:tavLst>
                                    </p:anim>
                                    <p:anim calcmode="lin" valueType="num">
                                      <p:cBhvr>
                                        <p:cTn id="50" dur="500"/>
                                        <p:tgtEl>
                                          <p:spTgt spid="16"/>
                                        </p:tgtEl>
                                        <p:attrNameLst>
                                          <p:attrName>ppt_h</p:attrName>
                                        </p:attrNameLst>
                                      </p:cBhvr>
                                      <p:tavLst>
                                        <p:tav tm="0">
                                          <p:val>
                                            <p:strVal val="ppt_h"/>
                                          </p:val>
                                        </p:tav>
                                        <p:tav tm="100000">
                                          <p:val>
                                            <p:fltVal val="0"/>
                                          </p:val>
                                        </p:tav>
                                      </p:tavLst>
                                    </p:anim>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0" nodeType="clickEffect">
                                  <p:stCondLst>
                                    <p:cond delay="0"/>
                                  </p:stCondLst>
                                  <p:childTnLst>
                                    <p:anim calcmode="lin" valueType="num">
                                      <p:cBhvr>
                                        <p:cTn id="57" dur="500"/>
                                        <p:tgtEl>
                                          <p:spTgt spid="17"/>
                                        </p:tgtEl>
                                        <p:attrNameLst>
                                          <p:attrName>ppt_w</p:attrName>
                                        </p:attrNameLst>
                                      </p:cBhvr>
                                      <p:tavLst>
                                        <p:tav tm="0">
                                          <p:val>
                                            <p:strVal val="ppt_w"/>
                                          </p:val>
                                        </p:tav>
                                        <p:tav tm="100000">
                                          <p:val>
                                            <p:fltVal val="0"/>
                                          </p:val>
                                        </p:tav>
                                      </p:tavLst>
                                    </p:anim>
                                    <p:anim calcmode="lin" valueType="num">
                                      <p:cBhvr>
                                        <p:cTn id="58" dur="500"/>
                                        <p:tgtEl>
                                          <p:spTgt spid="17"/>
                                        </p:tgtEl>
                                        <p:attrNameLst>
                                          <p:attrName>ppt_h</p:attrName>
                                        </p:attrNameLst>
                                      </p:cBhvr>
                                      <p:tavLst>
                                        <p:tav tm="0">
                                          <p:val>
                                            <p:strVal val="ppt_h"/>
                                          </p:val>
                                        </p:tav>
                                        <p:tav tm="100000">
                                          <p:val>
                                            <p:fltVal val="0"/>
                                          </p:val>
                                        </p:tav>
                                      </p:tavLst>
                                    </p:anim>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6" presetClass="emph" presetSubtype="0" fill="hold" grpId="0" nodeType="clickEffect">
                                  <p:stCondLst>
                                    <p:cond delay="0"/>
                                  </p:stCondLst>
                                  <p:childTnLst>
                                    <p:animScale>
                                      <p:cBhvr>
                                        <p:cTn id="65" dur="2000" fill="hold"/>
                                        <p:tgtEl>
                                          <p:spTgt spid="18"/>
                                        </p:tgtEl>
                                      </p:cBhvr>
                                      <p:by x="150000" y="150000"/>
                                    </p:animScale>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42"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4" grpId="0" animBg="1"/>
      <p:bldP spid="5" grpId="0" animBg="1"/>
      <p:bldP spid="6" grpId="0" animBg="1"/>
      <p:bldP spid="7" grpId="0" animBg="1"/>
      <p:bldP spid="8" grpId="0" animBg="1"/>
      <p:bldP spid="9"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0620" y="5227022"/>
            <a:ext cx="7277100" cy="213389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263" y="3084300"/>
            <a:ext cx="1452712" cy="145271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3982" y="2041695"/>
            <a:ext cx="1346332" cy="1340946"/>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4101" y="1306101"/>
            <a:ext cx="1969997" cy="197613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2042" y="1306101"/>
            <a:ext cx="1971950" cy="197195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3381" y="1461067"/>
            <a:ext cx="3581847" cy="2683129"/>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3338" y="2991284"/>
            <a:ext cx="1763948" cy="1318890"/>
          </a:xfrm>
          <a:prstGeom prst="rect">
            <a:avLst/>
          </a:prstGeom>
        </p:spPr>
      </p:pic>
      <p:sp>
        <p:nvSpPr>
          <p:cNvPr id="12" name="Horizontal Scroll 11"/>
          <p:cNvSpPr/>
          <p:nvPr/>
        </p:nvSpPr>
        <p:spPr>
          <a:xfrm>
            <a:off x="943737" y="439956"/>
            <a:ext cx="10230866" cy="997898"/>
          </a:xfrm>
          <a:prstGeom prst="horizontalScroll">
            <a:avLst/>
          </a:prstGeom>
          <a:solidFill>
            <a:schemeClr val="accent1">
              <a:lumMod val="75000"/>
            </a:schemeClr>
          </a:solidFill>
          <a:ln>
            <a:solidFill>
              <a:schemeClr val="tx1">
                <a:lumMod val="95000"/>
                <a:lumOff val="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hỏi 3: Con hãy kéo thả những đồ dùng, đồ chơi có dạng khối vuông vào rổ</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399869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4.375E-6 -7.40741E-7 L -0.04154 0.48357 " pathEditMode="relative" rAng="0" ptsTypes="AA">
                                      <p:cBhvr>
                                        <p:cTn id="12" dur="2000" fill="hold"/>
                                        <p:tgtEl>
                                          <p:spTgt spid="6"/>
                                        </p:tgtEl>
                                        <p:attrNameLst>
                                          <p:attrName>ppt_x</p:attrName>
                                          <p:attrName>ppt_y</p:attrName>
                                        </p:attrNameLst>
                                      </p:cBhvr>
                                      <p:rCtr x="-2083" y="24167"/>
                                    </p:animMotion>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3.75E-6 7.40741E-7 L -0.0608 0.46018 " pathEditMode="relative" rAng="0" ptsTypes="AA">
                                      <p:cBhvr>
                                        <p:cTn id="17" dur="2000" fill="hold"/>
                                        <p:tgtEl>
                                          <p:spTgt spid="7"/>
                                        </p:tgtEl>
                                        <p:attrNameLst>
                                          <p:attrName>ppt_x</p:attrName>
                                          <p:attrName>ppt_y</p:attrName>
                                        </p:attrNameLst>
                                      </p:cBhvr>
                                      <p:rCtr x="-3047" y="23009"/>
                                    </p:animMotion>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4.81481E-6 L -0.1039 0.45116 " pathEditMode="relative" rAng="0" ptsTypes="AA">
                                      <p:cBhvr>
                                        <p:cTn id="22" dur="2000" fill="hold"/>
                                        <p:tgtEl>
                                          <p:spTgt spid="8"/>
                                        </p:tgtEl>
                                        <p:attrNameLst>
                                          <p:attrName>ppt_x</p:attrName>
                                          <p:attrName>ppt_y</p:attrName>
                                        </p:attrNameLst>
                                      </p:cBhvr>
                                      <p:rCtr x="-5195" y="22546"/>
                                    </p:animMotion>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9"/>
                                        </p:tgtEl>
                                      </p:cBhvr>
                                    </p:animEffect>
                                    <p:animScale>
                                      <p:cBhvr>
                                        <p:cTn id="40" dur="250" autoRev="1" fill="hold"/>
                                        <p:tgtEl>
                                          <p:spTgt spid="9"/>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9"/>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283" y="5032680"/>
            <a:ext cx="7963607" cy="238718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912" y="710521"/>
            <a:ext cx="2651167" cy="266194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6462" y="1449088"/>
            <a:ext cx="1121761" cy="112785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4223" y="2266645"/>
            <a:ext cx="1709402" cy="171542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1476" y="-333532"/>
            <a:ext cx="4272123" cy="4272123"/>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6426" y="1258529"/>
            <a:ext cx="1784970" cy="178497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222" y="2576946"/>
            <a:ext cx="1591041" cy="1591041"/>
          </a:xfrm>
          <a:prstGeom prst="rect">
            <a:avLst/>
          </a:prstGeom>
        </p:spPr>
      </p:pic>
      <p:sp>
        <p:nvSpPr>
          <p:cNvPr id="11" name="Horizontal Scroll 10"/>
          <p:cNvSpPr/>
          <p:nvPr/>
        </p:nvSpPr>
        <p:spPr>
          <a:xfrm>
            <a:off x="883662" y="37513"/>
            <a:ext cx="10410850" cy="997898"/>
          </a:xfrm>
          <a:prstGeom prst="horizontalScroll">
            <a:avLst/>
          </a:prstGeom>
          <a:solidFill>
            <a:schemeClr val="accent1">
              <a:lumMod val="75000"/>
            </a:schemeClr>
          </a:solidFill>
          <a:ln>
            <a:solidFill>
              <a:schemeClr val="tx1">
                <a:lumMod val="95000"/>
                <a:lumOff val="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hỏi 4: Con hãy kéo thả những đồ dùng, đồ chơi có dạng khối chữ nhật vào rổ</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600630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33333E-6 2.59259E-6 L 0.10144 0.51157 " pathEditMode="relative" rAng="0" ptsTypes="AA">
                                      <p:cBhvr>
                                        <p:cTn id="12" dur="2000" fill="hold"/>
                                        <p:tgtEl>
                                          <p:spTgt spid="8"/>
                                        </p:tgtEl>
                                        <p:attrNameLst>
                                          <p:attrName>ppt_x</p:attrName>
                                          <p:attrName>ppt_y</p:attrName>
                                        </p:attrNameLst>
                                      </p:cBhvr>
                                      <p:rCtr x="5065" y="25579"/>
                                    </p:animMotion>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00912 0.05925 L 0.05937 0.46365 " pathEditMode="relative" rAng="0" ptsTypes="AA">
                                      <p:cBhvr>
                                        <p:cTn id="23" dur="2000" fill="hold"/>
                                        <p:tgtEl>
                                          <p:spTgt spid="4"/>
                                        </p:tgtEl>
                                        <p:attrNameLst>
                                          <p:attrName>ppt_x</p:attrName>
                                          <p:attrName>ppt_y</p:attrName>
                                        </p:attrNameLst>
                                      </p:cBhvr>
                                      <p:rCtr x="3424" y="20208"/>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1042 -0.01458 L 0.0474 0.56273 " pathEditMode="relative" rAng="0" ptsTypes="AA">
                                      <p:cBhvr>
                                        <p:cTn id="28" dur="2000" fill="hold"/>
                                        <p:tgtEl>
                                          <p:spTgt spid="7"/>
                                        </p:tgtEl>
                                        <p:attrNameLst>
                                          <p:attrName>ppt_x</p:attrName>
                                          <p:attrName>ppt_y</p:attrName>
                                        </p:attrNameLst>
                                      </p:cBhvr>
                                      <p:rCtr x="2891" y="28866"/>
                                    </p:animMotion>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01197 0.04004 L -0.1448 0.30463 " pathEditMode="relative" rAng="0" ptsTypes="AA">
                                      <p:cBhvr>
                                        <p:cTn id="39" dur="2000" fill="hold"/>
                                        <p:tgtEl>
                                          <p:spTgt spid="6"/>
                                        </p:tgtEl>
                                        <p:attrNameLst>
                                          <p:attrName>ppt_x</p:attrName>
                                          <p:attrName>ppt_y</p:attrName>
                                        </p:attrNameLst>
                                      </p:cBhvr>
                                      <p:rCtr x="-7839" y="13218"/>
                                    </p:animMotion>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4266" y="1304084"/>
            <a:ext cx="3038168" cy="5261308"/>
          </a:xfrm>
          <a:prstGeom prst="rect">
            <a:avLst/>
          </a:prstGeom>
        </p:spPr>
      </p:pic>
      <p:sp>
        <p:nvSpPr>
          <p:cNvPr id="10" name="Pentagon 9"/>
          <p:cNvSpPr/>
          <p:nvPr/>
        </p:nvSpPr>
        <p:spPr>
          <a:xfrm flipH="1">
            <a:off x="3397500" y="384552"/>
            <a:ext cx="8794500" cy="635742"/>
          </a:xfrm>
          <a:prstGeom prst="homePlate">
            <a:avLst/>
          </a:prstGeom>
          <a:solidFill>
            <a:schemeClr val="accent5">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ea typeface="Tahoma" panose="020B0604030504040204" pitchFamily="34" charset="0"/>
                <a:cs typeface="Times New Roman" panose="02020603050405020304" pitchFamily="18" charset="0"/>
              </a:rPr>
              <a:t>Câu</a:t>
            </a:r>
            <a:r>
              <a:rPr lang="en-US" sz="2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err="1" smtClean="0">
                <a:latin typeface="Times New Roman" panose="02020603050405020304" pitchFamily="18" charset="0"/>
                <a:ea typeface="Tahoma" panose="020B0604030504040204" pitchFamily="34" charset="0"/>
                <a:cs typeface="Times New Roman" panose="02020603050405020304" pitchFamily="18" charset="0"/>
              </a:rPr>
              <a:t>hỏi</a:t>
            </a:r>
            <a:r>
              <a:rPr lang="en-US" sz="2400" smtClean="0">
                <a:latin typeface="Times New Roman" panose="02020603050405020304" pitchFamily="18" charset="0"/>
                <a:ea typeface="Tahoma" panose="020B0604030504040204" pitchFamily="34" charset="0"/>
                <a:cs typeface="Times New Roman" panose="02020603050405020304" pitchFamily="18" charset="0"/>
              </a:rPr>
              <a:t> 5: Khối vuông xếp chồng được lên nhau, đúng hay sai?</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1" name="Group 10"/>
          <p:cNvGrpSpPr/>
          <p:nvPr/>
        </p:nvGrpSpPr>
        <p:grpSpPr>
          <a:xfrm>
            <a:off x="2140432" y="2213787"/>
            <a:ext cx="3930448" cy="1370897"/>
            <a:chOff x="7471384" y="2288259"/>
            <a:chExt cx="3930448" cy="137089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1384" y="2288259"/>
              <a:ext cx="3930448" cy="1370895"/>
            </a:xfrm>
            <a:prstGeom prst="rect">
              <a:avLst/>
            </a:prstGeom>
          </p:spPr>
        </p:pic>
        <p:grpSp>
          <p:nvGrpSpPr>
            <p:cNvPr id="13" name="Group 12"/>
            <p:cNvGrpSpPr/>
            <p:nvPr/>
          </p:nvGrpSpPr>
          <p:grpSpPr>
            <a:xfrm>
              <a:off x="7848970" y="2435820"/>
              <a:ext cx="3347732" cy="1223336"/>
              <a:chOff x="7848970" y="2435820"/>
              <a:chExt cx="3347732" cy="1223336"/>
            </a:xfrm>
          </p:grpSpPr>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970" y="2435820"/>
                <a:ext cx="1468766" cy="1223336"/>
              </a:xfrm>
              <a:prstGeom prst="rect">
                <a:avLst/>
              </a:prstGeom>
            </p:spPr>
          </p:pic>
          <p:sp>
            <p:nvSpPr>
              <p:cNvPr id="15" name="Rectangle 14"/>
              <p:cNvSpPr/>
              <p:nvPr/>
            </p:nvSpPr>
            <p:spPr>
              <a:xfrm>
                <a:off x="9633454" y="2588987"/>
                <a:ext cx="1563248" cy="800219"/>
              </a:xfrm>
              <a:prstGeom prst="rect">
                <a:avLst/>
              </a:prstGeom>
            </p:spPr>
            <p:txBody>
              <a:bodyPr wrap="none">
                <a:spAutoFit/>
              </a:bodyPr>
              <a:lstStyle/>
              <a:p>
                <a:r>
                  <a:rPr lang="en-US" sz="4600" b="1">
                    <a:latin typeface="Times New Roman" panose="02020603050405020304" pitchFamily="18" charset="0"/>
                    <a:cs typeface="Times New Roman" panose="02020603050405020304" pitchFamily="18" charset="0"/>
                  </a:rPr>
                  <a:t>Đúng</a:t>
                </a:r>
              </a:p>
            </p:txBody>
          </p:sp>
        </p:grpSp>
      </p:grpSp>
      <p:grpSp>
        <p:nvGrpSpPr>
          <p:cNvPr id="16" name="Group 15"/>
          <p:cNvGrpSpPr/>
          <p:nvPr/>
        </p:nvGrpSpPr>
        <p:grpSpPr>
          <a:xfrm>
            <a:off x="2140432" y="4451511"/>
            <a:ext cx="3930448" cy="1380744"/>
            <a:chOff x="7160488" y="4378359"/>
            <a:chExt cx="3930448" cy="1380744"/>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0488" y="4378359"/>
              <a:ext cx="3930448" cy="1380744"/>
            </a:xfrm>
            <a:prstGeom prst="rect">
              <a:avLst/>
            </a:prstGeom>
          </p:spPr>
        </p:pic>
        <p:grpSp>
          <p:nvGrpSpPr>
            <p:cNvPr id="18" name="Group 17"/>
            <p:cNvGrpSpPr/>
            <p:nvPr/>
          </p:nvGrpSpPr>
          <p:grpSpPr>
            <a:xfrm>
              <a:off x="7523337" y="4521528"/>
              <a:ext cx="3054431" cy="1094406"/>
              <a:chOff x="7523337" y="4521528"/>
              <a:chExt cx="3054431" cy="1094406"/>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3337" y="4521528"/>
                <a:ext cx="1546242" cy="1094406"/>
              </a:xfrm>
              <a:prstGeom prst="rect">
                <a:avLst/>
              </a:prstGeom>
            </p:spPr>
          </p:pic>
          <p:sp>
            <p:nvSpPr>
              <p:cNvPr id="20" name="Rectangle 19"/>
              <p:cNvSpPr/>
              <p:nvPr/>
            </p:nvSpPr>
            <p:spPr>
              <a:xfrm>
                <a:off x="9538701" y="4620002"/>
                <a:ext cx="1039067" cy="861774"/>
              </a:xfrm>
              <a:prstGeom prst="rect">
                <a:avLst/>
              </a:prstGeom>
            </p:spPr>
            <p:txBody>
              <a:bodyPr wrap="none">
                <a:spAutoFit/>
              </a:bodyPr>
              <a:lstStyle/>
              <a:p>
                <a:r>
                  <a:rPr lang="en-US" sz="5000" b="1">
                    <a:latin typeface="Times New Roman" panose="02020603050405020304" pitchFamily="18" charset="0"/>
                    <a:cs typeface="Times New Roman" panose="02020603050405020304" pitchFamily="18" charset="0"/>
                  </a:rPr>
                  <a:t>Sai</a:t>
                </a:r>
              </a:p>
            </p:txBody>
          </p:sp>
        </p:grpSp>
      </p:grpSp>
    </p:spTree>
    <p:extLst>
      <p:ext uri="{BB962C8B-B14F-4D97-AF65-F5344CB8AC3E}">
        <p14:creationId xmlns:p14="http://schemas.microsoft.com/office/powerpoint/2010/main" val="38969732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11"/>
                                        </p:tgtEl>
                                      </p:cBhvr>
                                      <p:by x="150000" y="150000"/>
                                    </p:animScale>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330" y="1462565"/>
            <a:ext cx="3823533" cy="4772455"/>
          </a:xfrm>
          <a:prstGeom prst="rect">
            <a:avLst/>
          </a:prstGeom>
        </p:spPr>
      </p:pic>
      <p:grpSp>
        <p:nvGrpSpPr>
          <p:cNvPr id="12" name="Group 11"/>
          <p:cNvGrpSpPr/>
          <p:nvPr/>
        </p:nvGrpSpPr>
        <p:grpSpPr>
          <a:xfrm>
            <a:off x="6986752" y="1922434"/>
            <a:ext cx="3930448" cy="1370897"/>
            <a:chOff x="7471384" y="2288259"/>
            <a:chExt cx="3930448" cy="1370897"/>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1384" y="2288259"/>
              <a:ext cx="3930448" cy="1370895"/>
            </a:xfrm>
            <a:prstGeom prst="rect">
              <a:avLst/>
            </a:prstGeom>
          </p:spPr>
        </p:pic>
        <p:grpSp>
          <p:nvGrpSpPr>
            <p:cNvPr id="11" name="Group 10"/>
            <p:cNvGrpSpPr/>
            <p:nvPr/>
          </p:nvGrpSpPr>
          <p:grpSpPr>
            <a:xfrm>
              <a:off x="7848970" y="2435820"/>
              <a:ext cx="3347732" cy="1223336"/>
              <a:chOff x="7848970" y="2435820"/>
              <a:chExt cx="3347732" cy="1223336"/>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970" y="2435820"/>
                <a:ext cx="1468766" cy="1223336"/>
              </a:xfrm>
              <a:prstGeom prst="rect">
                <a:avLst/>
              </a:prstGeom>
            </p:spPr>
          </p:pic>
          <p:sp>
            <p:nvSpPr>
              <p:cNvPr id="6" name="Rectangle 5"/>
              <p:cNvSpPr/>
              <p:nvPr/>
            </p:nvSpPr>
            <p:spPr>
              <a:xfrm>
                <a:off x="9633454" y="2588987"/>
                <a:ext cx="1563248" cy="800219"/>
              </a:xfrm>
              <a:prstGeom prst="rect">
                <a:avLst/>
              </a:prstGeom>
            </p:spPr>
            <p:txBody>
              <a:bodyPr wrap="none">
                <a:spAutoFit/>
              </a:bodyPr>
              <a:lstStyle/>
              <a:p>
                <a:r>
                  <a:rPr lang="en-US" sz="4600" b="1">
                    <a:latin typeface="Times New Roman" panose="02020603050405020304" pitchFamily="18" charset="0"/>
                    <a:cs typeface="Times New Roman" panose="02020603050405020304" pitchFamily="18" charset="0"/>
                  </a:rPr>
                  <a:t>Đúng</a:t>
                </a:r>
              </a:p>
            </p:txBody>
          </p:sp>
        </p:grpSp>
      </p:grpSp>
      <p:grpSp>
        <p:nvGrpSpPr>
          <p:cNvPr id="15" name="Group 14"/>
          <p:cNvGrpSpPr/>
          <p:nvPr/>
        </p:nvGrpSpPr>
        <p:grpSpPr>
          <a:xfrm>
            <a:off x="6986752" y="4030887"/>
            <a:ext cx="3930448" cy="1380744"/>
            <a:chOff x="7160488" y="4378359"/>
            <a:chExt cx="3930448" cy="1380744"/>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0488" y="4378359"/>
              <a:ext cx="3930448" cy="1380744"/>
            </a:xfrm>
            <a:prstGeom prst="rect">
              <a:avLst/>
            </a:prstGeom>
          </p:spPr>
        </p:pic>
        <p:grpSp>
          <p:nvGrpSpPr>
            <p:cNvPr id="14" name="Group 13"/>
            <p:cNvGrpSpPr/>
            <p:nvPr/>
          </p:nvGrpSpPr>
          <p:grpSpPr>
            <a:xfrm>
              <a:off x="7523337" y="4521528"/>
              <a:ext cx="3054431" cy="1094406"/>
              <a:chOff x="7523337" y="4521528"/>
              <a:chExt cx="3054431" cy="1094406"/>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3337" y="4521528"/>
                <a:ext cx="1546242" cy="1094406"/>
              </a:xfrm>
              <a:prstGeom prst="rect">
                <a:avLst/>
              </a:prstGeom>
            </p:spPr>
          </p:pic>
          <p:sp>
            <p:nvSpPr>
              <p:cNvPr id="7" name="Rectangle 6"/>
              <p:cNvSpPr/>
              <p:nvPr/>
            </p:nvSpPr>
            <p:spPr>
              <a:xfrm>
                <a:off x="9538701" y="4620002"/>
                <a:ext cx="1039067" cy="861774"/>
              </a:xfrm>
              <a:prstGeom prst="rect">
                <a:avLst/>
              </a:prstGeom>
            </p:spPr>
            <p:txBody>
              <a:bodyPr wrap="none">
                <a:spAutoFit/>
              </a:bodyPr>
              <a:lstStyle/>
              <a:p>
                <a:r>
                  <a:rPr lang="en-US" sz="5000" b="1">
                    <a:latin typeface="Times New Roman" panose="02020603050405020304" pitchFamily="18" charset="0"/>
                    <a:cs typeface="Times New Roman" panose="02020603050405020304" pitchFamily="18" charset="0"/>
                  </a:rPr>
                  <a:t>Sai</a:t>
                </a:r>
              </a:p>
            </p:txBody>
          </p:sp>
        </p:grpSp>
      </p:grpSp>
      <p:sp>
        <p:nvSpPr>
          <p:cNvPr id="10" name="Pentagon 9"/>
          <p:cNvSpPr/>
          <p:nvPr/>
        </p:nvSpPr>
        <p:spPr>
          <a:xfrm flipH="1">
            <a:off x="2953512" y="204214"/>
            <a:ext cx="9238488" cy="635742"/>
          </a:xfrm>
          <a:prstGeom prst="homePlate">
            <a:avLst/>
          </a:prstGeom>
          <a:solidFill>
            <a:schemeClr val="accent5">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ea typeface="Tahoma" panose="020B0604030504040204" pitchFamily="34" charset="0"/>
                <a:cs typeface="Times New Roman" panose="02020603050405020304" pitchFamily="18" charset="0"/>
              </a:rPr>
              <a:t>Câu</a:t>
            </a:r>
            <a:r>
              <a:rPr lang="en-US" sz="2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err="1" smtClean="0">
                <a:latin typeface="Times New Roman" panose="02020603050405020304" pitchFamily="18" charset="0"/>
                <a:ea typeface="Tahoma" panose="020B0604030504040204" pitchFamily="34" charset="0"/>
                <a:cs typeface="Times New Roman" panose="02020603050405020304" pitchFamily="18" charset="0"/>
              </a:rPr>
              <a:t>hỏi</a:t>
            </a:r>
            <a:r>
              <a:rPr lang="en-US" sz="2400" smtClean="0">
                <a:latin typeface="Times New Roman" panose="02020603050405020304" pitchFamily="18" charset="0"/>
                <a:ea typeface="Tahoma" panose="020B0604030504040204" pitchFamily="34" charset="0"/>
                <a:cs typeface="Times New Roman" panose="02020603050405020304" pitchFamily="18" charset="0"/>
              </a:rPr>
              <a:t> </a:t>
            </a:r>
            <a:r>
              <a:rPr lang="en-US" sz="2400">
                <a:latin typeface="Times New Roman" panose="02020603050405020304" pitchFamily="18" charset="0"/>
                <a:ea typeface="Tahoma" panose="020B0604030504040204" pitchFamily="34" charset="0"/>
                <a:cs typeface="Times New Roman" panose="02020603050405020304" pitchFamily="18" charset="0"/>
              </a:rPr>
              <a:t>6</a:t>
            </a:r>
            <a:r>
              <a:rPr lang="en-US" sz="2400" smtClean="0">
                <a:latin typeface="Times New Roman" panose="02020603050405020304" pitchFamily="18" charset="0"/>
                <a:ea typeface="Tahoma" panose="020B0604030504040204" pitchFamily="34" charset="0"/>
                <a:cs typeface="Times New Roman" panose="02020603050405020304" pitchFamily="18" charset="0"/>
              </a:rPr>
              <a:t>: Khối chữ nhật không xếp chồng được lên nhau, đúng hay sai?</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0325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15"/>
                                        </p:tgtEl>
                                      </p:cBhvr>
                                      <p:by x="150000" y="150000"/>
                                    </p:animScale>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5"/>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102" y="4284130"/>
            <a:ext cx="3973902" cy="225371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8210" y="1161130"/>
            <a:ext cx="2366683" cy="279698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861" y="4312222"/>
            <a:ext cx="3973902" cy="189807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21" y="1654074"/>
            <a:ext cx="3973902" cy="18980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057" y="1850077"/>
            <a:ext cx="3025829" cy="15060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969" y="4456325"/>
            <a:ext cx="1905149" cy="162723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264" y="1382928"/>
            <a:ext cx="1818528" cy="23533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3264" y="4456325"/>
            <a:ext cx="3447578" cy="1964779"/>
          </a:xfrm>
          <a:prstGeom prst="rect">
            <a:avLst/>
          </a:prstGeom>
        </p:spPr>
      </p:pic>
      <p:cxnSp>
        <p:nvCxnSpPr>
          <p:cNvPr id="15" name="Straight Arrow Connector 14"/>
          <p:cNvCxnSpPr>
            <a:endCxn id="12" idx="1"/>
          </p:cNvCxnSpPr>
          <p:nvPr/>
        </p:nvCxnSpPr>
        <p:spPr>
          <a:xfrm>
            <a:off x="4817923" y="3547590"/>
            <a:ext cx="2152179" cy="18633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782197" y="2694098"/>
            <a:ext cx="2193893" cy="16181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Horizontal Scroll 17"/>
          <p:cNvSpPr/>
          <p:nvPr/>
        </p:nvSpPr>
        <p:spPr>
          <a:xfrm>
            <a:off x="902897" y="43226"/>
            <a:ext cx="10410850" cy="997898"/>
          </a:xfrm>
          <a:prstGeom prst="horizontalScroll">
            <a:avLst/>
          </a:prstGeom>
          <a:solidFill>
            <a:schemeClr val="accent1">
              <a:lumMod val="75000"/>
            </a:schemeClr>
          </a:solidFill>
          <a:ln>
            <a:solidFill>
              <a:schemeClr val="tx1">
                <a:lumMod val="95000"/>
                <a:lumOff val="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smtClean="0">
                <a:latin typeface="Times New Roman" panose="02020603050405020304" pitchFamily="18" charset="0"/>
                <a:cs typeface="Times New Roman" panose="02020603050405020304" pitchFamily="18" charset="0"/>
              </a:rPr>
              <a:t>Câu hỏi 7: Con </a:t>
            </a:r>
            <a:r>
              <a:rPr lang="en-US" sz="2400">
                <a:latin typeface="Times New Roman" panose="02020603050405020304" pitchFamily="18" charset="0"/>
                <a:cs typeface="Times New Roman" panose="02020603050405020304" pitchFamily="18" charset="0"/>
              </a:rPr>
              <a:t>hãy nối đúng các mặt bao xung quanh tương ứng đúng với khối</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8161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4120" y="3183667"/>
            <a:ext cx="3663941" cy="196437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855" y="5468112"/>
            <a:ext cx="1140542" cy="960968"/>
          </a:xfrm>
          <a:prstGeom prst="rect">
            <a:avLst/>
          </a:prstGeom>
        </p:spPr>
      </p:pic>
      <p:sp>
        <p:nvSpPr>
          <p:cNvPr id="7" name="Pentagon 6"/>
          <p:cNvSpPr/>
          <p:nvPr/>
        </p:nvSpPr>
        <p:spPr>
          <a:xfrm flipH="1">
            <a:off x="1886713" y="1074814"/>
            <a:ext cx="10305287" cy="635742"/>
          </a:xfrm>
          <a:prstGeom prst="homePlate">
            <a:avLst/>
          </a:prstGeom>
          <a:solidFill>
            <a:schemeClr val="accent5">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anose="02020603050405020304" pitchFamily="18" charset="0"/>
                <a:ea typeface="Tahoma" panose="020B0604030504040204" pitchFamily="34" charset="0"/>
                <a:cs typeface="Times New Roman" panose="02020603050405020304" pitchFamily="18" charset="0"/>
              </a:rPr>
              <a:t>Câu</a:t>
            </a:r>
            <a:r>
              <a:rPr lang="en-US" sz="24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err="1" smtClean="0">
                <a:latin typeface="Times New Roman" panose="02020603050405020304" pitchFamily="18" charset="0"/>
                <a:ea typeface="Tahoma" panose="020B0604030504040204" pitchFamily="34" charset="0"/>
                <a:cs typeface="Times New Roman" panose="02020603050405020304" pitchFamily="18" charset="0"/>
              </a:rPr>
              <a:t>hỏi</a:t>
            </a:r>
            <a:r>
              <a:rPr lang="en-US" sz="2400" smtClean="0">
                <a:latin typeface="Times New Roman" panose="02020603050405020304" pitchFamily="18" charset="0"/>
                <a:ea typeface="Tahoma" panose="020B0604030504040204" pitchFamily="34" charset="0"/>
                <a:cs typeface="Times New Roman" panose="02020603050405020304" pitchFamily="18" charset="0"/>
              </a:rPr>
              <a:t> </a:t>
            </a:r>
            <a:r>
              <a:rPr lang="en-US" sz="2400">
                <a:latin typeface="Times New Roman" panose="02020603050405020304" pitchFamily="18" charset="0"/>
                <a:ea typeface="Tahoma" panose="020B0604030504040204" pitchFamily="34" charset="0"/>
                <a:cs typeface="Times New Roman" panose="02020603050405020304" pitchFamily="18" charset="0"/>
              </a:rPr>
              <a:t>8</a:t>
            </a:r>
            <a:r>
              <a:rPr lang="en-US" sz="2400" smtClean="0">
                <a:latin typeface="Times New Roman" panose="02020603050405020304" pitchFamily="18" charset="0"/>
                <a:ea typeface="Tahoma" panose="020B0604030504040204" pitchFamily="34" charset="0"/>
                <a:cs typeface="Times New Roman" panose="02020603050405020304" pitchFamily="18" charset="0"/>
              </a:rPr>
              <a:t>: Khối nào có 4 mặt dài, dài bằng nhau. 2 mặt ngắn, ngắn bằng nhau?</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ounded Rectangle 7"/>
          <p:cNvSpPr/>
          <p:nvPr/>
        </p:nvSpPr>
        <p:spPr>
          <a:xfrm>
            <a:off x="4887133" y="4419807"/>
            <a:ext cx="2583820" cy="728238"/>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5">
                    <a:lumMod val="50000"/>
                  </a:schemeClr>
                </a:solidFill>
                <a:latin typeface="Times New Roman" panose="02020603050405020304" pitchFamily="18" charset="0"/>
                <a:cs typeface="Times New Roman" panose="02020603050405020304" pitchFamily="18" charset="0"/>
              </a:rPr>
              <a:t>D. Khối trụ</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887133" y="2794599"/>
            <a:ext cx="2583820" cy="718174"/>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accent5">
                    <a:lumMod val="50000"/>
                  </a:schemeClr>
                </a:solidFill>
                <a:latin typeface="Times New Roman" panose="02020603050405020304" pitchFamily="18" charset="0"/>
                <a:cs typeface="Times New Roman" panose="02020603050405020304" pitchFamily="18" charset="0"/>
              </a:rPr>
              <a:t>B. Khối cầu</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537325" y="2809533"/>
            <a:ext cx="2551177" cy="703240"/>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A</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Khối vuông</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537324" y="4419807"/>
            <a:ext cx="2551177" cy="728238"/>
          </a:xfrm>
          <a:prstGeom prst="roundRect">
            <a:avLst/>
          </a:prstGeom>
          <a:solidFill>
            <a:schemeClr val="accent2">
              <a:lumMod val="60000"/>
              <a:lumOff val="40000"/>
            </a:schemeClr>
          </a:solidFill>
          <a:ln>
            <a:solidFill>
              <a:schemeClr val="accent5">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chemeClr val="accent5">
                    <a:lumMod val="50000"/>
                  </a:schemeClr>
                </a:solidFill>
                <a:latin typeface="Times New Roman" panose="02020603050405020304" pitchFamily="18" charset="0"/>
                <a:cs typeface="Times New Roman" panose="02020603050405020304" pitchFamily="18" charset="0"/>
              </a:rPr>
              <a:t>C</a:t>
            </a:r>
            <a:r>
              <a:rPr lang="en-US" sz="2400" b="1" smtClean="0">
                <a:solidFill>
                  <a:schemeClr val="accent5">
                    <a:lumMod val="50000"/>
                  </a:schemeClr>
                </a:solidFill>
                <a:latin typeface="Times New Roman" panose="02020603050405020304" pitchFamily="18" charset="0"/>
                <a:cs typeface="Times New Roman" panose="02020603050405020304" pitchFamily="18" charset="0"/>
              </a:rPr>
              <a:t>. Khối chữ nhật</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7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45" presetClass="entr" presetSubtype="0" repeatCount="indefinite" fill="hold" nodeType="withEffect">
                                  <p:stCondLst>
                                    <p:cond delay="0"/>
                                  </p:stCondLst>
                                  <p:endCondLst>
                                    <p:cond evt="onNext" delay="0">
                                      <p:tgtEl>
                                        <p:sldTgt/>
                                      </p:tgtEl>
                                    </p:cond>
                                  </p:end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anim calcmode="lin" valueType="num">
                                      <p:cBhvr>
                                        <p:cTn id="11" dur="2000" fill="hold"/>
                                        <p:tgtEl>
                                          <p:spTgt spid="2"/>
                                        </p:tgtEl>
                                        <p:attrNameLst>
                                          <p:attrName>ppt_w</p:attrName>
                                        </p:attrNameLst>
                                      </p:cBhvr>
                                      <p:tavLst>
                                        <p:tav tm="0" fmla="#ppt_w*sin(2.5*pi*$)">
                                          <p:val>
                                            <p:fltVal val="0"/>
                                          </p:val>
                                        </p:tav>
                                        <p:tav tm="100000">
                                          <p:val>
                                            <p:fltVal val="1"/>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0" nodeType="clickEffect">
                                  <p:stCondLst>
                                    <p:cond delay="0"/>
                                  </p:stCondLst>
                                  <p:childTnLst>
                                    <p:anim calcmode="lin" valueType="num">
                                      <p:cBhvr>
                                        <p:cTn id="33" dur="500"/>
                                        <p:tgtEl>
                                          <p:spTgt spid="10"/>
                                        </p:tgtEl>
                                        <p:attrNameLst>
                                          <p:attrName>ppt_w</p:attrName>
                                        </p:attrNameLst>
                                      </p:cBhvr>
                                      <p:tavLst>
                                        <p:tav tm="0">
                                          <p:val>
                                            <p:strVal val="ppt_w"/>
                                          </p:val>
                                        </p:tav>
                                        <p:tav tm="100000">
                                          <p:val>
                                            <p:fltVal val="0"/>
                                          </p:val>
                                        </p:tav>
                                      </p:tavLst>
                                    </p:anim>
                                    <p:anim calcmode="lin" valueType="num">
                                      <p:cBhvr>
                                        <p:cTn id="34" dur="500"/>
                                        <p:tgtEl>
                                          <p:spTgt spid="10"/>
                                        </p:tgtEl>
                                        <p:attrNameLst>
                                          <p:attrName>ppt_h</p:attrName>
                                        </p:attrNameLst>
                                      </p:cBhvr>
                                      <p:tavLst>
                                        <p:tav tm="0">
                                          <p:val>
                                            <p:strVal val="ppt_h"/>
                                          </p:val>
                                        </p:tav>
                                        <p:tav tm="100000">
                                          <p:val>
                                            <p:fltVal val="0"/>
                                          </p:val>
                                        </p:tav>
                                      </p:tavLst>
                                    </p:anim>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Nhac hieu thua cuoc.wav"/>
                                        </p:tgtEl>
                                      </p:cMediaNode>
                                    </p:audio>
                                  </p:sub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6" presetClass="emph" presetSubtype="0" fill="hold" grpId="0" nodeType="clickEffect">
                                  <p:stCondLst>
                                    <p:cond delay="0"/>
                                  </p:stCondLst>
                                  <p:childTnLst>
                                    <p:animScale>
                                      <p:cBhvr>
                                        <p:cTn id="41" dur="2000" fill="hold"/>
                                        <p:tgtEl>
                                          <p:spTgt spid="11"/>
                                        </p:tgtEl>
                                      </p:cBhvr>
                                      <p:by x="150000" y="150000"/>
                                    </p:animScale>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3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fltVal val="0"/>
                                          </p:val>
                                        </p:tav>
                                        <p:tav tm="100000">
                                          <p:val>
                                            <p:strVal val="#ppt_w"/>
                                          </p:val>
                                        </p:tav>
                                      </p:tavLst>
                                    </p:anim>
                                    <p:anim calcmode="lin" valueType="num">
                                      <p:cBhvr>
                                        <p:cTn id="45" dur="1000" fill="hold"/>
                                        <p:tgtEl>
                                          <p:spTgt spid="5"/>
                                        </p:tgtEl>
                                        <p:attrNameLst>
                                          <p:attrName>ppt_h</p:attrName>
                                        </p:attrNameLst>
                                      </p:cBhvr>
                                      <p:tavLst>
                                        <p:tav tm="0">
                                          <p:val>
                                            <p:fltVal val="0"/>
                                          </p:val>
                                        </p:tav>
                                        <p:tav tm="100000">
                                          <p:val>
                                            <p:strVal val="#ppt_h"/>
                                          </p:val>
                                        </p:tav>
                                      </p:tavLst>
                                    </p:anim>
                                    <p:anim calcmode="lin" valueType="num">
                                      <p:cBhvr>
                                        <p:cTn id="46" dur="1000" fill="hold"/>
                                        <p:tgtEl>
                                          <p:spTgt spid="5"/>
                                        </p:tgtEl>
                                        <p:attrNameLst>
                                          <p:attrName>style.rotation</p:attrName>
                                        </p:attrNameLst>
                                      </p:cBhvr>
                                      <p:tavLst>
                                        <p:tav tm="0">
                                          <p:val>
                                            <p:fltVal val="90"/>
                                          </p:val>
                                        </p:tav>
                                        <p:tav tm="100000">
                                          <p:val>
                                            <p:fltVal val="0"/>
                                          </p:val>
                                        </p:tav>
                                      </p:tavLst>
                                    </p:anim>
                                    <p:animEffect transition="in" filter="fade">
                                      <p:cBhvr>
                                        <p:cTn id="47" dur="1000"/>
                                        <p:tgtEl>
                                          <p:spTgt spid="5"/>
                                        </p:tgtEl>
                                      </p:cBhvr>
                                    </p:animEffec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2387198" y="1680846"/>
            <a:ext cx="7436652" cy="923330"/>
          </a:xfrm>
          <a:prstGeom prst="rect">
            <a:avLst/>
          </a:prstGeom>
          <a:noFill/>
        </p:spPr>
        <p:txBody>
          <a:bodyPr wrap="none" lIns="91440" tIns="45720" rIns="91440" bIns="45720">
            <a:spAutoFit/>
          </a:bodyPr>
          <a:lstStyle/>
          <a:p>
            <a:pPr algn="ctr"/>
            <a:r>
              <a:rPr lang="en-US" sz="54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54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hát</a:t>
            </a:r>
            <a:r>
              <a:rPr lang="en-US" sz="54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Bé</a:t>
            </a:r>
            <a:r>
              <a:rPr lang="en-US" sz="54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yêu</a:t>
            </a:r>
            <a:r>
              <a:rPr lang="en-US" sz="54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hình</a:t>
            </a:r>
            <a:r>
              <a:rPr lang="en-US" sz="54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học</a:t>
            </a:r>
            <a:endParaRPr lang="en-US" sz="54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058089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614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53813" y="1801761"/>
            <a:ext cx="6484374" cy="3139321"/>
          </a:xfrm>
          <a:prstGeom prst="rect">
            <a:avLst/>
          </a:prstGeom>
          <a:noFill/>
        </p:spPr>
        <p:txBody>
          <a:bodyPr wrap="square" rtlCol="0">
            <a:spAutoFit/>
          </a:bodyPr>
          <a:lstStyle/>
          <a:p>
            <a:pPr algn="ctr"/>
            <a:r>
              <a:rPr lang="en-US" sz="6600" b="1" smtClean="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Ôn tập nhận biết hình vuông, hình chữ nhật</a:t>
            </a:r>
            <a:endPar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TheWhistlersSong-SteveBarakatt-279995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600200" y="6400800"/>
            <a:ext cx="609600" cy="609600"/>
          </a:xfrm>
          <a:prstGeom prst="rect">
            <a:avLst/>
          </a:prstGeom>
        </p:spPr>
      </p:pic>
    </p:spTree>
    <p:custDataLst>
      <p:tags r:id="rId1"/>
    </p:custDataLst>
    <p:extLst>
      <p:ext uri="{BB962C8B-B14F-4D97-AF65-F5344CB8AC3E}">
        <p14:creationId xmlns:p14="http://schemas.microsoft.com/office/powerpoint/2010/main" val="2402382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numSld="2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220484"/>
            <a:ext cx="9144000"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hãy</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tìm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vuông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đang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trốn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bức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đếm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bao</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nhiêu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1601"/>
            <a:ext cx="12192000" cy="508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481" y="1941956"/>
            <a:ext cx="629096" cy="59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3796501"/>
            <a:ext cx="801688"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856827"/>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6418" y="4742275"/>
            <a:ext cx="612642" cy="49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9274" y="3226990"/>
            <a:ext cx="1444625" cy="78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Đồng hồ đếm ngược 15 giây có âm thanh sinh động">
            <a:hlinkClick r:id="" action="ppaction://media"/>
            <a:extLst>
              <a:ext uri="{FF2B5EF4-FFF2-40B4-BE49-F238E27FC236}">
                <a16:creationId xmlns:a16="http://schemas.microsoft.com/office/drawing/2014/main" id="{6D0A5DDB-4075-49FA-AFFE-3226BFB84F7B}"/>
              </a:ext>
            </a:extLst>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10428850" y="5866228"/>
            <a:ext cx="1763150" cy="991772"/>
          </a:xfrm>
          <a:prstGeom prst="rect">
            <a:avLst/>
          </a:prstGeom>
        </p:spPr>
      </p:pic>
      <p:pic>
        <p:nvPicPr>
          <p:cNvPr id="13" name="Picture 12"/>
          <p:cNvPicPr>
            <a:picLocks noChangeAspect="1"/>
          </p:cNvPicPr>
          <p:nvPr/>
        </p:nvPicPr>
        <p:blipFill rotWithShape="1">
          <a:blip r:embed="rId14" cstate="print">
            <a:extLst>
              <a:ext uri="{28A0092B-C50C-407E-A947-70E740481C1C}">
                <a14:useLocalDpi xmlns:a14="http://schemas.microsoft.com/office/drawing/2010/main" val="0"/>
              </a:ext>
            </a:extLst>
          </a:blip>
          <a:srcRect l="15700" t="17149" r="19500" b="20600"/>
          <a:stretch/>
        </p:blipFill>
        <p:spPr>
          <a:xfrm>
            <a:off x="8911051" y="3979533"/>
            <a:ext cx="537750" cy="482739"/>
          </a:xfrm>
          <a:prstGeom prst="rect">
            <a:avLst/>
          </a:prstGeom>
        </p:spPr>
      </p:pic>
    </p:spTree>
    <p:custDataLst>
      <p:tags r:id="rId1"/>
    </p:custDataLst>
    <p:extLst>
      <p:ext uri="{BB962C8B-B14F-4D97-AF65-F5344CB8AC3E}">
        <p14:creationId xmlns:p14="http://schemas.microsoft.com/office/powerpoint/2010/main" val="8365764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8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228601"/>
            <a:ext cx="9144000" cy="646331"/>
          </a:xfrm>
          <a:prstGeom prst="rect">
            <a:avLst/>
          </a:prstGeom>
          <a:noFill/>
        </p:spPr>
        <p:txBody>
          <a:bodyPr wrap="square" rtlCol="0">
            <a:spAutoFit/>
          </a:bodyPr>
          <a:lstStyle/>
          <a:p>
            <a:pPr algn="ctr"/>
            <a:r>
              <a:rPr lang="en-US" sz="3600" b="1"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Kết</a:t>
            </a:r>
            <a:r>
              <a:rPr lang="en-US" sz="36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quả</a:t>
            </a:r>
            <a:endParaRPr lang="en-US" sz="36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58" y="1162324"/>
            <a:ext cx="12192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1" y="1695451"/>
            <a:ext cx="669925" cy="669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3796501"/>
            <a:ext cx="801688"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4000" y="4088999"/>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399" y="4934737"/>
            <a:ext cx="634635" cy="51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65418" y="3309134"/>
            <a:ext cx="1444625" cy="78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535362" y="1497012"/>
            <a:ext cx="1066800" cy="1066800"/>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36038" y="3555064"/>
            <a:ext cx="1444624"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solidFill>
                  <a:srgbClr val="002060"/>
                </a:solidFill>
                <a:effectLst>
                  <a:outerShdw blurRad="76200" dist="50800" dir="5400000" algn="tl" rotWithShape="0">
                    <a:srgbClr val="000000">
                      <a:alpha val="65000"/>
                    </a:srgbClr>
                  </a:outerShdw>
                </a:effectLst>
              </a:rPr>
              <a:t>7</a:t>
            </a:r>
          </a:p>
        </p:txBody>
      </p:sp>
      <p:pic>
        <p:nvPicPr>
          <p:cNvPr id="6" name="Picture 5"/>
          <p:cNvPicPr>
            <a:picLocks noChangeAspect="1"/>
          </p:cNvPicPr>
          <p:nvPr/>
        </p:nvPicPr>
        <p:blipFill rotWithShape="1">
          <a:blip r:embed="rId14" cstate="print">
            <a:extLst>
              <a:ext uri="{28A0092B-C50C-407E-A947-70E740481C1C}">
                <a14:useLocalDpi xmlns:a14="http://schemas.microsoft.com/office/drawing/2010/main" val="0"/>
              </a:ext>
            </a:extLst>
          </a:blip>
          <a:srcRect l="15700" t="17149" r="19500" b="20600"/>
          <a:stretch/>
        </p:blipFill>
        <p:spPr>
          <a:xfrm>
            <a:off x="8878824" y="4081600"/>
            <a:ext cx="537750" cy="516589"/>
          </a:xfrm>
          <a:prstGeom prst="rect">
            <a:avLst/>
          </a:prstGeom>
        </p:spPr>
      </p:pic>
      <p:sp>
        <p:nvSpPr>
          <p:cNvPr id="24" name="Oval 23"/>
          <p:cNvSpPr/>
          <p:nvPr/>
        </p:nvSpPr>
        <p:spPr>
          <a:xfrm>
            <a:off x="1085336" y="3946516"/>
            <a:ext cx="962243" cy="904483"/>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73338" y="3167695"/>
            <a:ext cx="990917" cy="968371"/>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948672" y="1497012"/>
            <a:ext cx="1161288" cy="1105430"/>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72742" y="4712408"/>
            <a:ext cx="960301" cy="959744"/>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33043" y="3651881"/>
            <a:ext cx="1066800" cy="1066800"/>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614299" y="3784199"/>
            <a:ext cx="1066800" cy="1066800"/>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3">
                  <p14:trim st="1945" end="725.6462"/>
                </p14:media>
              </p:ext>
            </p:extLst>
          </p:nvPr>
        </p:nvPicPr>
        <p:blipFill>
          <a:blip r:embed="rId15"/>
          <a:stretch>
            <a:fillRect/>
          </a:stretch>
        </p:blipFill>
        <p:spPr>
          <a:xfrm>
            <a:off x="11255629" y="6174718"/>
            <a:ext cx="487363" cy="487363"/>
          </a:xfrm>
          <a:prstGeom prst="rect">
            <a:avLst/>
          </a:prstGeom>
        </p:spPr>
      </p:pic>
    </p:spTree>
    <p:custDataLst>
      <p:tags r:id="rId1"/>
    </p:custDataLst>
    <p:extLst>
      <p:ext uri="{BB962C8B-B14F-4D97-AF65-F5344CB8AC3E}">
        <p14:creationId xmlns:p14="http://schemas.microsoft.com/office/powerpoint/2010/main" val="42417817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000"/>
                                        <p:tgtEl>
                                          <p:spTgt spid="4">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10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1000"/>
                                        <p:tgtEl>
                                          <p:spTgt spid="25"/>
                                        </p:tgtEl>
                                      </p:cBhvr>
                                    </p:animEffect>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heel(1)">
                                      <p:cBhvr>
                                        <p:cTn id="23" dur="10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10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6" name="click.wav"/>
                                        </p:tgtEl>
                                      </p:cMediaNode>
                                    </p:audio>
                                  </p:subTnLst>
                                </p:cTn>
                              </p:par>
                            </p:childTnLst>
                          </p:cTn>
                        </p:par>
                        <p:par>
                          <p:cTn id="28" fill="hold">
                            <p:stCondLst>
                              <p:cond delay="6000"/>
                            </p:stCondLst>
                            <p:childTnLst>
                              <p:par>
                                <p:cTn id="29" presetID="21" presetClass="entr" presetSubtype="1"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heel(1)">
                                      <p:cBhvr>
                                        <p:cTn id="31" dur="1000"/>
                                        <p:tgtEl>
                                          <p:spTgt spid="28"/>
                                        </p:tgtEl>
                                      </p:cBhvr>
                                    </p:animEffect>
                                  </p:childTnLst>
                                  <p:subTnLst>
                                    <p:audio>
                                      <p:cMediaNode>
                                        <p:cTn display="0" masterRel="sameClick">
                                          <p:stCondLst>
                                            <p:cond evt="begin" delay="0">
                                              <p:tn val="29"/>
                                            </p:cond>
                                          </p:stCondLst>
                                          <p:endCondLst>
                                            <p:cond evt="onStopAudio" delay="0">
                                              <p:tgtEl>
                                                <p:sldTgt/>
                                              </p:tgtEl>
                                            </p:cond>
                                          </p:endCondLst>
                                        </p:cTn>
                                        <p:tgtEl>
                                          <p:sndTgt r:embed="rId6" name="click.wav"/>
                                        </p:tgtEl>
                                      </p:cMediaNode>
                                    </p:audio>
                                  </p:subTnLst>
                                </p:cTn>
                              </p:par>
                            </p:childTnLst>
                          </p:cTn>
                        </p:par>
                        <p:par>
                          <p:cTn id="32" fill="hold">
                            <p:stCondLst>
                              <p:cond delay="7000"/>
                            </p:stCondLst>
                            <p:childTnLst>
                              <p:par>
                                <p:cTn id="33" presetID="21" presetClass="entr" presetSubtype="1"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1000"/>
                                        <p:tgtEl>
                                          <p:spTgt spid="29"/>
                                        </p:tgtEl>
                                      </p:cBhvr>
                                    </p:animEffect>
                                  </p:childTnLst>
                                  <p:subTnLst>
                                    <p:audio>
                                      <p:cMediaNode>
                                        <p:cTn display="0" masterRel="sameClick">
                                          <p:stCondLst>
                                            <p:cond evt="begin" delay="0">
                                              <p:tn val="33"/>
                                            </p:cond>
                                          </p:stCondLst>
                                          <p:endCondLst>
                                            <p:cond evt="onStopAudio" delay="0">
                                              <p:tgtEl>
                                                <p:sldTgt/>
                                              </p:tgtEl>
                                            </p:cond>
                                          </p:endCondLst>
                                        </p:cTn>
                                        <p:tgtEl>
                                          <p:sndTgt r:embed="rId6" name="click.wav"/>
                                        </p:tgtEl>
                                      </p:cMediaNode>
                                    </p:audio>
                                  </p:subTnLst>
                                </p:cTn>
                              </p:par>
                            </p:childTnLst>
                          </p:cTn>
                        </p:par>
                        <p:par>
                          <p:cTn id="36" fill="hold">
                            <p:stCondLst>
                              <p:cond delay="8000"/>
                            </p:stCondLst>
                            <p:childTnLst>
                              <p:par>
                                <p:cTn id="37" presetID="53" presetClass="entr" presetSubtype="16" fill="hold"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1" dur="1000"/>
                                        <p:tgtEl>
                                          <p:spTgt spid="3">
                                            <p:txEl>
                                              <p:pRg st="0" end="0"/>
                                            </p:txEl>
                                          </p:spTgt>
                                        </p:tgtEl>
                                      </p:cBhvr>
                                    </p:animEffect>
                                  </p:childTnLst>
                                </p:cTn>
                              </p:par>
                              <p:par>
                                <p:cTn id="42" presetID="1" presetClass="mediacall" presetSubtype="0" fill="hold" nodeType="withEffect">
                                  <p:stCondLst>
                                    <p:cond delay="0"/>
                                  </p:stCondLst>
                                  <p:childTnLst>
                                    <p:cmd type="call" cmd="playFrom(0.0)">
                                      <p:cBhvr>
                                        <p:cTn id="43" dur="30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7"/>
                </p:tgtEl>
              </p:cMediaNode>
            </p:audio>
          </p:childTnLst>
        </p:cTn>
      </p:par>
    </p:tnLst>
    <p:bldLst>
      <p:bldP spid="2" grpId="0" animBg="1"/>
      <p:bldP spid="24" grpId="0" animBg="1"/>
      <p:bldP spid="25"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385075"/>
            <a:ext cx="9144000"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hãy</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tìm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đang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trốn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bức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đếm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bao</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nhiêu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24000"/>
            <a:ext cx="12192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931" b="94959" l="2500" r="96563"/>
                    </a14:imgEffect>
                  </a14:imgLayer>
                </a14:imgProps>
              </a:ext>
              <a:ext uri="{28A0092B-C50C-407E-A947-70E740481C1C}">
                <a14:useLocalDpi xmlns:a14="http://schemas.microsoft.com/office/drawing/2010/main" val="0"/>
              </a:ext>
            </a:extLst>
          </a:blip>
          <a:srcRect l="34268" r="31465" b="16529"/>
          <a:stretch/>
        </p:blipFill>
        <p:spPr bwMode="auto">
          <a:xfrm>
            <a:off x="10915908" y="2095325"/>
            <a:ext cx="757238" cy="11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Đồng hồ đếm ngược 15 giây có âm thanh sinh động">
            <a:hlinkClick r:id="" action="ppaction://media"/>
            <a:extLst>
              <a:ext uri="{FF2B5EF4-FFF2-40B4-BE49-F238E27FC236}">
                <a16:creationId xmlns:a16="http://schemas.microsoft.com/office/drawing/2014/main" id="{09B1F61C-A812-4C3F-9F3F-06F67BCBAB1D}"/>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0" y="6114171"/>
            <a:ext cx="1322363" cy="743829"/>
          </a:xfrm>
          <a:prstGeom prst="rect">
            <a:avLst/>
          </a:prstGeom>
        </p:spPr>
      </p:pic>
    </p:spTree>
    <p:custDataLst>
      <p:tags r:id="rId1"/>
    </p:custDataLst>
    <p:extLst>
      <p:ext uri="{BB962C8B-B14F-4D97-AF65-F5344CB8AC3E}">
        <p14:creationId xmlns:p14="http://schemas.microsoft.com/office/powerpoint/2010/main" val="1746480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8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 y="0"/>
            <a:ext cx="121919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8337" y="213623"/>
            <a:ext cx="10677378" cy="523220"/>
          </a:xfrm>
          <a:prstGeom prst="rect">
            <a:avLst/>
          </a:prstGeom>
          <a:noFill/>
        </p:spPr>
        <p:txBody>
          <a:bodyPr wrap="square" rtlCol="0">
            <a:spAutoFit/>
          </a:bodyPr>
          <a:lstStyle/>
          <a:p>
            <a:pPr algn="ct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quả</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16" y="870204"/>
            <a:ext cx="12061370" cy="571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31" b="94959" l="2500" r="96563"/>
                    </a14:imgEffect>
                  </a14:imgLayer>
                </a14:imgProps>
              </a:ext>
              <a:ext uri="{28A0092B-C50C-407E-A947-70E740481C1C}">
                <a14:useLocalDpi xmlns:a14="http://schemas.microsoft.com/office/drawing/2010/main" val="0"/>
              </a:ext>
            </a:extLst>
          </a:blip>
          <a:srcRect l="34268" r="31465" b="16529"/>
          <a:stretch/>
        </p:blipFill>
        <p:spPr bwMode="auto">
          <a:xfrm>
            <a:off x="10848240" y="1578928"/>
            <a:ext cx="757238" cy="11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76800" y="1295400"/>
            <a:ext cx="1524000" cy="2286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6520" y="2614861"/>
            <a:ext cx="1219200" cy="762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65620" y="2395727"/>
            <a:ext cx="845537" cy="96248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48272" y="1091205"/>
            <a:ext cx="710526" cy="9144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50195" y="1811778"/>
            <a:ext cx="551007" cy="8533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621083" y="1578928"/>
            <a:ext cx="1124712" cy="11602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204704" y="4137101"/>
            <a:ext cx="643536" cy="733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9964373" y="4022856"/>
            <a:ext cx="865363" cy="26974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2500" y="783085"/>
            <a:ext cx="2057400" cy="36635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53000" y="3848100"/>
            <a:ext cx="1866900"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solidFill>
                  <a:srgbClr val="FF0000"/>
                </a:solidFill>
                <a:effectLst>
                  <a:outerShdw blurRad="76200" dist="50800" dir="5400000" algn="tl" rotWithShape="0">
                    <a:srgbClr val="000000">
                      <a:alpha val="65000"/>
                    </a:srgbClr>
                  </a:outerShdw>
                </a:effectLst>
              </a:rPr>
              <a:t>9</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3">
                  <p14:trim st="1441" end="742.0113"/>
                </p14:media>
              </p:ext>
            </p:extLst>
          </p:nvPr>
        </p:nvPicPr>
        <p:blipFill>
          <a:blip r:embed="rId11"/>
          <a:stretch>
            <a:fillRect/>
          </a:stretch>
        </p:blipFill>
        <p:spPr>
          <a:xfrm>
            <a:off x="11361796" y="5951060"/>
            <a:ext cx="487363" cy="487363"/>
          </a:xfrm>
          <a:prstGeom prst="rect">
            <a:avLst/>
          </a:prstGeom>
        </p:spPr>
      </p:pic>
    </p:spTree>
    <p:custDataLst>
      <p:tags r:id="rId1"/>
    </p:custDataLst>
    <p:extLst>
      <p:ext uri="{BB962C8B-B14F-4D97-AF65-F5344CB8AC3E}">
        <p14:creationId xmlns:p14="http://schemas.microsoft.com/office/powerpoint/2010/main" val="1616669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1" presetClass="mediacall" presetSubtype="0" fill="hold" nodeType="withEffect">
                                  <p:stCondLst>
                                    <p:cond delay="0"/>
                                  </p:stCondLst>
                                  <p:childTnLst>
                                    <p:cmd type="call" cmd="playFrom(0.0)">
                                      <p:cBhvr>
                                        <p:cTn id="11" dur="922" fill="hold"/>
                                        <p:tgtEl>
                                          <p:spTgt spid="2"/>
                                        </p:tgtEl>
                                      </p:cBhvr>
                                    </p:cmd>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10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10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click.wav"/>
                                        </p:tgtEl>
                                      </p:cMediaNode>
                                    </p:audio>
                                  </p:subTnLst>
                                </p:cTn>
                              </p:par>
                            </p:childTnLst>
                          </p:cTn>
                        </p:par>
                        <p:par>
                          <p:cTn id="28" fill="hold">
                            <p:stCondLst>
                              <p:cond delay="5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10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6" name="click.wav"/>
                                        </p:tgtEl>
                                      </p:cMediaNode>
                                    </p:audio>
                                  </p:subTnLst>
                                </p:cTn>
                              </p:par>
                            </p:childTnLst>
                          </p:cTn>
                        </p:par>
                        <p:par>
                          <p:cTn id="32" fill="hold">
                            <p:stCondLst>
                              <p:cond delay="6000"/>
                            </p:stCondLst>
                            <p:childTnLst>
                              <p:par>
                                <p:cTn id="33" presetID="21"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10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click.wav"/>
                                        </p:tgtEl>
                                      </p:cMediaNode>
                                    </p:audio>
                                  </p:subTnLst>
                                </p:cTn>
                              </p:par>
                            </p:childTnLst>
                          </p:cTn>
                        </p:par>
                        <p:par>
                          <p:cTn id="36" fill="hold">
                            <p:stCondLst>
                              <p:cond delay="7000"/>
                            </p:stCondLst>
                            <p:childTnLst>
                              <p:par>
                                <p:cTn id="37" presetID="21"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1000"/>
                                        <p:tgtEl>
                                          <p:spTgt spid="14"/>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childTnLst>
                          </p:cTn>
                        </p:par>
                        <p:par>
                          <p:cTn id="40" fill="hold">
                            <p:stCondLst>
                              <p:cond delay="8000"/>
                            </p:stCondLst>
                            <p:childTnLst>
                              <p:par>
                                <p:cTn id="41" presetID="21" presetClass="entr" presetSubtype="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10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childTnLst>
                          </p:cTn>
                        </p:par>
                        <p:par>
                          <p:cTn id="44" fill="hold">
                            <p:stCondLst>
                              <p:cond delay="9000"/>
                            </p:stCondLst>
                            <p:childTnLst>
                              <p:par>
                                <p:cTn id="45" presetID="21"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10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par>
                          <p:cTn id="48" fill="hold">
                            <p:stCondLst>
                              <p:cond delay="10000"/>
                            </p:stCondLst>
                            <p:childTnLst>
                              <p:par>
                                <p:cTn id="49" presetID="53" presetClass="entr" presetSubtype="16" fill="hold" nodeType="after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 calcmode="lin" valueType="num">
                                      <p:cBhvr>
                                        <p:cTn id="5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3"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4" grpId="0"/>
      <p:bldP spid="3"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14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13101" y="1997839"/>
            <a:ext cx="6565798" cy="3139321"/>
          </a:xfrm>
          <a:prstGeom prst="rect">
            <a:avLst/>
          </a:prstGeom>
          <a:noFill/>
        </p:spPr>
        <p:txBody>
          <a:bodyPr wrap="square" rtlCol="0">
            <a:spAutoFit/>
          </a:bodyPr>
          <a:lstStyle/>
          <a:p>
            <a:pPr algn="ct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Nhận</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biết</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phân</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biệt</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khối</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vuông</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khối</a:t>
            </a:r>
            <a:r>
              <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err="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chữ</a:t>
            </a:r>
            <a:r>
              <a:rPr lang="en-US" sz="6600" b="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smtClean="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nhật</a:t>
            </a:r>
            <a:endParaRPr lang="en-US" sz="6600" b="1" dirty="0">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153539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9F7D434-26F9-4F1E-8373-D7549D5525A8}"/>
  <p:tag name="ISPRING_RESOURCE_FOLDER" val="C:\Users\ACER\Desktop\Nhận biết khối vuông, khối chữ nhật - Thanh Hường GAĐT thi giỏi cấp trường\"/>
  <p:tag name="ISPRING_PRESENTATION_PATH" val="C:\Users\ACER\Desktop\Nhận biết khối vuông, khối chữ nhật - Thanh Hường GAĐT thi giỏi cấp trường.pptx"/>
  <p:tag name="ISPRING_PROJECT_VERSION" val="9.3"/>
  <p:tag name="ISPRING_PROJECT_FOLDER_UPDATED" val="1"/>
  <p:tag name="ISPRING_SCREEN_RECS_UPDATED" val="C:\Users\ACER\Desktop\Nhận biết khối vuông, khối chữ nhật - Thanh Hường GAĐT thi giỏi cấp trường\"/>
</p:tagLst>
</file>

<file path=ppt/tags/tag10.xml><?xml version="1.0" encoding="utf-8"?>
<p:tagLst xmlns:a="http://schemas.openxmlformats.org/drawingml/2006/main" xmlns:r="http://schemas.openxmlformats.org/officeDocument/2006/relationships" xmlns:p="http://schemas.openxmlformats.org/presentationml/2006/main">
  <p:tag name="GENSWF_SLIDE_UID" val="{51C0CFA1-7A2A-4FE6-9EFE-F2EB4E510EF5}:308"/>
  <p:tag name="ISPRING_CUSTOM_TIMING_USED" val="1"/>
  <p:tag name="GENSWF_ADVANCE_TIME" val="12.661"/>
  <p:tag name="TIMING" val="|8.413"/>
  <p:tag name="GENSWF_SLIDE_TITLE" val="Nhận biết phân biệt khối vuông, khối chữ nhật"/>
  <p:tag name="ISPRING_SLIDE_INDENT_LEVEL" val="0"/>
  <p:tag name="ISPRING_SLIDE_ID_2" val="{E04FAC1C-2D37-4CD8-93D1-793C2F5F28CC}"/>
</p:tagLst>
</file>

<file path=ppt/tags/tag11.xml><?xml version="1.0" encoding="utf-8"?>
<p:tagLst xmlns:a="http://schemas.openxmlformats.org/drawingml/2006/main" xmlns:r="http://schemas.openxmlformats.org/officeDocument/2006/relationships" xmlns:p="http://schemas.openxmlformats.org/presentationml/2006/main">
  <p:tag name="GENSWF_SLIDE_UID" val="{DF3C6B3F-3442-4334-85F5-5BE61D1E16A3}:260"/>
  <p:tag name="ISPRING_CUSTOM_TIMING_USED" val="1"/>
  <p:tag name="GENSWF_SLIDE_TITLE" val="Giới thiệu khối vuông"/>
  <p:tag name="ISPRING_SLIDE_INDENT_LEVEL" val="0"/>
  <p:tag name="GENSWF_ADVANCE_TIME" val="15.352"/>
  <p:tag name="ISPRING_SLIDE_ID_2" val="{634B5C80-BBD8-489F-86DF-273516295ECB}"/>
</p:tagLst>
</file>

<file path=ppt/tags/tag12.xml><?xml version="1.0" encoding="utf-8"?>
<p:tagLst xmlns:a="http://schemas.openxmlformats.org/drawingml/2006/main" xmlns:r="http://schemas.openxmlformats.org/officeDocument/2006/relationships" xmlns:p="http://schemas.openxmlformats.org/presentationml/2006/main">
  <p:tag name="GENSWF_SLIDE_UID" val="{301A5B79-FC73-4984-9579-07AA4507F431}:261"/>
  <p:tag name="ISPRING_CUSTOM_TIMING_USED" val="1"/>
  <p:tag name="GENSWF_ADVANCE_TIME" val="14.861"/>
  <p:tag name="TIMING" val="|1.3|5.24"/>
  <p:tag name="GENSWF_SLIDE_TITLE" val="Đặc điểm khối vuông"/>
  <p:tag name="ISPRING_SLIDE_INDENT_LEVEL" val="0"/>
  <p:tag name="ISPRING_SLIDE_ID_2" val="{4A93C11A-0643-4AEA-B9AA-6C764BECC028}"/>
</p:tagLst>
</file>

<file path=ppt/tags/tag13.xml><?xml version="1.0" encoding="utf-8"?>
<p:tagLst xmlns:a="http://schemas.openxmlformats.org/drawingml/2006/main" xmlns:r="http://schemas.openxmlformats.org/officeDocument/2006/relationships" xmlns:p="http://schemas.openxmlformats.org/presentationml/2006/main">
  <p:tag name="GENSWF_SLIDE_UID" val="{B144AE35-A53F-4B17-B5A6-2887CF23E001}:312"/>
  <p:tag name="ISPRING_CUSTOM_TIMING_USED" val="1"/>
  <p:tag name="GENSWF_ADVANCE_TIME" val="18.592"/>
  <p:tag name="TIMING" val="|0.001|1.147|1.792|0.643"/>
  <p:tag name="GENSWF_SLIDE_TITLE" val="Tổng quát khối vuông"/>
  <p:tag name="ISPRING_SLIDE_INDENT_LEVEL" val="0"/>
  <p:tag name="ISPRING_SLIDE_ID_2" val="{9E5922F7-EAE8-4CC7-AE1D-713004D67C27}"/>
</p:tagLst>
</file>

<file path=ppt/tags/tag14.xml><?xml version="1.0" encoding="utf-8"?>
<p:tagLst xmlns:a="http://schemas.openxmlformats.org/drawingml/2006/main" xmlns:r="http://schemas.openxmlformats.org/officeDocument/2006/relationships" xmlns:p="http://schemas.openxmlformats.org/presentationml/2006/main">
  <p:tag name="GENSWF_SLIDE_UID" val="{3401C14C-D9B2-4682-ABBB-E44107B50086}:265"/>
  <p:tag name="ISPRING_CUSTOM_TIMING_USED" val="1"/>
  <p:tag name="GENSWF_ADVANCE_TIME" val="26.153"/>
  <p:tag name="TIMING" val="|1.19|1.455"/>
  <p:tag name="GENSWF_SLIDE_TITLE" val="Đặc điểm khối chữ nhật"/>
  <p:tag name="ISPRING_SLIDE_INDENT_LEVEL" val="0"/>
  <p:tag name="ISPRING_SLIDE_ID_2" val="{EB1B1002-C0F7-4230-AF1E-F12DB8DAC675}"/>
</p:tagLst>
</file>

<file path=ppt/tags/tag15.xml><?xml version="1.0" encoding="utf-8"?>
<p:tagLst xmlns:a="http://schemas.openxmlformats.org/drawingml/2006/main" xmlns:r="http://schemas.openxmlformats.org/officeDocument/2006/relationships" xmlns:p="http://schemas.openxmlformats.org/presentationml/2006/main">
  <p:tag name="GENSWF_SLIDE_UID" val="{FDC40DBB-ECE0-4DD9-B13E-55A530DEE766}:314"/>
  <p:tag name="ISPRING_CUSTOM_TIMING_USED" val="1"/>
  <p:tag name="GENSWF_ADVANCE_TIME" val="27.412"/>
  <p:tag name="TIMING" val="|0.716|3"/>
  <p:tag name="GENSWF_SLIDE_TITLE" val="Tổng quát khối chữ nhật"/>
  <p:tag name="ISPRING_SLIDE_INDENT_LEVEL" val="0"/>
  <p:tag name="ISPRING_SLIDE_ID_2" val="{A0E5B268-7E11-44E4-AF94-A1D24FCF28D9}"/>
</p:tagLst>
</file>

<file path=ppt/tags/tag16.xml><?xml version="1.0" encoding="utf-8"?>
<p:tagLst xmlns:a="http://schemas.openxmlformats.org/drawingml/2006/main" xmlns:r="http://schemas.openxmlformats.org/officeDocument/2006/relationships" xmlns:p="http://schemas.openxmlformats.org/presentationml/2006/main">
  <p:tag name="GENSWF_SLIDE_UID" val="{54033E29-F558-4EA5-BE35-0BA90582C523}:268"/>
  <p:tag name="ISPRING_CUSTOM_TIMING_USED" val="1"/>
  <p:tag name="GENSWF_ADVANCE_TIME" val="8.677"/>
  <p:tag name="TIMING" val="|5.227|0.85"/>
  <p:tag name="GENSWF_SLIDE_TITLE" val="Phân biệt khối vuông - khối chữ nhật"/>
  <p:tag name="ISPRING_SLIDE_INDENT_LEVEL" val="0"/>
  <p:tag name="ISPRING_SLIDE_ID_2" val="{1D316D1C-6F55-4E10-89B1-65A351C9251F}"/>
</p:tagLst>
</file>

<file path=ppt/tags/tag17.xml><?xml version="1.0" encoding="utf-8"?>
<p:tagLst xmlns:a="http://schemas.openxmlformats.org/drawingml/2006/main" xmlns:r="http://schemas.openxmlformats.org/officeDocument/2006/relationships" xmlns:p="http://schemas.openxmlformats.org/presentationml/2006/main">
  <p:tag name="GENSWF_SLIDE_UID" val="{6B1B8FCB-A6BF-43A2-94C1-00E596EFED90}:269"/>
  <p:tag name="ISPRING_CUSTOM_TIMING_USED" val="1"/>
  <p:tag name="GENSWF_ADVANCE_TIME" val="18.141"/>
  <p:tag name="TIMING" val="|1.553|0.997"/>
  <p:tag name="GENSWF_SLIDE_TITLE" val="Giống nhau"/>
  <p:tag name="ISPRING_SLIDE_INDENT_LEVEL" val="0"/>
  <p:tag name="ISPRING_SLIDE_ID_2" val="{567A7DF1-5C39-4200-B4B7-8CBD36514DF8}"/>
</p:tagLst>
</file>

<file path=ppt/tags/tag18.xml><?xml version="1.0" encoding="utf-8"?>
<p:tagLst xmlns:a="http://schemas.openxmlformats.org/drawingml/2006/main" xmlns:r="http://schemas.openxmlformats.org/officeDocument/2006/relationships" xmlns:p="http://schemas.openxmlformats.org/presentationml/2006/main">
  <p:tag name="GENSWF_SLIDE_UID" val="{781B01CC-44A6-4A8B-ACF5-6DCDA1725EB5}:327"/>
  <p:tag name="ISPRING_CUSTOM_TIMING_USED" val="1"/>
  <p:tag name="GENSWF_ADVANCE_TIME" val="34.286"/>
  <p:tag name="TIMING" val="|0.767|3.033"/>
  <p:tag name="GENSWF_SLIDE_TITLE" val="Khác nhau"/>
  <p:tag name="ISPRING_SLIDE_INDENT_LEVEL" val="0"/>
  <p:tag name="ISPRING_SLIDE_ID_2" val="{B6D09101-E50F-40C6-9687-81BD4C834B9A}"/>
</p:tagLst>
</file>

<file path=ppt/tags/tag19.xml><?xml version="1.0" encoding="utf-8"?>
<p:tagLst xmlns:a="http://schemas.openxmlformats.org/drawingml/2006/main" xmlns:r="http://schemas.openxmlformats.org/officeDocument/2006/relationships" xmlns:p="http://schemas.openxmlformats.org/presentationml/2006/main">
  <p:tag name="GENSWF_SLIDE_UID" val="{BCB52A98-83C2-4488-980F-7CFA2C6F02F9}:315"/>
  <p:tag name="ISPRING_CUSTOM_TIMING_USED" val="1"/>
  <p:tag name="GENSWF_ADVANCE_TIME" val="32.062"/>
  <p:tag name="TIMING" val="|7.043|2.192"/>
  <p:tag name="GENSWF_SLIDE_TITLE" val="Trò chơi tương tác"/>
  <p:tag name="ISPRING_SLIDE_INDENT_LEVEL" val="0"/>
  <p:tag name="ISPRING_SLIDE_ID_2" val="{ACE421DE-4ADE-40F6-B89C-89B61248F6FC}"/>
</p:tagLst>
</file>

<file path=ppt/tags/tag2.xml><?xml version="1.0" encoding="utf-8"?>
<p:tagLst xmlns:a="http://schemas.openxmlformats.org/drawingml/2006/main" xmlns:r="http://schemas.openxmlformats.org/officeDocument/2006/relationships" xmlns:p="http://schemas.openxmlformats.org/presentationml/2006/main">
  <p:tag name="GENSWF_SLIDE_UID" val="{60818449-0979-4A8C-B520-20E5B6355D12}:257"/>
  <p:tag name="ISPRING_CUSTOM_TIMING_USED" val="1"/>
  <p:tag name="GENSWF_ADVANCE_TIME" val="30.048"/>
  <p:tag name="TIMING" val="|0.001|9.851|12.318"/>
  <p:tag name="GENSWF_SLIDE_TITLE" val="Tên đề tài"/>
  <p:tag name="ISPRING_SLIDE_INDENT_LEVEL" val="0"/>
  <p:tag name="ISPRING_SLIDE_ID_2" val="{0E47C2BC-F1F2-4086-A457-A86FFBD6207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9.395"/>
  <p:tag name="TIMING" val="|0.344|1.937|1.77|6.918|4.568|6.602|2.856|10.823|6.624|3.551|2.494|4.667"/>
  <p:tag name="GENSWF_SLIDE_UID" val="{E82BB950-869B-4B2A-AA0C-A97D228EED3B}:331"/>
  <p:tag name="GENSWF_SLIDE_TITLE" val="Mục đích - yêu cầu"/>
  <p:tag name="ISPRING_SLIDE_INDENT_LEVEL" val="0"/>
  <p:tag name="ISPRING_SLIDE_ID_2" val="{EF650EBE-BD1D-4CC1-8106-4C5891A09B7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670"/>
  <p:tag name="GENSWF_SLIDE_UID" val="{198D1A87-7393-4D4F-8FEC-37BACEE64BD2}:332"/>
  <p:tag name="GENSWF_SLIDE_TITLE" val="Giới thiệu bài hát"/>
  <p:tag name="ISPRING_SLIDE_INDENT_LEVEL" val="0"/>
  <p:tag name="ISPRING_SLIDE_ID_2" val="{661A181F-5721-40EC-9730-C76374E63019}"/>
</p:tagLst>
</file>

<file path=ppt/tags/tag5.xml><?xml version="1.0" encoding="utf-8"?>
<p:tagLst xmlns:a="http://schemas.openxmlformats.org/drawingml/2006/main" xmlns:r="http://schemas.openxmlformats.org/officeDocument/2006/relationships" xmlns:p="http://schemas.openxmlformats.org/presentationml/2006/main">
  <p:tag name="GENSWF_SLIDE_UID" val="{147B4A40-AA5D-426C-9B57-CB45C7442733}:282"/>
  <p:tag name="ISPRING_CUSTOM_TIMING_USED" val="1"/>
  <p:tag name="GENSWF_ADVANCE_TIME" val="7.482"/>
  <p:tag name="TIMING" val="|3.491"/>
  <p:tag name="GENSWF_SLIDE_TITLE" val="Ôn nhận biết hình vuông, hình chữ nhật"/>
  <p:tag name="ISPRING_SLIDE_INDENT_LEVEL" val="0"/>
  <p:tag name="ISPRING_SLIDE_ID_2" val="{3F4A126A-182C-477E-BEB5-C3D60302A1B4}"/>
</p:tagLst>
</file>

<file path=ppt/tags/tag6.xml><?xml version="1.0" encoding="utf-8"?>
<p:tagLst xmlns:a="http://schemas.openxmlformats.org/drawingml/2006/main" xmlns:r="http://schemas.openxmlformats.org/officeDocument/2006/relationships" xmlns:p="http://schemas.openxmlformats.org/presentationml/2006/main">
  <p:tag name="GENSWF_SLIDE_UID" val="{5C66AFD8-1C6F-434B-871C-B69B3C040207}:283"/>
  <p:tag name="ISPRING_CUSTOM_TIMING_USED" val="1"/>
  <p:tag name="GENSWF_ADVANCE_TIME" val="29.376"/>
  <p:tag name="TIMING" val="|0.001|12.995"/>
  <p:tag name="GENSWF_SLIDE_TITLE" val="Trò chơi ôn 1"/>
  <p:tag name="ISPRING_SLIDE_INDENT_LEVEL" val="0"/>
  <p:tag name="ISPRING_SLIDE_ID_2" val="{A0E5B115-0A4B-40A0-9F0D-32604D98C044}"/>
</p:tagLst>
</file>

<file path=ppt/tags/tag7.xml><?xml version="1.0" encoding="utf-8"?>
<p:tagLst xmlns:a="http://schemas.openxmlformats.org/drawingml/2006/main" xmlns:r="http://schemas.openxmlformats.org/officeDocument/2006/relationships" xmlns:p="http://schemas.openxmlformats.org/presentationml/2006/main">
  <p:tag name="GENSWF_SLIDE_UID" val="{B9161C0A-2129-497A-91D2-4DA8C62890CF}:299"/>
  <p:tag name="ISPRING_CUSTOM_TIMING_USED" val="1"/>
  <p:tag name="GENSWF_ADVANCE_TIME" val="14.454"/>
  <p:tag name="TIMING" val="|1.444|1.15|1.364|1.254|1.236|1.089|1.204|1.234"/>
  <p:tag name="GENSWF_SLIDE_TITLE" val="Kết quả trò chơi ôn 1"/>
  <p:tag name="ISPRING_SLIDE_INDENT_LEVEL" val="0"/>
  <p:tag name="ISPRING_SLIDE_ID_2" val="{5D749668-705C-4AD1-BEEE-4BCA6C3FB347}"/>
</p:tagLst>
</file>

<file path=ppt/tags/tag8.xml><?xml version="1.0" encoding="utf-8"?>
<p:tagLst xmlns:a="http://schemas.openxmlformats.org/drawingml/2006/main" xmlns:r="http://schemas.openxmlformats.org/officeDocument/2006/relationships" xmlns:p="http://schemas.openxmlformats.org/presentationml/2006/main">
  <p:tag name="GENSWF_SLIDE_UID" val="{BD124679-7445-4BC4-95C2-B922F763952A}:306"/>
  <p:tag name="ISPRING_CUSTOM_TIMING_USED" val="1"/>
  <p:tag name="GENSWF_ADVANCE_TIME" val="31.570"/>
  <p:tag name="TIMING" val="|13.711"/>
  <p:tag name="GENSWF_SLIDE_TITLE" val="Trò chơi ôn 2"/>
  <p:tag name="ISPRING_SLIDE_INDENT_LEVEL" val="0"/>
  <p:tag name="ISPRING_SLIDE_ID_2" val="{D798DC11-629D-4DD7-AE02-AE176C20A86C}"/>
</p:tagLst>
</file>

<file path=ppt/tags/tag9.xml><?xml version="1.0" encoding="utf-8"?>
<p:tagLst xmlns:a="http://schemas.openxmlformats.org/drawingml/2006/main" xmlns:r="http://schemas.openxmlformats.org/officeDocument/2006/relationships" xmlns:p="http://schemas.openxmlformats.org/presentationml/2006/main">
  <p:tag name="GENSWF_SLIDE_UID" val="{AB693DB4-0990-415B-96B5-3D8AD23FF08D}:307"/>
  <p:tag name="ISPRING_CUSTOM_TIMING_USED" val="1"/>
  <p:tag name="GENSWF_ADVANCE_TIME" val="17.047"/>
  <p:tag name="TIMING" val="|1.741|1.346|1.194|1.131|1.001|1.026|0.868|0.988|0.813|0.901"/>
  <p:tag name="GENSWF_SLIDE_TITLE" val="Kết quả trò chơi ôn 2"/>
  <p:tag name="ISPRING_SLIDE_INDENT_LEVEL" val="0"/>
  <p:tag name="ISPRING_SLIDE_ID_2" val="{3EAE8F82-B610-4FEB-8871-2543DE047B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787</Words>
  <Application>Microsoft Office PowerPoint</Application>
  <PresentationFormat>Widescreen</PresentationFormat>
  <Paragraphs>82</Paragraphs>
  <Slides>26</Slides>
  <Notes>18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82</cp:revision>
  <dcterms:created xsi:type="dcterms:W3CDTF">2021-11-11T07:51:38Z</dcterms:created>
  <dcterms:modified xsi:type="dcterms:W3CDTF">2022-06-25T08:51:26Z</dcterms:modified>
</cp:coreProperties>
</file>