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2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46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38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2B1B-6772-457B-A960-A33E96758B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96E076-4950-4C8E-8E1D-8F5A205CBF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07C71-2CDA-4C67-8ACC-463A7A4DE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6265D-D74B-4097-AF13-9176C24B2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01D40-EFCF-4B98-BE15-BDB48E8AD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60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347CA-D258-46F2-88CC-B58399A44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DF53D-E443-43BD-9C45-E1592B4BE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D0A66-8A80-4431-95F6-C073DEB71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7A8CF-5A99-4DFE-A1B4-831BFDDCF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869F6-A427-4263-AEE2-5AB174FA5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18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5EDC8-50B5-4C87-BA19-370905402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DAADC-C389-490B-A41C-2D3883C03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1F9DD-505D-4015-9123-979A7850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E1395-B36A-4F60-9611-2D25AA621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77901-8CB4-436F-AE6C-2059988D2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59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62473-2B6E-45A8-B7D5-97C55812E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17B4E-C5AE-468B-A32E-790F5356AD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2D0705-7ABD-4A16-A660-9DBDF3F4B9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6E4AB2-B7E6-4D32-A6CF-C12763AD3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664927-50F3-426E-BEE8-D8EAB029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BD6DF-0FEF-4668-B44F-9A3E3EF7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57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7571A-119A-480C-97E2-3A417AAE0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274192-56F6-4458-951C-6E5D2EAFF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124D78-885E-437D-9860-1790BE828B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82C5E-62A1-4082-B0E0-6883EB30C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1A2644-A6E1-4D07-9712-527008A4B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0A78DA-F5C0-41DD-A884-C97F74FD3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6AEF91-90DA-4013-A2A1-B37294C4A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3DCD7B-51DC-4787-A412-7F795283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22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4789E-4BD8-47E0-AFC9-8E7ACA5A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FA51A8-C1C1-4521-94E8-82BCFA79E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F7EF83-9C62-4C0D-9A57-E4C2E0B3C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8B916E-1AF8-48F3-A374-74A9EDE06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71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E51F07-AE4A-41FA-BD8A-DA78B090F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86FDFD-8DD4-47B8-AA99-625561BA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51A31-4892-430D-BFCB-6A5B1BCF7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21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86FC3-7953-4C8C-A87D-14C5BB0F2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91CE7-F5F0-4BE5-AED0-C80F2683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E50F8C-7B29-4660-AC84-5DC2C3257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566A1-6317-44EA-AACC-4E2718C4F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49D398-0087-4A38-A6D1-84AD43113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13ACD3-C15D-451C-BD1D-66DDD9782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99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91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289BB-A952-4140-B18A-90326D1E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BC8A9A-2E1B-495F-B571-D4CD10E7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43CDC2-F769-42DE-A1D7-8DDF50CB7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65695A-F28E-4930-9D3A-4E0BCC132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7E4A7-F2CC-4D50-92F3-73F3674C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9373D1-2EE3-4690-B56B-0C7B3F50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00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3B73F-5797-4F3E-8B07-03A9D3D50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28E44-A28E-40AE-BF7D-8826AA76E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3E9B6-7263-4123-99F9-230DF3683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79BCF-5223-43C8-A466-458CB8EF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3B131-0096-4D8E-8A02-A4D31CC6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18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D098EB-3625-4731-8BAD-CDF1DC0EF1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E0807B-5FD2-48F5-B752-C8BDE1A0D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257EA1-37E7-4883-8E31-EA25B25FA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A7401-2372-43D0-83D7-7427E42E4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03FFF-B89C-4AA6-953B-89FC73397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46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1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35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90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4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3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9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3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20D4D-BA31-48C7-9F94-F99FEE46241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E6EA1-BDAF-476A-A4CD-41ABCAB2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6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33B6E-DE1A-4B33-936F-FBB22CC1A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A4DF28-1633-4E5F-BED9-01D30DD30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F537D-AFBF-4101-9D70-6F92435A93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56FD9-3714-42AF-9A1E-628C51E85AAF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782F4-5171-4161-9EEC-2A6E36681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0A85C-1EE1-4116-9222-868D3A918D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709E7-86A4-44A5-AFB2-B32CA5A6C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8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D5B0B04-2026-4AB1-9400-1356BC302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0" y="457200"/>
            <a:ext cx="6858000" cy="1241822"/>
          </a:xfrm>
        </p:spPr>
        <p:txBody>
          <a:bodyPr>
            <a:normAutofit/>
          </a:bodyPr>
          <a:lstStyle/>
          <a:p>
            <a:r>
              <a:rPr lang="en-US" sz="2100" b="1" dirty="0"/>
              <a:t>PHÒNG GIÁO DỤC VÀ ĐÀO TẠO QUẬN LONG BIÊN</a:t>
            </a:r>
          </a:p>
          <a:p>
            <a:r>
              <a:rPr lang="en-US" sz="2100" b="1" dirty="0"/>
              <a:t>TRƯỜNG MN HOA SỮA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5010AF-50E3-4EF1-B83F-47423B529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51" y="1371600"/>
            <a:ext cx="1194978" cy="1301991"/>
          </a:xfrm>
          <a:prstGeom prst="rect">
            <a:avLst/>
          </a:prstGeom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6A39B292-80B6-448A-BDFE-EEEB1D380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885" y="2743200"/>
            <a:ext cx="5147310" cy="29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/>
            <a:r>
              <a:rPr lang="en-US" sz="4050" b="1" dirty="0">
                <a:solidFill>
                  <a:srgbClr val="FF0000"/>
                </a:solidFill>
                <a:latin typeface="Calibri" panose="020F0502020204030204"/>
              </a:rPr>
              <a:t>KHÁM PHÁ KHOA HỌC</a:t>
            </a:r>
            <a:endParaRPr lang="en-US" sz="4050" b="1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Đề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tài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:  </a:t>
            </a:r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Mùa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xuân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Calibri" panose="020F0502020204030204"/>
              </a:rPr>
              <a:t>bé</a:t>
            </a:r>
            <a:r>
              <a:rPr lang="en-US" sz="3600" b="1" dirty="0">
                <a:solidFill>
                  <a:srgbClr val="0000FF"/>
                </a:solidFill>
                <a:latin typeface="Calibri" panose="020F0502020204030204"/>
              </a:rPr>
              <a:t>  </a:t>
            </a:r>
          </a:p>
          <a:p>
            <a:pPr defTabSz="685800"/>
            <a:r>
              <a:rPr lang="en-US" sz="3600" b="1" dirty="0">
                <a:solidFill>
                  <a:srgbClr val="7030A0"/>
                </a:solidFill>
                <a:latin typeface="Calibri" panose="020F0502020204030204"/>
              </a:rPr>
              <a:t>     </a:t>
            </a:r>
            <a:r>
              <a:rPr lang="en-US" sz="3600" b="1" dirty="0" err="1">
                <a:solidFill>
                  <a:srgbClr val="7030A0"/>
                </a:solidFill>
                <a:latin typeface="Calibri" panose="020F0502020204030204"/>
              </a:rPr>
              <a:t>Lứa</a:t>
            </a:r>
            <a:r>
              <a:rPr lang="en-US" sz="3600" b="1" dirty="0">
                <a:solidFill>
                  <a:srgbClr val="7030A0"/>
                </a:solidFill>
                <a:latin typeface="Calibri" panose="020F0502020204030204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Calibri" panose="020F0502020204030204"/>
              </a:rPr>
              <a:t>tuổi</a:t>
            </a:r>
            <a:r>
              <a:rPr lang="en-US" sz="3600" b="1" dirty="0">
                <a:solidFill>
                  <a:srgbClr val="7030A0"/>
                </a:solidFill>
                <a:latin typeface="Calibri" panose="020F0502020204030204"/>
              </a:rPr>
              <a:t>: 5  - 6 </a:t>
            </a:r>
            <a:r>
              <a:rPr lang="en-US" sz="3600" b="1" dirty="0" err="1">
                <a:solidFill>
                  <a:srgbClr val="7030A0"/>
                </a:solidFill>
                <a:latin typeface="Calibri" panose="020F0502020204030204"/>
              </a:rPr>
              <a:t>tuổi</a:t>
            </a:r>
            <a:endParaRPr lang="en-US" sz="3600" b="1" dirty="0">
              <a:solidFill>
                <a:srgbClr val="7030A0"/>
              </a:solidFill>
              <a:latin typeface="Calibri" panose="020F0502020204030204"/>
            </a:endParaRPr>
          </a:p>
          <a:p>
            <a:pPr algn="ctr" defTabSz="685800"/>
            <a:r>
              <a:rPr lang="en-US" b="1" dirty="0">
                <a:solidFill>
                  <a:srgbClr val="7030A0"/>
                </a:solidFill>
                <a:latin typeface="Calibri" panose="020F0502020204030204"/>
              </a:rPr>
              <a:t>    </a:t>
            </a:r>
          </a:p>
          <a:p>
            <a:pPr algn="ctr" defTabSz="685800"/>
            <a:endParaRPr lang="en-US" b="1" dirty="0">
              <a:solidFill>
                <a:srgbClr val="0000FF"/>
              </a:solidFill>
              <a:latin typeface="Calibri" panose="020F0502020204030204"/>
            </a:endParaRPr>
          </a:p>
          <a:p>
            <a:pPr algn="ctr" defTabSz="685800"/>
            <a:endParaRPr lang="en-US" b="1" dirty="0">
              <a:solidFill>
                <a:srgbClr val="0000FF"/>
              </a:solidFill>
              <a:latin typeface="Calibri" panose="020F0502020204030204"/>
            </a:endParaRPr>
          </a:p>
          <a:p>
            <a:pPr algn="ctr" defTabSz="685800"/>
            <a:endParaRPr lang="en-US" b="1" dirty="0">
              <a:solidFill>
                <a:srgbClr val="0000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8416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26662_201503180657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050925" y="173038"/>
            <a:ext cx="2298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FF0000"/>
                </a:solidFill>
              </a:rPr>
              <a:t>Hoa đào</a:t>
            </a:r>
          </a:p>
        </p:txBody>
      </p:sp>
    </p:spTree>
    <p:extLst>
      <p:ext uri="{BB962C8B-B14F-4D97-AF65-F5344CB8AC3E}">
        <p14:creationId xmlns:p14="http://schemas.microsoft.com/office/powerpoint/2010/main" val="11492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images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727325" y="325438"/>
            <a:ext cx="22653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FF0000"/>
                </a:solidFill>
              </a:rPr>
              <a:t>Hoa mai</a:t>
            </a:r>
          </a:p>
        </p:txBody>
      </p:sp>
    </p:spTree>
    <p:extLst>
      <p:ext uri="{BB962C8B-B14F-4D97-AF65-F5344CB8AC3E}">
        <p14:creationId xmlns:p14="http://schemas.microsoft.com/office/powerpoint/2010/main" val="81170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images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98525" y="-6350"/>
            <a:ext cx="3319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Cây nẩy mầm</a:t>
            </a:r>
          </a:p>
        </p:txBody>
      </p:sp>
    </p:spTree>
    <p:extLst>
      <p:ext uri="{BB962C8B-B14F-4D97-AF65-F5344CB8AC3E}">
        <p14:creationId xmlns:p14="http://schemas.microsoft.com/office/powerpoint/2010/main" val="405083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mua-x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22325" y="477838"/>
            <a:ext cx="23304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FF0000"/>
                </a:solidFill>
              </a:rPr>
              <a:t>Lộc non </a:t>
            </a:r>
          </a:p>
        </p:txBody>
      </p:sp>
    </p:spTree>
    <p:extLst>
      <p:ext uri="{BB962C8B-B14F-4D97-AF65-F5344CB8AC3E}">
        <p14:creationId xmlns:p14="http://schemas.microsoft.com/office/powerpoint/2010/main" val="392699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images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914400" y="1752600"/>
            <a:ext cx="7624763" cy="2743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vi-VN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Unicode MS"/>
                <a:ea typeface="Arial Unicode MS"/>
                <a:cs typeface="Arial Unicode MS"/>
              </a:rPr>
              <a:t>Hoạt động trong mùa xuân </a:t>
            </a:r>
            <a:endParaRPr lang="en-US" sz="3600" b="1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4131814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images (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32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16-jpg-1360213103-1360213381_50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52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nau-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84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images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99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bst-hinh-nen-powerpoint-moi-nhat-va-dep-nhat-hinh-anh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572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I. </a:t>
            </a:r>
            <a:r>
              <a:rPr lang="en-US" b="1" dirty="0" err="1">
                <a:solidFill>
                  <a:srgbClr val="FF0000"/>
                </a:solidFill>
              </a:rPr>
              <a:t>Mục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đích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yêu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cầu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Kiến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thức</a:t>
            </a:r>
            <a:r>
              <a:rPr lang="en-US" b="1" dirty="0">
                <a:solidFill>
                  <a:srgbClr val="FF0000"/>
                </a:solidFill>
              </a:rPr>
              <a:t>:</a:t>
            </a:r>
            <a:r>
              <a:rPr lang="en-US" b="1" dirty="0"/>
              <a:t> </a:t>
            </a:r>
          </a:p>
          <a:p>
            <a:r>
              <a:rPr lang="en-US" dirty="0"/>
              <a:t>-</a:t>
            </a:r>
            <a:r>
              <a:rPr lang="en-US" dirty="0" err="1">
                <a:solidFill>
                  <a:srgbClr val="0000FF"/>
                </a:solidFill>
              </a:rPr>
              <a:t>Trẻ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biết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một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năm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4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: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hạ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đông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en-US" dirty="0" err="1">
                <a:solidFill>
                  <a:srgbClr val="0000FF"/>
                </a:solidFill>
              </a:rPr>
              <a:t>Trẻ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một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vài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hiểu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biết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về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như</a:t>
            </a:r>
            <a:r>
              <a:rPr lang="en-US" dirty="0">
                <a:solidFill>
                  <a:srgbClr val="0000FF"/>
                </a:solidFill>
              </a:rPr>
              <a:t>:</a:t>
            </a:r>
          </a:p>
          <a:p>
            <a:r>
              <a:rPr lang="en-US" dirty="0">
                <a:solidFill>
                  <a:srgbClr val="0000FF"/>
                </a:solidFill>
              </a:rPr>
              <a:t>+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là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đẹp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nhất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</a:rPr>
              <a:t>+</a:t>
            </a:r>
            <a:r>
              <a:rPr lang="en-US" dirty="0" err="1">
                <a:solidFill>
                  <a:srgbClr val="0000FF"/>
                </a:solidFill>
              </a:rPr>
              <a:t>Thời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tiết</a:t>
            </a:r>
            <a:r>
              <a:rPr lang="en-US" dirty="0">
                <a:solidFill>
                  <a:srgbClr val="0000FF"/>
                </a:solidFill>
              </a:rPr>
              <a:t> :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thời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tiết</a:t>
            </a:r>
            <a:r>
              <a:rPr lang="en-US" dirty="0">
                <a:solidFill>
                  <a:srgbClr val="0000FF"/>
                </a:solidFill>
              </a:rPr>
              <a:t>  </a:t>
            </a:r>
            <a:r>
              <a:rPr lang="en-US" dirty="0" err="1">
                <a:solidFill>
                  <a:srgbClr val="0000FF"/>
                </a:solidFill>
              </a:rPr>
              <a:t>ấm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áp</a:t>
            </a:r>
            <a:r>
              <a:rPr lang="en-US" dirty="0">
                <a:solidFill>
                  <a:srgbClr val="0000FF"/>
                </a:solidFill>
              </a:rPr>
              <a:t>, hay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mưa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phùn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ánh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nắng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nhè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nhẹ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</a:rPr>
              <a:t>+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ngày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tết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các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lễ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hội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</a:rPr>
              <a:t>+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muôn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hoa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đua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nở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lộc</a:t>
            </a:r>
            <a:r>
              <a:rPr lang="en-US" dirty="0">
                <a:solidFill>
                  <a:srgbClr val="0000FF"/>
                </a:solidFill>
              </a:rPr>
              <a:t> non </a:t>
            </a:r>
            <a:r>
              <a:rPr lang="en-US" dirty="0" err="1">
                <a:solidFill>
                  <a:srgbClr val="0000FF"/>
                </a:solidFill>
              </a:rPr>
              <a:t>nẩy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mầm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</a:rPr>
              <a:t>2. </a:t>
            </a:r>
            <a:r>
              <a:rPr lang="en-US" b="1" dirty="0" err="1">
                <a:solidFill>
                  <a:srgbClr val="FF0000"/>
                </a:solidFill>
              </a:rPr>
              <a:t>Kỹ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năng</a:t>
            </a:r>
            <a:r>
              <a:rPr lang="en-US" b="1" dirty="0">
                <a:solidFill>
                  <a:srgbClr val="FF0000"/>
                </a:solidFill>
              </a:rPr>
              <a:t>:</a:t>
            </a:r>
          </a:p>
          <a:p>
            <a:r>
              <a:rPr lang="en-US" dirty="0"/>
              <a:t>- </a:t>
            </a:r>
            <a:r>
              <a:rPr lang="en-US" dirty="0" err="1">
                <a:solidFill>
                  <a:srgbClr val="0000FF"/>
                </a:solidFill>
              </a:rPr>
              <a:t>Trẻ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kỹ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năng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phân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biệt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với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các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trong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năm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thông</a:t>
            </a:r>
            <a:r>
              <a:rPr lang="en-US" dirty="0">
                <a:solidFill>
                  <a:srgbClr val="0000FF"/>
                </a:solidFill>
              </a:rPr>
              <a:t> qua </a:t>
            </a:r>
            <a:r>
              <a:rPr lang="en-US" dirty="0" err="1">
                <a:solidFill>
                  <a:srgbClr val="0000FF"/>
                </a:solidFill>
              </a:rPr>
              <a:t>đặc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điểm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của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từng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.</a:t>
            </a:r>
          </a:p>
          <a:p>
            <a:r>
              <a:rPr lang="en-US" dirty="0">
                <a:solidFill>
                  <a:srgbClr val="0000FF"/>
                </a:solidFill>
              </a:rPr>
              <a:t>- </a:t>
            </a:r>
            <a:r>
              <a:rPr lang="en-US" dirty="0" err="1">
                <a:solidFill>
                  <a:srgbClr val="0000FF"/>
                </a:solidFill>
              </a:rPr>
              <a:t>Rèn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kỹ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năng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chú</a:t>
            </a:r>
            <a:r>
              <a:rPr lang="en-US" dirty="0">
                <a:solidFill>
                  <a:srgbClr val="0000FF"/>
                </a:solidFill>
              </a:rPr>
              <a:t> ý </a:t>
            </a:r>
            <a:r>
              <a:rPr lang="en-US" dirty="0" err="1">
                <a:solidFill>
                  <a:srgbClr val="0000FF"/>
                </a:solidFill>
              </a:rPr>
              <a:t>và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ghi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nhớ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chủ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đích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 err="1">
                <a:solidFill>
                  <a:srgbClr val="0000FF"/>
                </a:solidFill>
              </a:rPr>
              <a:t>Phát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triển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khả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năng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quan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sát</a:t>
            </a:r>
            <a:r>
              <a:rPr lang="en-US" dirty="0">
                <a:solidFill>
                  <a:srgbClr val="0000FF"/>
                </a:solidFill>
              </a:rPr>
              <a:t>, </a:t>
            </a:r>
          </a:p>
          <a:p>
            <a:r>
              <a:rPr lang="en-US" dirty="0" err="1">
                <a:solidFill>
                  <a:srgbClr val="0000FF"/>
                </a:solidFill>
              </a:rPr>
              <a:t>Rèn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trẻ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phản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ứng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nhanh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với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tín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hiệu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của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trò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chơi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</a:rPr>
              <a:t>3. </a:t>
            </a:r>
            <a:r>
              <a:rPr lang="en-US" b="1" dirty="0" err="1">
                <a:solidFill>
                  <a:srgbClr val="FF0000"/>
                </a:solidFill>
              </a:rPr>
              <a:t>Thái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</a:t>
            </a:r>
            <a:r>
              <a:rPr lang="en-US" b="1" dirty="0">
                <a:solidFill>
                  <a:srgbClr val="FF0000"/>
                </a:solidFill>
              </a:rPr>
              <a:t> :</a:t>
            </a:r>
          </a:p>
          <a:p>
            <a:r>
              <a:rPr lang="en-US" dirty="0" err="1">
                <a:solidFill>
                  <a:srgbClr val="0000FF"/>
                </a:solidFill>
              </a:rPr>
              <a:t>Trẻ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học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ngoan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có</a:t>
            </a:r>
            <a:r>
              <a:rPr lang="en-US" dirty="0">
                <a:solidFill>
                  <a:srgbClr val="0000FF"/>
                </a:solidFill>
              </a:rPr>
              <a:t> ý </a:t>
            </a:r>
            <a:r>
              <a:rPr lang="en-US" dirty="0" err="1">
                <a:solidFill>
                  <a:srgbClr val="0000FF"/>
                </a:solidFill>
              </a:rPr>
              <a:t>thức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kỷ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luật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và</a:t>
            </a:r>
            <a:r>
              <a:rPr lang="en-US" dirty="0">
                <a:solidFill>
                  <a:srgbClr val="0000FF"/>
                </a:solidFill>
              </a:rPr>
              <a:t> hang </a:t>
            </a:r>
            <a:r>
              <a:rPr lang="en-US" dirty="0" err="1">
                <a:solidFill>
                  <a:srgbClr val="0000FF"/>
                </a:solidFill>
              </a:rPr>
              <a:t>hái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tham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gia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vào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hoạt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động</a:t>
            </a:r>
            <a:r>
              <a:rPr lang="en-US" dirty="0"/>
              <a:t> </a:t>
            </a:r>
          </a:p>
          <a:p>
            <a:r>
              <a:rPr lang="en-US" b="1" dirty="0">
                <a:solidFill>
                  <a:srgbClr val="FF0000"/>
                </a:solidFill>
              </a:rPr>
              <a:t>II. </a:t>
            </a:r>
            <a:r>
              <a:rPr lang="en-US" b="1" dirty="0" err="1">
                <a:solidFill>
                  <a:srgbClr val="FF0000"/>
                </a:solidFill>
              </a:rPr>
              <a:t>Chuẩn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  <a:p>
            <a:r>
              <a:rPr lang="en-US" b="1" dirty="0" err="1">
                <a:solidFill>
                  <a:srgbClr val="0000FF"/>
                </a:solidFill>
              </a:rPr>
              <a:t>Địa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điểm</a:t>
            </a:r>
            <a:r>
              <a:rPr lang="en-US" dirty="0">
                <a:solidFill>
                  <a:srgbClr val="0000FF"/>
                </a:solidFill>
              </a:rPr>
              <a:t> : </a:t>
            </a:r>
            <a:r>
              <a:rPr lang="en-US" dirty="0" err="1">
                <a:solidFill>
                  <a:srgbClr val="0000FF"/>
                </a:solidFill>
              </a:rPr>
              <a:t>Trong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lớp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thoáng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mát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sạch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sẽ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gọn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gàng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r>
              <a:rPr lang="en-US" b="1" dirty="0" err="1">
                <a:solidFill>
                  <a:srgbClr val="0000FF"/>
                </a:solidFill>
              </a:rPr>
              <a:t>Đồ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dùng</a:t>
            </a:r>
            <a:r>
              <a:rPr lang="en-US" dirty="0">
                <a:solidFill>
                  <a:srgbClr val="0000FF"/>
                </a:solidFill>
              </a:rPr>
              <a:t> : </a:t>
            </a:r>
            <a:r>
              <a:rPr lang="en-US" dirty="0" err="1">
                <a:solidFill>
                  <a:srgbClr val="0000FF"/>
                </a:solidFill>
              </a:rPr>
              <a:t>Máy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chiếu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màn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hính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máy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tính</a:t>
            </a:r>
            <a:r>
              <a:rPr lang="en-US" dirty="0">
                <a:solidFill>
                  <a:srgbClr val="0000FF"/>
                </a:solidFill>
              </a:rPr>
              <a:t>, </a:t>
            </a:r>
            <a:r>
              <a:rPr lang="en-US" dirty="0" err="1">
                <a:solidFill>
                  <a:srgbClr val="0000FF"/>
                </a:solidFill>
              </a:rPr>
              <a:t>bài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giảng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trình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chiếu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về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mùa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xuân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dirty="0"/>
              <a:t>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89678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5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5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51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51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51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5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51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51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51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51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51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51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51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51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51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img_20151231090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59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arnaval-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82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Untitled-3_gifC7CEC5A9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8600"/>
            <a:ext cx="9429155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752600" y="1714500"/>
            <a:ext cx="67818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Trò chơi củng cố 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079568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0DBEC3-9C33-4AAA-BB64-9953B55D7782}"/>
              </a:ext>
            </a:extLst>
          </p:cNvPr>
          <p:cNvSpPr txBox="1"/>
          <p:nvPr/>
        </p:nvSpPr>
        <p:spPr>
          <a:xfrm>
            <a:off x="990600" y="152400"/>
            <a:ext cx="6490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Câu</a:t>
            </a:r>
            <a:r>
              <a:rPr lang="en-US" sz="2800" dirty="0"/>
              <a:t> 1: </a:t>
            </a:r>
            <a:r>
              <a:rPr lang="en-US" sz="2800" dirty="0" err="1"/>
              <a:t>Mùa</a:t>
            </a:r>
            <a:r>
              <a:rPr lang="en-US" sz="2800" dirty="0"/>
              <a:t> </a:t>
            </a:r>
            <a:r>
              <a:rPr lang="en-US" sz="2800" dirty="0" err="1"/>
              <a:t>xuân</a:t>
            </a:r>
            <a:r>
              <a:rPr lang="en-US" sz="2800" dirty="0"/>
              <a:t> </a:t>
            </a:r>
            <a:r>
              <a:rPr lang="en-US" sz="2800" dirty="0" err="1"/>
              <a:t>thường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mưa</a:t>
            </a:r>
            <a:r>
              <a:rPr lang="en-US" sz="2800" dirty="0"/>
              <a:t> </a:t>
            </a:r>
            <a:r>
              <a:rPr lang="en-US" sz="2800" dirty="0" err="1"/>
              <a:t>gì</a:t>
            </a:r>
            <a:r>
              <a:rPr lang="en-US" sz="2800" dirty="0"/>
              <a:t>?</a:t>
            </a:r>
          </a:p>
        </p:txBody>
      </p:sp>
      <p:pic>
        <p:nvPicPr>
          <p:cNvPr id="1026" name="Picture 2" descr="Miền Bắc có mưa phùn, miền Nam nắng nóng | Xã hội | Báo ảnh Dân tộc và Miền  núi">
            <a:extLst>
              <a:ext uri="{FF2B5EF4-FFF2-40B4-BE49-F238E27FC236}">
                <a16:creationId xmlns:a16="http://schemas.microsoft.com/office/drawing/2014/main" id="{4E655BE7-4730-48DC-813E-8B7DD8B7B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80516"/>
            <a:ext cx="3505200" cy="23484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AD1425-37AA-414D-9EA4-6DEABB2ED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373" y="1143074"/>
            <a:ext cx="3526252" cy="2348484"/>
          </a:xfrm>
          <a:prstGeom prst="round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961890-0446-4F88-9619-6EA01A12B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8416" y="3926919"/>
            <a:ext cx="4427168" cy="248602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1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262CB7-13CC-4FAC-AB63-2F6FE05A906F}"/>
              </a:ext>
            </a:extLst>
          </p:cNvPr>
          <p:cNvSpPr txBox="1"/>
          <p:nvPr/>
        </p:nvSpPr>
        <p:spPr>
          <a:xfrm>
            <a:off x="609600" y="152400"/>
            <a:ext cx="7483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Câu</a:t>
            </a:r>
            <a:r>
              <a:rPr lang="en-US" sz="2800" dirty="0"/>
              <a:t> 2: </a:t>
            </a:r>
            <a:r>
              <a:rPr lang="en-US" sz="2800" dirty="0" err="1"/>
              <a:t>Hoa</a:t>
            </a:r>
            <a:r>
              <a:rPr lang="en-US" sz="2800" dirty="0"/>
              <a:t> </a:t>
            </a:r>
            <a:r>
              <a:rPr lang="en-US" sz="2800" dirty="0" err="1"/>
              <a:t>gì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thường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mùa</a:t>
            </a:r>
            <a:r>
              <a:rPr lang="en-US" sz="2800" dirty="0"/>
              <a:t> </a:t>
            </a:r>
            <a:r>
              <a:rPr lang="en-US" sz="2800" dirty="0" err="1"/>
              <a:t>xuân</a:t>
            </a:r>
            <a:r>
              <a:rPr lang="en-US" sz="2800" dirty="0"/>
              <a:t>?</a:t>
            </a:r>
          </a:p>
        </p:txBody>
      </p:sp>
      <p:pic>
        <p:nvPicPr>
          <p:cNvPr id="2050" name="Picture 2" descr="Vì sao miền Bắc trưng hoa đào vào dịp Tết?">
            <a:extLst>
              <a:ext uri="{FF2B5EF4-FFF2-40B4-BE49-F238E27FC236}">
                <a16:creationId xmlns:a16="http://schemas.microsoft.com/office/drawing/2014/main" id="{4046B1F7-CE1E-4583-92E6-D9A5B80BC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34834"/>
            <a:ext cx="3733801" cy="247947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76F80E-D5EA-4BEF-A4A4-2709A7EB0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020" y="871820"/>
            <a:ext cx="3899180" cy="2590799"/>
          </a:xfrm>
          <a:prstGeom prst="roundRect">
            <a:avLst/>
          </a:prstGeom>
        </p:spPr>
      </p:pic>
      <p:pic>
        <p:nvPicPr>
          <p:cNvPr id="2052" name="Picture 4" descr="Hoa Ly - Phân loại, ý nghĩa, cách trồng và chăm sóc - Cây cảnh - Vườn">
            <a:extLst>
              <a:ext uri="{FF2B5EF4-FFF2-40B4-BE49-F238E27FC236}">
                <a16:creationId xmlns:a16="http://schemas.microsoft.com/office/drawing/2014/main" id="{A20371D7-A4AA-4C6B-87E9-4F134CEAD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19165"/>
            <a:ext cx="3886200" cy="25908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657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6D8296-E964-4B28-8EF2-EC35BC9CD3AB}"/>
              </a:ext>
            </a:extLst>
          </p:cNvPr>
          <p:cNvSpPr txBox="1"/>
          <p:nvPr/>
        </p:nvSpPr>
        <p:spPr>
          <a:xfrm>
            <a:off x="533400" y="76200"/>
            <a:ext cx="5561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Câu</a:t>
            </a:r>
            <a:r>
              <a:rPr lang="en-US" sz="2800" dirty="0"/>
              <a:t> 3: </a:t>
            </a:r>
            <a:r>
              <a:rPr lang="en-US" sz="2800" dirty="0" err="1"/>
              <a:t>Mùa</a:t>
            </a:r>
            <a:r>
              <a:rPr lang="en-US" sz="2800" dirty="0"/>
              <a:t> </a:t>
            </a:r>
            <a:r>
              <a:rPr lang="en-US" sz="2800" dirty="0" err="1"/>
              <a:t>xuân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ngày</a:t>
            </a:r>
            <a:r>
              <a:rPr lang="en-US" sz="2800" dirty="0"/>
              <a:t> </a:t>
            </a:r>
            <a:r>
              <a:rPr lang="en-US" sz="2800" dirty="0" err="1"/>
              <a:t>gì</a:t>
            </a:r>
            <a:r>
              <a:rPr lang="en-US" sz="2800" dirty="0"/>
              <a:t> </a:t>
            </a:r>
            <a:r>
              <a:rPr lang="en-US" sz="2800" dirty="0" err="1"/>
              <a:t>đặc</a:t>
            </a:r>
            <a:r>
              <a:rPr lang="en-US" sz="2800" dirty="0"/>
              <a:t> </a:t>
            </a:r>
            <a:r>
              <a:rPr lang="en-US" sz="2800" dirty="0" err="1"/>
              <a:t>biệt</a:t>
            </a:r>
            <a:r>
              <a:rPr lang="en-US" sz="2800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4D9B2D-919A-43D0-8EA1-8572A315C797}"/>
              </a:ext>
            </a:extLst>
          </p:cNvPr>
          <p:cNvSpPr txBox="1"/>
          <p:nvPr/>
        </p:nvSpPr>
        <p:spPr>
          <a:xfrm>
            <a:off x="5257800" y="320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FBE210-0778-45CD-BA4C-BF8B49233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30980"/>
            <a:ext cx="3911600" cy="1955800"/>
          </a:xfrm>
          <a:prstGeom prst="roundRect">
            <a:avLst/>
          </a:prstGeom>
        </p:spPr>
      </p:pic>
      <p:pic>
        <p:nvPicPr>
          <p:cNvPr id="3074" name="Picture 2" descr="Trung thu ngày mấy 2021? Trung thu 2021 vào thứ mấy? - META.vn">
            <a:extLst>
              <a:ext uri="{FF2B5EF4-FFF2-40B4-BE49-F238E27FC236}">
                <a16:creationId xmlns:a16="http://schemas.microsoft.com/office/drawing/2014/main" id="{3E4EDFBA-06BC-46BB-9CA4-C4A89DE11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132" y="1218414"/>
            <a:ext cx="4158867" cy="217845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rket Vui tết thiếu nhi 1/6 file CorelDRAW | Diễn đàn chia sẻ file thiết  kế đồ họa miễn phí">
            <a:extLst>
              <a:ext uri="{FF2B5EF4-FFF2-40B4-BE49-F238E27FC236}">
                <a16:creationId xmlns:a16="http://schemas.microsoft.com/office/drawing/2014/main" id="{6029B869-4B4A-4CA0-A86B-FB341A407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733800"/>
            <a:ext cx="3733800" cy="23627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820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s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357188"/>
            <a:ext cx="8890000" cy="496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 u="sng">
                <a:solidFill>
                  <a:srgbClr val="FF0000"/>
                </a:solidFill>
              </a:rPr>
              <a:t>Các bước tiến hành </a:t>
            </a:r>
          </a:p>
          <a:p>
            <a:r>
              <a:rPr lang="en-US" sz="2400" b="1" i="1">
                <a:solidFill>
                  <a:srgbClr val="FF0000"/>
                </a:solidFill>
              </a:rPr>
              <a:t>1/ Ổn định</a:t>
            </a:r>
            <a:r>
              <a:rPr lang="en-US" sz="2400"/>
              <a:t> </a:t>
            </a:r>
          </a:p>
          <a:p>
            <a:r>
              <a:rPr lang="en-US" sz="2400">
                <a:solidFill>
                  <a:srgbClr val="6600FF"/>
                </a:solidFill>
              </a:rPr>
              <a:t>- Cô và trẻ cùng hát bài: Mùa xuân đến </a:t>
            </a:r>
          </a:p>
          <a:p>
            <a:r>
              <a:rPr lang="en-US" sz="2400" b="1" i="1">
                <a:solidFill>
                  <a:srgbClr val="FF0000"/>
                </a:solidFill>
              </a:rPr>
              <a:t>2/ Vào bài </a:t>
            </a:r>
          </a:p>
          <a:p>
            <a:pPr>
              <a:buFontTx/>
              <a:buChar char="-"/>
            </a:pPr>
            <a:r>
              <a:rPr lang="en-US" sz="2400">
                <a:solidFill>
                  <a:srgbClr val="6600FF"/>
                </a:solidFill>
              </a:rPr>
              <a:t>Cho trẻ xem một vài hình ảnh về mùa xuân và đàm thoại với trẻ</a:t>
            </a:r>
          </a:p>
          <a:p>
            <a:r>
              <a:rPr lang="en-US" sz="2400">
                <a:solidFill>
                  <a:srgbClr val="6600FF"/>
                </a:solidFill>
              </a:rPr>
              <a:t> về nội dung của từng bức tranh .</a:t>
            </a:r>
          </a:p>
          <a:p>
            <a:pPr>
              <a:buFontTx/>
              <a:buChar char="-"/>
            </a:pPr>
            <a:r>
              <a:rPr lang="en-US" sz="2400">
                <a:solidFill>
                  <a:srgbClr val="6600FF"/>
                </a:solidFill>
              </a:rPr>
              <a:t>Cho trẻ nói lên  cảm nhận của trẻ về mùa xuân</a:t>
            </a:r>
          </a:p>
          <a:p>
            <a:r>
              <a:rPr lang="en-US" sz="2400">
                <a:solidFill>
                  <a:srgbClr val="6600FF"/>
                </a:solidFill>
              </a:rPr>
              <a:t> ( Cảm thấy như thế nào?Vui, buồn, lạnh, ấm…)</a:t>
            </a:r>
          </a:p>
          <a:p>
            <a:r>
              <a:rPr lang="en-US" sz="2400">
                <a:solidFill>
                  <a:srgbClr val="6600FF"/>
                </a:solidFill>
              </a:rPr>
              <a:t>Trò chơi củng cố </a:t>
            </a:r>
          </a:p>
          <a:p>
            <a:r>
              <a:rPr lang="en-US" sz="2400" i="1">
                <a:solidFill>
                  <a:srgbClr val="6600FF"/>
                </a:solidFill>
              </a:rPr>
              <a:t>TC: Ai thông minh hơn</a:t>
            </a:r>
          </a:p>
          <a:p>
            <a:r>
              <a:rPr lang="en-US" sz="2400" b="1" i="1">
                <a:solidFill>
                  <a:srgbClr val="FF0000"/>
                </a:solidFill>
              </a:rPr>
              <a:t>3/ Kết thúc </a:t>
            </a:r>
          </a:p>
          <a:p>
            <a:r>
              <a:rPr lang="en-US" sz="2400">
                <a:solidFill>
                  <a:srgbClr val="6600FF"/>
                </a:solidFill>
              </a:rPr>
              <a:t>Cô và trẻ cùng đọc bài thơ: mùa xuân mùa hè </a:t>
            </a:r>
          </a:p>
          <a:p>
            <a:endParaRPr lang="en-US" sz="240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8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4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4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4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4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4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4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4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4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4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4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604879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38200" y="1752600"/>
            <a:ext cx="78120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</a:rPr>
              <a:t>Cùng bé tìm hiểu mùa xuân</a:t>
            </a:r>
            <a:r>
              <a:rPr lang="en-US" sz="360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83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mages (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533400" y="1676400"/>
            <a:ext cx="7543800" cy="2438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b="1" i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Unicode MS"/>
                <a:ea typeface="Arial Unicode MS"/>
                <a:cs typeface="Arial Unicode MS"/>
              </a:rPr>
              <a:t>Thời tiết mùa xuân </a:t>
            </a:r>
          </a:p>
        </p:txBody>
      </p:sp>
    </p:spTree>
    <p:extLst>
      <p:ext uri="{BB962C8B-B14F-4D97-AF65-F5344CB8AC3E}">
        <p14:creationId xmlns:p14="http://schemas.microsoft.com/office/powerpoint/2010/main" val="23731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stock-photo-happy-child-in-the-rain-funny-kid-playing-outdoors-in-spring-park-2509582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33400" y="228600"/>
            <a:ext cx="250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Mưa phùn</a:t>
            </a:r>
          </a:p>
        </p:txBody>
      </p:sp>
    </p:spTree>
    <p:extLst>
      <p:ext uri="{BB962C8B-B14F-4D97-AF65-F5344CB8AC3E}">
        <p14:creationId xmlns:p14="http://schemas.microsoft.com/office/powerpoint/2010/main" val="97139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tải xuố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41325" y="96838"/>
            <a:ext cx="2765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FF0000"/>
                </a:solidFill>
              </a:rPr>
              <a:t>Nắng nhẹ </a:t>
            </a:r>
          </a:p>
        </p:txBody>
      </p:sp>
    </p:spTree>
    <p:extLst>
      <p:ext uri="{BB962C8B-B14F-4D97-AF65-F5344CB8AC3E}">
        <p14:creationId xmlns:p14="http://schemas.microsoft.com/office/powerpoint/2010/main" val="241894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ao-khoac-cua-be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010400" y="533400"/>
            <a:ext cx="19478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</a:rPr>
              <a:t>Ấm áp</a:t>
            </a:r>
          </a:p>
        </p:txBody>
      </p:sp>
    </p:spTree>
    <p:extLst>
      <p:ext uri="{BB962C8B-B14F-4D97-AF65-F5344CB8AC3E}">
        <p14:creationId xmlns:p14="http://schemas.microsoft.com/office/powerpoint/2010/main" val="175718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85800" y="381000"/>
            <a:ext cx="506253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</a:rPr>
              <a:t>Muôn hoa đua nở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698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407</Words>
  <Application>Microsoft Office PowerPoint</Application>
  <PresentationFormat>On-screen Show (4:3)</PresentationFormat>
  <Paragraphs>53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Arial Unicode MS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Techsi.vn</dc:creator>
  <cp:lastModifiedBy>admin</cp:lastModifiedBy>
  <cp:revision>4</cp:revision>
  <dcterms:created xsi:type="dcterms:W3CDTF">2021-09-02T03:09:48Z</dcterms:created>
  <dcterms:modified xsi:type="dcterms:W3CDTF">2022-02-17T21:59:14Z</dcterms:modified>
</cp:coreProperties>
</file>