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ไอติม" panose="020B0604020202020204" charset="-34"/>
      <p:regular r:id="rId12"/>
    </p:embeddedFont>
    <p:embeddedFont>
      <p:font typeface="Baloo" panose="020B0604020202020204" charset="0"/>
      <p:regular r:id="rId13"/>
    </p:embeddedFont>
    <p:embeddedFont>
      <p:font typeface="Montserrat Bold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1.svg"/><Relationship Id="rId18" Type="http://schemas.openxmlformats.org/officeDocument/2006/relationships/image" Target="../media/image1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svg"/><Relationship Id="rId12" Type="http://schemas.openxmlformats.org/officeDocument/2006/relationships/image" Target="../media/image12.png"/><Relationship Id="rId17" Type="http://schemas.openxmlformats.org/officeDocument/2006/relationships/image" Target="../media/image25.sv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1.png"/><Relationship Id="rId19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7.sv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9.sv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9.sv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7.svg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3.sv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7.svg"/><Relationship Id="rId24" Type="http://schemas.openxmlformats.org/officeDocument/2006/relationships/image" Target="../media/image16.png"/><Relationship Id="rId5" Type="http://schemas.openxmlformats.org/officeDocument/2006/relationships/image" Target="../media/image41.svg"/><Relationship Id="rId15" Type="http://schemas.openxmlformats.org/officeDocument/2006/relationships/image" Target="../media/image51.svg"/><Relationship Id="rId23" Type="http://schemas.microsoft.com/office/2007/relationships/hdphoto" Target="../media/hdphoto2.wdp"/><Relationship Id="rId10" Type="http://schemas.openxmlformats.org/officeDocument/2006/relationships/image" Target="../media/image28.png"/><Relationship Id="rId19" Type="http://schemas.openxmlformats.org/officeDocument/2006/relationships/image" Target="../media/image55.svg"/><Relationship Id="rId4" Type="http://schemas.openxmlformats.org/officeDocument/2006/relationships/image" Target="../media/image25.png"/><Relationship Id="rId9" Type="http://schemas.openxmlformats.org/officeDocument/2006/relationships/image" Target="../media/image45.svg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6B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76428" y="0"/>
            <a:ext cx="2241479" cy="2213933"/>
            <a:chOff x="0" y="0"/>
            <a:chExt cx="2988639" cy="29519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63155" cy="1321738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630172"/>
              <a:ext cx="1363155" cy="132173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0"/>
              <a:ext cx="1363155" cy="132173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625484" y="1630172"/>
              <a:ext cx="1363155" cy="1321738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6428" y="2111604"/>
            <a:ext cx="2405921" cy="6529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44520" y="8866068"/>
            <a:ext cx="6569687" cy="171881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96679" y="7555361"/>
            <a:ext cx="1265628" cy="15537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90220">
            <a:off x="15954796" y="-1275841"/>
            <a:ext cx="3629892" cy="391459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530040" y="2671185"/>
            <a:ext cx="17695024" cy="2097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0"/>
              </a:lnSpc>
            </a:pPr>
            <a:r>
              <a:rPr lang="en-US" sz="7200" dirty="0">
                <a:solidFill>
                  <a:srgbClr val="FFFFFF"/>
                </a:solidFill>
                <a:latin typeface="ไอติม"/>
              </a:rPr>
              <a:t>HOẠT ĐỘNG </a:t>
            </a:r>
          </a:p>
          <a:p>
            <a:pPr algn="ctr">
              <a:lnSpc>
                <a:spcPts val="8080"/>
              </a:lnSpc>
            </a:pPr>
            <a:r>
              <a:rPr lang="en-US" sz="7200" dirty="0">
                <a:solidFill>
                  <a:srgbClr val="FFFFFF"/>
                </a:solidFill>
                <a:latin typeface="ไอติม"/>
              </a:rPr>
              <a:t>LÀM QUEN VỚI TOÁN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6679" y="4716552"/>
            <a:ext cx="16161746" cy="794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579"/>
              </a:lnSpc>
              <a:spcBef>
                <a:spcPct val="0"/>
              </a:spcBef>
            </a:pP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Đề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tài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: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Nhận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biết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,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phân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biệt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hình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tròn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,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hình</a:t>
            </a:r>
            <a:r>
              <a:rPr lang="en-US" sz="4699" dirty="0">
                <a:solidFill>
                  <a:srgbClr val="FFFFFF"/>
                </a:solidFill>
                <a:latin typeface="Montserrat Bold"/>
              </a:rPr>
              <a:t> tam </a:t>
            </a:r>
            <a:r>
              <a:rPr lang="en-US" sz="4699" dirty="0" err="1">
                <a:solidFill>
                  <a:srgbClr val="FFFFFF"/>
                </a:solidFill>
                <a:latin typeface="Montserrat Bold"/>
              </a:rPr>
              <a:t>giác</a:t>
            </a:r>
            <a:endParaRPr lang="en-US" sz="4699" dirty="0">
              <a:solidFill>
                <a:srgbClr val="FFFFFF"/>
              </a:solidFill>
              <a:latin typeface="Montserrat Bold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93150" y="1010815"/>
            <a:ext cx="1701700" cy="163874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282935" y="0"/>
            <a:ext cx="9722130" cy="1104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dirty="0" err="1">
                <a:solidFill>
                  <a:srgbClr val="FFFFFF"/>
                </a:solidFill>
                <a:latin typeface="ไอติม"/>
              </a:rPr>
              <a:t>Trường</a:t>
            </a:r>
            <a:r>
              <a:rPr lang="en-US" sz="6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ไอติม"/>
              </a:rPr>
              <a:t>mầm</a:t>
            </a:r>
            <a:r>
              <a:rPr lang="en-US" sz="6399" dirty="0">
                <a:solidFill>
                  <a:srgbClr val="FFFFFF"/>
                </a:solidFill>
                <a:latin typeface="ไอติม"/>
              </a:rPr>
              <a:t> non </a:t>
            </a:r>
            <a:r>
              <a:rPr lang="en-US" sz="6399" dirty="0" err="1">
                <a:solidFill>
                  <a:srgbClr val="FFFFFF"/>
                </a:solidFill>
                <a:latin typeface="ไอติม"/>
              </a:rPr>
              <a:t>Hoa</a:t>
            </a:r>
            <a:r>
              <a:rPr lang="en-US" sz="6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6399" dirty="0" err="1">
                <a:solidFill>
                  <a:srgbClr val="FFFFFF"/>
                </a:solidFill>
                <a:latin typeface="ไอติม"/>
              </a:rPr>
              <a:t>Sữa</a:t>
            </a:r>
            <a:endParaRPr lang="en-US" sz="6399" dirty="0">
              <a:solidFill>
                <a:srgbClr val="FFFFFF"/>
              </a:solidFill>
              <a:latin typeface="ไอติม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477000" y="5563423"/>
            <a:ext cx="8361966" cy="1545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59"/>
              </a:lnSpc>
            </a:pP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Lứa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tuổi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: 3-4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tuổi</a:t>
            </a:r>
            <a:endParaRPr lang="en-US" sz="4399" dirty="0">
              <a:solidFill>
                <a:srgbClr val="FFFFFF"/>
              </a:solidFill>
              <a:latin typeface="ไอติม"/>
            </a:endParaRPr>
          </a:p>
          <a:p>
            <a:pPr>
              <a:lnSpc>
                <a:spcPts val="6159"/>
              </a:lnSpc>
            </a:pP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Giáo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viên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: Phan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Thị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Thanh</a:t>
            </a:r>
            <a:r>
              <a:rPr lang="en-US" sz="4399" dirty="0">
                <a:solidFill>
                  <a:srgbClr val="FFFFFF"/>
                </a:solidFill>
                <a:latin typeface="ไอติม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ไอติม"/>
              </a:rPr>
              <a:t>Luyện</a:t>
            </a:r>
            <a:endParaRPr lang="en-US" sz="4399" dirty="0">
              <a:solidFill>
                <a:srgbClr val="FFFFFF"/>
              </a:solidFill>
              <a:latin typeface="ไอติม"/>
            </a:endParaRPr>
          </a:p>
        </p:txBody>
      </p:sp>
      <p:pic>
        <p:nvPicPr>
          <p:cNvPr id="1026" name="Picture 2" descr="School Student Cartoon Clip Art, PNG, 800x366px, School, Area, Art, Cartoon,  Child Download Free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727" l="0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7169540"/>
            <a:ext cx="781050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060925" cy="20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Trò chơi 2: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Về đúng nhà</a:t>
            </a: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83644" y="772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7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B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8269" y="2585095"/>
            <a:ext cx="17430752" cy="2603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20"/>
              </a:lnSpc>
            </a:pPr>
            <a:r>
              <a:rPr lang="en-US" sz="8000">
                <a:solidFill>
                  <a:srgbClr val="FFFFFF"/>
                </a:solidFill>
                <a:latin typeface="ไอติม"/>
              </a:rPr>
              <a:t>BÀI HÁT: </a:t>
            </a:r>
          </a:p>
          <a:p>
            <a:pPr algn="ctr">
              <a:lnSpc>
                <a:spcPts val="10320"/>
              </a:lnSpc>
            </a:pPr>
            <a:r>
              <a:rPr lang="en-US" sz="8000">
                <a:solidFill>
                  <a:srgbClr val="FFFFFF"/>
                </a:solidFill>
                <a:latin typeface="ไอติม"/>
              </a:rPr>
              <a:t>TRƯỜNG MẪU GIÁO YÊU THƯƠNG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91296" y="7846401"/>
            <a:ext cx="3536007" cy="34122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76605" y="9552524"/>
            <a:ext cx="2011395" cy="54588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232647" y="7622284"/>
            <a:ext cx="3381833" cy="16360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8230932"/>
            <a:ext cx="1516846" cy="962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492596" y="1028700"/>
            <a:ext cx="2651474" cy="290125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2502122" y="-215085"/>
            <a:ext cx="5786404" cy="15138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80866" y="1028700"/>
            <a:ext cx="1167939" cy="14506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231235" y="5416382"/>
            <a:ext cx="3574372" cy="3538628"/>
          </a:xfrm>
          <a:prstGeom prst="rect">
            <a:avLst/>
          </a:prstGeom>
        </p:spPr>
      </p:pic>
      <p:pic>
        <p:nvPicPr>
          <p:cNvPr id="11" name="trường MG yêu thương 1 l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32417" y="9258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653545" y="698982"/>
            <a:ext cx="17101055" cy="88890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TextBox 4"/>
          <p:cNvSpPr txBox="1"/>
          <p:nvPr/>
        </p:nvSpPr>
        <p:spPr>
          <a:xfrm>
            <a:off x="2059273" y="651775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  <p:sp>
        <p:nvSpPr>
          <p:cNvPr id="5" name="TextBox 5"/>
          <p:cNvSpPr txBox="1"/>
          <p:nvPr/>
        </p:nvSpPr>
        <p:spPr>
          <a:xfrm rot="-23015">
            <a:off x="219581" y="6895292"/>
            <a:ext cx="7714238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tròn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2128655" y="2698448"/>
            <a:ext cx="3864669" cy="3947373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107124" y="2682059"/>
            <a:ext cx="3886200" cy="3947373"/>
          </a:xfrm>
          <a:prstGeom prst="flowChartConnector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2438400" y="2933700"/>
            <a:ext cx="3276600" cy="3282341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4415" y="3547692"/>
            <a:ext cx="2048570" cy="2248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3.33333E-6 L 0.02648 0.0013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8642E-6 L 0.62161 -0.003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76" y="-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at hi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0" grpId="0" animBg="1"/>
      <p:bldP spid="10" grpId="1" animBg="1"/>
      <p:bldP spid="10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21875" b="21875"/>
          <a:stretch>
            <a:fillRect/>
          </a:stretch>
        </p:blipFill>
        <p:spPr>
          <a:xfrm>
            <a:off x="0" y="23592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531502" y="722574"/>
            <a:ext cx="17101055" cy="8889035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 rot="-23015">
            <a:off x="5287291" y="8076704"/>
            <a:ext cx="7714238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tam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giác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6180716" y="2885872"/>
            <a:ext cx="5367401" cy="4356849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8868545" y="2872621"/>
            <a:ext cx="2683701" cy="43568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176587" y="7222734"/>
            <a:ext cx="5391974" cy="19987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231699" y="2885872"/>
            <a:ext cx="2683701" cy="4356849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 txBox="1">
            <a:spLocks/>
          </p:cNvSpPr>
          <p:nvPr/>
        </p:nvSpPr>
        <p:spPr>
          <a:xfrm>
            <a:off x="11400663" y="4369887"/>
            <a:ext cx="3458337" cy="6552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2060"/>
                </a:solidFill>
              </a:rPr>
              <a:t>3 </a:t>
            </a:r>
            <a:r>
              <a:rPr lang="en-US" b="1" dirty="0" err="1" smtClean="0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4910085" y="3798780"/>
            <a:ext cx="2048570" cy="2248881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877481" y="735098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6.17284E-7 L 0.03385 0.0098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3" y="4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xuat hie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21875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300767" y="269995"/>
            <a:ext cx="17987233" cy="9747009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 rot="-23015">
            <a:off x="3638153" y="827486"/>
            <a:ext cx="11011694" cy="962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840"/>
              </a:lnSpc>
              <a:spcBef>
                <a:spcPct val="0"/>
              </a:spcBef>
            </a:pP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Phân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biệt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tròn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,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hình</a:t>
            </a:r>
            <a:r>
              <a:rPr lang="en-US" sz="5600" dirty="0">
                <a:solidFill>
                  <a:srgbClr val="141414"/>
                </a:solidFill>
                <a:latin typeface="ไอติม"/>
              </a:rPr>
              <a:t> tam </a:t>
            </a:r>
            <a:r>
              <a:rPr lang="en-US" sz="5600" dirty="0" err="1">
                <a:solidFill>
                  <a:srgbClr val="141414"/>
                </a:solidFill>
                <a:latin typeface="ไอติม"/>
              </a:rPr>
              <a:t>giác</a:t>
            </a:r>
            <a:endParaRPr lang="en-US" sz="5600" dirty="0">
              <a:solidFill>
                <a:srgbClr val="141414"/>
              </a:solidFill>
              <a:latin typeface="ไอติม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2438400" y="2933701"/>
            <a:ext cx="2754092" cy="2661312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18863" y="3535525"/>
            <a:ext cx="1721892" cy="1890260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>
            <a:off x="1999619" y="6836953"/>
            <a:ext cx="3877684" cy="2861221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3852536" y="6820564"/>
            <a:ext cx="2024767" cy="2864484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050603" y="9685048"/>
            <a:ext cx="3840323" cy="1312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050603" y="6836953"/>
            <a:ext cx="1835597" cy="2861221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8025">
            <a:off x="657352" y="6793338"/>
            <a:ext cx="1479991" cy="1624706"/>
          </a:xfrm>
          <a:prstGeom prst="rect">
            <a:avLst/>
          </a:prstGeom>
        </p:spPr>
      </p:pic>
      <p:sp>
        <p:nvSpPr>
          <p:cNvPr id="10" name="Flowchart: Connector 9"/>
          <p:cNvSpPr/>
          <p:nvPr/>
        </p:nvSpPr>
        <p:spPr>
          <a:xfrm>
            <a:off x="2438400" y="2920576"/>
            <a:ext cx="2754093" cy="2674437"/>
          </a:xfrm>
          <a:prstGeom prst="flowChartConnector">
            <a:avLst/>
          </a:prstGeom>
          <a:solidFill>
            <a:srgbClr val="FF0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4"/>
          <p:cNvSpPr txBox="1"/>
          <p:nvPr/>
        </p:nvSpPr>
        <p:spPr>
          <a:xfrm>
            <a:off x="1738969" y="50119"/>
            <a:ext cx="16665827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5400" dirty="0">
                <a:solidFill>
                  <a:srgbClr val="004AAD"/>
                </a:solidFill>
                <a:latin typeface="ไอติม"/>
              </a:rPr>
              <a:t>HĐ1: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Nhận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biết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phân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biệt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tròn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, </a:t>
            </a:r>
            <a:r>
              <a:rPr lang="en-US" sz="5400" dirty="0" err="1">
                <a:solidFill>
                  <a:srgbClr val="004AAD"/>
                </a:solidFill>
                <a:latin typeface="ไอติม"/>
              </a:rPr>
              <a:t>hình</a:t>
            </a:r>
            <a:r>
              <a:rPr lang="en-US" sz="5400" dirty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5400" dirty="0" smtClean="0">
                <a:solidFill>
                  <a:srgbClr val="004AAD"/>
                </a:solidFill>
                <a:latin typeface="ไอติม"/>
              </a:rPr>
              <a:t>tam </a:t>
            </a:r>
            <a:r>
              <a:rPr lang="en-US" sz="5400" dirty="0" err="1" smtClean="0">
                <a:solidFill>
                  <a:srgbClr val="004AAD"/>
                </a:solidFill>
                <a:latin typeface="ไอติม"/>
              </a:rPr>
              <a:t>giác</a:t>
            </a:r>
            <a:endParaRPr lang="en-US" sz="5400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 thanh xuat hie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2716E-6 L 0.04358 0.005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9" y="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82716E-6 L 0.62162 -0.003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76" y="-1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xuat hi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85185E-6 L 0.05347 0.01898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4" y="9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xuat hien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4" grpId="0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C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4042227" y="-2386756"/>
            <a:ext cx="3771020" cy="7114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5381" y="8266772"/>
            <a:ext cx="3905697" cy="24795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682" y="590822"/>
            <a:ext cx="3226882" cy="875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352123" y="0"/>
            <a:ext cx="3038049" cy="1474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649173" y="6879545"/>
            <a:ext cx="3748006" cy="36185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6400" y="6216121"/>
            <a:ext cx="7315200" cy="371246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27974" y="2954927"/>
            <a:ext cx="13078478" cy="25104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67"/>
              </a:lnSpc>
            </a:pPr>
            <a:r>
              <a:rPr lang="en-US" sz="8799">
                <a:solidFill>
                  <a:srgbClr val="FFFFFF"/>
                </a:solidFill>
                <a:latin typeface="ไอติม"/>
              </a:rPr>
              <a:t>TRÒ CHƠI 1:</a:t>
            </a:r>
          </a:p>
          <a:p>
            <a:pPr algn="ctr">
              <a:lnSpc>
                <a:spcPts val="9767"/>
              </a:lnSpc>
            </a:pPr>
            <a:r>
              <a:rPr lang="en-US" sz="8799">
                <a:solidFill>
                  <a:srgbClr val="FFFFFF"/>
                </a:solidFill>
                <a:latin typeface="ไอติม"/>
              </a:rPr>
              <a:t>THI XEM AI NHANH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895850" y="159940"/>
            <a:ext cx="8496300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959"/>
              </a:lnSpc>
              <a:spcBef>
                <a:spcPct val="0"/>
              </a:spcBef>
            </a:pP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HĐ2: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Trò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chơi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củng</a:t>
            </a:r>
            <a:r>
              <a:rPr lang="en-US" sz="6399" dirty="0" smtClean="0">
                <a:solidFill>
                  <a:srgbClr val="004AAD"/>
                </a:solidFill>
                <a:latin typeface="ไอติม"/>
              </a:rPr>
              <a:t> </a:t>
            </a:r>
            <a:r>
              <a:rPr lang="en-US" sz="6399" dirty="0" err="1" smtClean="0">
                <a:solidFill>
                  <a:srgbClr val="004AAD"/>
                </a:solidFill>
                <a:latin typeface="ไอติม"/>
              </a:rPr>
              <a:t>cố</a:t>
            </a:r>
            <a:endParaRPr lang="en-US" sz="6399" dirty="0">
              <a:solidFill>
                <a:srgbClr val="004AAD"/>
              </a:solidFill>
              <a:latin typeface="ไอติม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060925" cy="20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Trò chơi 2: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Về đúng nhà</a:t>
            </a: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83644" y="77202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060925" cy="20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Trò chơi 2: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Về đúng nhà</a:t>
            </a: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83644" y="772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8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967766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5733011" y="478900"/>
            <a:ext cx="6821978" cy="9329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95422" y="4089943"/>
            <a:ext cx="4282878" cy="50225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881785" y="1985078"/>
            <a:ext cx="3279558" cy="51683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61734">
            <a:off x="10918412" y="6048847"/>
            <a:ext cx="2216718" cy="6095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266834" y="7436268"/>
            <a:ext cx="2326315" cy="26175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9752973">
            <a:off x="-606434" y="579677"/>
            <a:ext cx="4232222" cy="23859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043339" y="6601225"/>
            <a:ext cx="1670087" cy="167008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5970440" y="1985078"/>
            <a:ext cx="1721979" cy="185908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613538" y="4175162"/>
            <a:ext cx="9060925" cy="2079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Trò chơi 2: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333034"/>
                </a:solidFill>
                <a:latin typeface="Baloo"/>
              </a:rPr>
              <a:t>Về đúng nhà</a:t>
            </a:r>
          </a:p>
        </p:txBody>
      </p:sp>
      <p:pic>
        <p:nvPicPr>
          <p:cNvPr id="2050" name="Picture 2" descr="332,012 Cartoon House Stock Photos, Pictures &amp; Royalty-Free Images - iStock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967" b="89869" l="7190" r="89869">
                        <a14:foregroundMark x1="52451" y1="49510" x2="55065" y2="56699"/>
                        <a14:foregroundMark x1="64216" y1="52124" x2="65686" y2="57843"/>
                        <a14:foregroundMark x1="55882" y1="64706" x2="61111" y2="65850"/>
                        <a14:foregroundMark x1="36765" y1="70098" x2="30556" y2="62418"/>
                        <a14:foregroundMark x1="51961" y1="56046" x2="49346" y2="5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710" y="634127"/>
            <a:ext cx="3791229" cy="379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nhà của tô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183644" y="7720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141</Words>
  <Application>Microsoft Office PowerPoint</Application>
  <PresentationFormat>Custom</PresentationFormat>
  <Paragraphs>26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ไอติม</vt:lpstr>
      <vt:lpstr>Arial</vt:lpstr>
      <vt:lpstr>Baloo</vt:lpstr>
      <vt:lpstr>Montserrat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mầm non Hoa Sữa</dc:title>
  <cp:lastModifiedBy>Phong7T2</cp:lastModifiedBy>
  <cp:revision>16</cp:revision>
  <dcterms:created xsi:type="dcterms:W3CDTF">2006-08-16T00:00:00Z</dcterms:created>
  <dcterms:modified xsi:type="dcterms:W3CDTF">2022-10-17T01:59:29Z</dcterms:modified>
  <dc:identifier>DAFPL_bB9Gk</dc:identifier>
</cp:coreProperties>
</file>