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8" r:id="rId6"/>
    <p:sldId id="269" r:id="rId7"/>
    <p:sldId id="262" r:id="rId8"/>
    <p:sldId id="270" r:id="rId9"/>
    <p:sldId id="271" r:id="rId10"/>
    <p:sldId id="272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8F3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0" d="100"/>
          <a:sy n="70" d="100"/>
        </p:scale>
        <p:origin x="48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47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2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76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07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52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5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46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429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29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51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9370-CA7D-46E1-ABC8-1A6994C03B1A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42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A9370-CA7D-46E1-ABC8-1A6994C03B1A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99273-1D26-4D49-B6FD-CDB2C9733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72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tro%20choi%20nhom.yar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F:\Tranh ảnh dạy học\Hinh nen dep\SLGG_20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596"/>
            <a:ext cx="12192000" cy="7391400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34627" y="313165"/>
            <a:ext cx="650729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5385" y="1298050"/>
            <a:ext cx="90229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13710" y="4485193"/>
            <a:ext cx="7906332" cy="1723549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endParaRPr lang="en-US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CHỮ CÁI </a:t>
            </a:r>
          </a:p>
          <a:p>
            <a:pPr algn="ctr"/>
            <a:r>
              <a:rPr lang="en-US" sz="6000" b="1" dirty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O </a:t>
            </a:r>
            <a:r>
              <a:rPr lang="en-US" sz="7200" b="1" dirty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- « - ¬</a:t>
            </a:r>
          </a:p>
          <a:p>
            <a:pPr algn="ctr"/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6776" y="4495521"/>
            <a:ext cx="504978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 i="1">
              <a:solidFill>
                <a:srgbClr val="000099"/>
              </a:solidFill>
              <a:latin typeface="Tiffany" pitchFamily="18" charset="0"/>
            </a:endParaRP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srgbClr val="000099"/>
                </a:solidFill>
                <a:latin typeface="Tiffany" pitchFamily="18" charset="0"/>
              </a:rPr>
              <a:t>Người</a:t>
            </a:r>
            <a:r>
              <a:rPr lang="en-US" altLang="en-US" sz="2400" b="1" i="1" dirty="0">
                <a:solidFill>
                  <a:srgbClr val="000099"/>
                </a:solidFill>
                <a:latin typeface="Tiffany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ffany" pitchFamily="18" charset="0"/>
              </a:rPr>
              <a:t>thực</a:t>
            </a:r>
            <a:r>
              <a:rPr lang="en-US" altLang="en-US" sz="2400" b="1" i="1" dirty="0">
                <a:solidFill>
                  <a:srgbClr val="000099"/>
                </a:solidFill>
                <a:latin typeface="Tiffany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ffany" pitchFamily="18" charset="0"/>
              </a:rPr>
              <a:t>hiện</a:t>
            </a:r>
            <a:r>
              <a:rPr lang="en-US" altLang="en-US" sz="2400" b="1" i="1" dirty="0">
                <a:solidFill>
                  <a:srgbClr val="000099"/>
                </a:solidFill>
                <a:latin typeface="Tiffany" pitchFamily="18" charset="0"/>
              </a:rPr>
              <a:t> </a:t>
            </a:r>
            <a:r>
              <a:rPr lang="en-US" altLang="en-US" sz="2400" b="1" i="1">
                <a:solidFill>
                  <a:srgbClr val="000099"/>
                </a:solidFill>
                <a:latin typeface="Tiffany" pitchFamily="18" charset="0"/>
              </a:rPr>
              <a:t>: Nguyễn Thị Lan Anh</a:t>
            </a:r>
            <a:endParaRPr lang="en-US" altLang="en-US" sz="2400" b="1" i="1" dirty="0">
              <a:solidFill>
                <a:srgbClr val="000099"/>
              </a:solidFill>
              <a:latin typeface="Tiffany" pitchFamily="18" charset="0"/>
            </a:endParaRP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i="1" dirty="0" err="1">
                <a:solidFill>
                  <a:srgbClr val="000099"/>
                </a:solidFill>
                <a:latin typeface="Tiffany" pitchFamily="18" charset="0"/>
              </a:rPr>
              <a:t>Lớp</a:t>
            </a:r>
            <a:r>
              <a:rPr lang="en-US" altLang="en-US" sz="2400" b="1" i="1" dirty="0">
                <a:solidFill>
                  <a:srgbClr val="000099"/>
                </a:solidFill>
                <a:latin typeface="Tiffany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ffany" pitchFamily="18" charset="0"/>
              </a:rPr>
              <a:t>Mẫu</a:t>
            </a:r>
            <a:r>
              <a:rPr lang="en-US" altLang="en-US" sz="2400" b="1" i="1" dirty="0">
                <a:solidFill>
                  <a:srgbClr val="000099"/>
                </a:solidFill>
                <a:latin typeface="Tiffany" pitchFamily="18" charset="0"/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  <a:latin typeface="Tiffany" pitchFamily="18" charset="0"/>
              </a:rPr>
              <a:t>giáo</a:t>
            </a:r>
            <a:r>
              <a:rPr lang="en-US" altLang="en-US" sz="2400" b="1" i="1" dirty="0">
                <a:solidFill>
                  <a:srgbClr val="000099"/>
                </a:solidFill>
                <a:latin typeface="Tiffany" pitchFamily="18" charset="0"/>
              </a:rPr>
              <a:t> </a:t>
            </a:r>
            <a:r>
              <a:rPr lang="en-US" altLang="en-US" sz="2400" b="1" i="1" err="1">
                <a:solidFill>
                  <a:srgbClr val="000099"/>
                </a:solidFill>
                <a:latin typeface="Tiffany" pitchFamily="18" charset="0"/>
              </a:rPr>
              <a:t>lớn</a:t>
            </a:r>
            <a:r>
              <a:rPr lang="en-US" altLang="en-US" sz="2400" b="1" i="1">
                <a:solidFill>
                  <a:srgbClr val="000099"/>
                </a:solidFill>
                <a:latin typeface="Tiffany" pitchFamily="18" charset="0"/>
              </a:rPr>
              <a:t>  A4</a:t>
            </a:r>
            <a:endParaRPr lang="en-US" altLang="en-US" sz="2400" b="1" i="1" dirty="0">
              <a:solidFill>
                <a:srgbClr val="000099"/>
              </a:solidFill>
              <a:latin typeface="Tiffany" pitchFamily="18" charset="0"/>
            </a:endParaRP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endParaRPr lang="en-US" altLang="en-US" sz="2400" b="1" i="1" dirty="0">
              <a:solidFill>
                <a:srgbClr val="000099"/>
              </a:solidFill>
              <a:latin typeface="Tiffany" pitchFamily="18" charset="0"/>
            </a:endParaRPr>
          </a:p>
        </p:txBody>
      </p:sp>
      <p:sp>
        <p:nvSpPr>
          <p:cNvPr id="8" name="AutoShape 2" descr="Káº¿t quáº£ hÃ¬nh áº£nh cho bieu tuong loa"/>
          <p:cNvSpPr>
            <a:spLocks noChangeAspect="1" noChangeArrowheads="1"/>
          </p:cNvSpPr>
          <p:nvPr/>
        </p:nvSpPr>
        <p:spPr bwMode="auto">
          <a:xfrm>
            <a:off x="674559" y="-112064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Vịt con đến trườ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9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8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68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Ã¬nh áº£nh cÃ³ liÃªn qua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914" y="-262110"/>
            <a:ext cx="4175125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42054" y="4481428"/>
            <a:ext cx="64008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8800" b="1" dirty="0" err="1">
                <a:solidFill>
                  <a:srgbClr val="002060"/>
                </a:solidFill>
                <a:latin typeface=".VnAvant" pitchFamily="34" charset="0"/>
              </a:rPr>
              <a:t>bãng</a:t>
            </a:r>
            <a:r>
              <a:rPr lang="en-US" sz="8800" b="1" dirty="0">
                <a:solidFill>
                  <a:srgbClr val="002060"/>
                </a:solidFill>
                <a:latin typeface=".VnAvant" pitchFamily="34" charset="0"/>
              </a:rPr>
              <a:t> bay</a:t>
            </a:r>
            <a:endParaRPr lang="en-US" sz="6600" b="1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71785" y="4479840"/>
            <a:ext cx="12366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83914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3" action="ppaction://hlinkfile"/>
          </p:cNvPr>
          <p:cNvSpPr txBox="1"/>
          <p:nvPr/>
        </p:nvSpPr>
        <p:spPr>
          <a:xfrm>
            <a:off x="1817179" y="1937982"/>
            <a:ext cx="874149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Trß</a:t>
            </a:r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ch¬i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pPr algn="ctr"/>
            <a:r>
              <a:rPr lang="en-US" sz="7200" b="1" dirty="0">
                <a:solidFill>
                  <a:srgbClr val="0070C0"/>
                </a:solidFill>
                <a:latin typeface=".VnAvant" panose="020B7200000000000000" pitchFamily="34" charset="0"/>
              </a:rPr>
              <a:t>§</a:t>
            </a:r>
            <a:r>
              <a:rPr lang="en-US" sz="72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éi</a:t>
            </a:r>
            <a:r>
              <a:rPr lang="en-US" sz="72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72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nµo</a:t>
            </a:r>
            <a:r>
              <a:rPr lang="en-US" sz="72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72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nhanh</a:t>
            </a:r>
            <a:r>
              <a:rPr lang="en-US" sz="72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72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h¬n</a:t>
            </a:r>
            <a:endParaRPr lang="en-US" sz="72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654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Káº¿t quáº£ hÃ¬nh áº£nh cho group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Káº¿t quáº£ hÃ¬nh áº£nh cho group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Káº¿t quáº£ hÃ¬nh áº£nh cho group carto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26" b="80256" l="1700" r="99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2" b="16739"/>
          <a:stretch/>
        </p:blipFill>
        <p:spPr bwMode="auto">
          <a:xfrm>
            <a:off x="1342931" y="1691163"/>
            <a:ext cx="9452449" cy="562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43002" y="1382825"/>
            <a:ext cx="72523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.VnAvant" panose="020B7200000000000000" pitchFamily="34" charset="0"/>
              </a:rPr>
              <a:t>Ho¹t ®éng nhãm</a:t>
            </a:r>
          </a:p>
        </p:txBody>
      </p:sp>
      <p:pic>
        <p:nvPicPr>
          <p:cNvPr id="8" name="Canon-Pachelbel_32wf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4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3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583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1077" y="333632"/>
            <a:ext cx="502114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b="1" dirty="0">
                <a:solidFill>
                  <a:srgbClr val="0000FF"/>
                </a:solidFill>
                <a:latin typeface=".VnAvant" panose="020B7200000000000000" pitchFamily="34" charset="0"/>
              </a:rPr>
              <a:t>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4304" y="-1767532"/>
            <a:ext cx="8047037" cy="918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165" y="-940145"/>
            <a:ext cx="8047037" cy="918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75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6350"/>
            <a:ext cx="1223645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87002" y="3927787"/>
            <a:ext cx="18473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6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4754" y="3927787"/>
            <a:ext cx="18473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8668">
            <a:off x="2671765" y="-48010"/>
            <a:ext cx="6191250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314354" y="4143151"/>
            <a:ext cx="1219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3800" b="1" dirty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381154" y="4143151"/>
            <a:ext cx="1219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3800" b="1" dirty="0">
                <a:solidFill>
                  <a:srgbClr val="FF0000"/>
                </a:solidFill>
                <a:latin typeface=".VnAvant" pitchFamily="34" charset="0"/>
              </a:rPr>
              <a:t>¸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219354" y="4143151"/>
            <a:ext cx="1219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3800" b="1" dirty="0">
                <a:solidFill>
                  <a:srgbClr val="FF0000"/>
                </a:solidFill>
                <a:latin typeface=".VnAvant" pitchFamily="34" charset="0"/>
              </a:rPr>
              <a:t>i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514754" y="4143151"/>
            <a:ext cx="1219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3800" b="1" dirty="0">
                <a:solidFill>
                  <a:srgbClr val="FF0000"/>
                </a:solidFill>
                <a:latin typeface=".VnAvant" pitchFamily="34" charset="0"/>
              </a:rPr>
              <a:t>«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35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6350"/>
            <a:ext cx="1223645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370173" y="537519"/>
            <a:ext cx="2819400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4400" b="1" dirty="0">
                <a:solidFill>
                  <a:srgbClr val="FF0000"/>
                </a:solidFill>
                <a:latin typeface=".VnAvant" pitchFamily="34" charset="0"/>
              </a:rPr>
              <a:t>«</a:t>
            </a:r>
            <a:endParaRPr lang="en-US" sz="199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404" y="-784750"/>
            <a:ext cx="8157047" cy="9304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140" y="1445743"/>
            <a:ext cx="1880291" cy="75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50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00375" y="105931"/>
            <a:ext cx="3124200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1300" b="1" dirty="0">
                <a:solidFill>
                  <a:srgbClr val="0000CC"/>
                </a:solidFill>
                <a:latin typeface=".VnAvant" pitchFamily="34" charset="0"/>
              </a:rPr>
              <a:t>o</a:t>
            </a:r>
            <a:endParaRPr lang="en-US" sz="239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6350"/>
            <a:ext cx="1223645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4204494" y="96042"/>
            <a:ext cx="3124200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1300" b="1" dirty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239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5183981" y="956895"/>
            <a:ext cx="1165225" cy="1169987"/>
            <a:chOff x="3870448" y="1599336"/>
            <a:chExt cx="1164699" cy="1170266"/>
          </a:xfrm>
        </p:grpSpPr>
        <p:sp>
          <p:nvSpPr>
            <p:cNvPr id="7" name="Parallelogram 6"/>
            <p:cNvSpPr/>
            <p:nvPr/>
          </p:nvSpPr>
          <p:spPr>
            <a:xfrm rot="2697271">
              <a:off x="3870448" y="1599336"/>
              <a:ext cx="528399" cy="1155977"/>
            </a:xfrm>
            <a:prstGeom prst="parallelogram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Parallelogram 7"/>
            <p:cNvSpPr/>
            <p:nvPr/>
          </p:nvSpPr>
          <p:spPr>
            <a:xfrm rot="8129379" flipH="1">
              <a:off x="4522616" y="1613626"/>
              <a:ext cx="512530" cy="1155977"/>
            </a:xfrm>
            <a:prstGeom prst="parallelogram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6713501" y="2130426"/>
            <a:ext cx="777874" cy="8175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24" y="-1439562"/>
            <a:ext cx="9584340" cy="11047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713501" y="2120086"/>
            <a:ext cx="777874" cy="827903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5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" y="-6350"/>
            <a:ext cx="1223645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520395" y="1420687"/>
            <a:ext cx="2863851" cy="393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0" b="1" i="0" u="none" strike="noStrike" kern="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.VnAvantH" pitchFamily="34" charset="0"/>
              </a:rPr>
              <a:t>o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608083" y="1385762"/>
            <a:ext cx="2763838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.VnAvantH" pitchFamily="34" charset="0"/>
              </a:rPr>
              <a:t>O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7636724" y="1403224"/>
            <a:ext cx="2892425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5000" b="1" dirty="0">
                <a:solidFill>
                  <a:srgbClr val="FF0000"/>
                </a:solidFill>
                <a:latin typeface=".VnAvantH" pitchFamily="34" charset="0"/>
              </a:rPr>
              <a:t>O</a:t>
            </a:r>
          </a:p>
        </p:txBody>
      </p:sp>
      <p:grpSp>
        <p:nvGrpSpPr>
          <p:cNvPr id="12" name="Group 10"/>
          <p:cNvGrpSpPr>
            <a:grpSpLocks/>
          </p:cNvGrpSpPr>
          <p:nvPr/>
        </p:nvGrpSpPr>
        <p:grpSpPr bwMode="auto">
          <a:xfrm rot="21437643">
            <a:off x="5575046" y="1245453"/>
            <a:ext cx="784842" cy="799734"/>
            <a:chOff x="3870448" y="1599336"/>
            <a:chExt cx="953515" cy="1165697"/>
          </a:xfrm>
          <a:solidFill>
            <a:srgbClr val="000099"/>
          </a:solidFill>
        </p:grpSpPr>
        <p:sp>
          <p:nvSpPr>
            <p:cNvPr id="13" name="Parallelogram 12"/>
            <p:cNvSpPr/>
            <p:nvPr/>
          </p:nvSpPr>
          <p:spPr>
            <a:xfrm rot="2697271">
              <a:off x="3870448" y="1599336"/>
              <a:ext cx="528399" cy="1155976"/>
            </a:xfrm>
            <a:prstGeom prst="parallelogram">
              <a:avLst/>
            </a:prstGeom>
            <a:grpFill/>
            <a:ln w="25400" cap="flat" cmpd="sng" algn="ctr">
              <a:solidFill>
                <a:srgbClr val="000099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Parallelogram 13"/>
            <p:cNvSpPr/>
            <p:nvPr/>
          </p:nvSpPr>
          <p:spPr>
            <a:xfrm rot="8458730" flipH="1">
              <a:off x="4311432" y="1618928"/>
              <a:ext cx="512531" cy="1146105"/>
            </a:xfrm>
            <a:prstGeom prst="parallelogram">
              <a:avLst/>
            </a:prstGeom>
            <a:grpFill/>
            <a:ln w="25400" cap="flat" cmpd="sng" algn="ctr">
              <a:solidFill>
                <a:srgbClr val="000099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063" y="2089987"/>
            <a:ext cx="56038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4602040" y="1373207"/>
            <a:ext cx="2841625" cy="393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5000" b="1" dirty="0">
                <a:solidFill>
                  <a:srgbClr val="CC00CC"/>
                </a:solidFill>
                <a:latin typeface=".VnAvantH" pitchFamily="34" charset="0"/>
              </a:rPr>
              <a:t>O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528121" y="1398118"/>
            <a:ext cx="2817813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5000" b="1" dirty="0">
                <a:solidFill>
                  <a:srgbClr val="CC00CC"/>
                </a:solidFill>
                <a:latin typeface=".VnAvantH" pitchFamily="34" charset="0"/>
              </a:rPr>
              <a:t>o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7663416" y="1402043"/>
            <a:ext cx="2763837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5000" b="1" dirty="0">
                <a:solidFill>
                  <a:srgbClr val="CC00CC"/>
                </a:solidFill>
                <a:latin typeface=".VnAvantH" pitchFamily="34" charset="0"/>
              </a:rPr>
              <a:t>o</a:t>
            </a:r>
          </a:p>
        </p:txBody>
      </p:sp>
      <p:grpSp>
        <p:nvGrpSpPr>
          <p:cNvPr id="19" name="Group 10"/>
          <p:cNvGrpSpPr>
            <a:grpSpLocks/>
          </p:cNvGrpSpPr>
          <p:nvPr/>
        </p:nvGrpSpPr>
        <p:grpSpPr bwMode="auto">
          <a:xfrm rot="21437643">
            <a:off x="5597580" y="1259460"/>
            <a:ext cx="784842" cy="799734"/>
            <a:chOff x="3870448" y="1599336"/>
            <a:chExt cx="953515" cy="1165697"/>
          </a:xfrm>
          <a:solidFill>
            <a:srgbClr val="000099"/>
          </a:solidFill>
        </p:grpSpPr>
        <p:sp>
          <p:nvSpPr>
            <p:cNvPr id="20" name="Parallelogram 19"/>
            <p:cNvSpPr/>
            <p:nvPr/>
          </p:nvSpPr>
          <p:spPr>
            <a:xfrm rot="2697271">
              <a:off x="3870448" y="1599336"/>
              <a:ext cx="528399" cy="1155976"/>
            </a:xfrm>
            <a:prstGeom prst="parallelogram">
              <a:avLst/>
            </a:prstGeom>
            <a:grpFill/>
            <a:ln w="25400" cap="flat" cmpd="sng" algn="ctr">
              <a:solidFill>
                <a:srgbClr val="000099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Parallelogram 20"/>
            <p:cNvSpPr/>
            <p:nvPr/>
          </p:nvSpPr>
          <p:spPr>
            <a:xfrm rot="8458730" flipH="1">
              <a:off x="4311432" y="1618928"/>
              <a:ext cx="512531" cy="1146105"/>
            </a:xfrm>
            <a:prstGeom prst="parallelogram">
              <a:avLst/>
            </a:prstGeom>
            <a:grpFill/>
            <a:ln w="25400" cap="flat" cmpd="sng" algn="ctr">
              <a:solidFill>
                <a:srgbClr val="000099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9786868" y="2077274"/>
            <a:ext cx="560387" cy="615963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9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4311" y="4190326"/>
            <a:ext cx="154721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  <a:latin typeface=".VnAvant" panose="020B7200000000000000" pitchFamily="34" charset="0"/>
              </a:rPr>
              <a:t>¬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4311" y="2173173"/>
            <a:ext cx="154721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4225" y="-276370"/>
            <a:ext cx="154721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84158" y="-276370"/>
            <a:ext cx="197201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rgbClr val="0000FF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84158" y="2112814"/>
            <a:ext cx="197201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rgbClr val="0000FF"/>
                </a:solidFill>
                <a:latin typeface=".VnAvant" panose="020B7200000000000000" pitchFamily="34" charset="0"/>
              </a:rPr>
              <a:t>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84157" y="4371436"/>
            <a:ext cx="1972015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>
                <a:solidFill>
                  <a:srgbClr val="0000FF"/>
                </a:solidFill>
                <a:latin typeface=".VnAvant" panose="020B7200000000000000" pitchFamily="34" charset="0"/>
              </a:rPr>
              <a:t>¥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861531" y="2112814"/>
            <a:ext cx="2209800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600" b="1" dirty="0">
                <a:solidFill>
                  <a:srgbClr val="00B050"/>
                </a:solidFill>
                <a:latin typeface=".VnTeknicalH" pitchFamily="34" charset="0"/>
              </a:rPr>
              <a:t>«</a:t>
            </a:r>
            <a:endParaRPr lang="en-US" sz="9600" b="1" dirty="0">
              <a:solidFill>
                <a:srgbClr val="00B050"/>
              </a:solidFill>
              <a:latin typeface=".VnTeknicalH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861531" y="4211122"/>
            <a:ext cx="2209800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600" b="1" dirty="0">
                <a:solidFill>
                  <a:srgbClr val="00B050"/>
                </a:solidFill>
                <a:latin typeface=".VnTeknicalH" pitchFamily="34" charset="0"/>
              </a:rPr>
              <a:t>¬</a:t>
            </a:r>
            <a:endParaRPr lang="en-US" sz="9600" b="1" dirty="0">
              <a:solidFill>
                <a:srgbClr val="00B050"/>
              </a:solidFill>
              <a:latin typeface=".VnTeknicalH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861531" y="-276370"/>
            <a:ext cx="2209800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600" b="1" dirty="0">
                <a:solidFill>
                  <a:srgbClr val="00B050"/>
                </a:solidFill>
                <a:latin typeface=".VnTeknicalH" pitchFamily="34" charset="0"/>
              </a:rPr>
              <a:t>o</a:t>
            </a:r>
            <a:endParaRPr lang="en-US" sz="9600" b="1" dirty="0">
              <a:solidFill>
                <a:srgbClr val="00B050"/>
              </a:solidFill>
              <a:latin typeface=".VnTeknical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671" y="0"/>
            <a:ext cx="2908300" cy="366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966" y="3698577"/>
            <a:ext cx="7450590" cy="293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101" y="3721694"/>
            <a:ext cx="2523480" cy="288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601" y="3709336"/>
            <a:ext cx="2525241" cy="290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2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605" y="34926"/>
            <a:ext cx="4510217" cy="362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142" y="3657845"/>
            <a:ext cx="6645642" cy="3006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108" y="3497383"/>
            <a:ext cx="2959037" cy="3348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75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83</Words>
  <Application>Microsoft Office PowerPoint</Application>
  <PresentationFormat>Widescreen</PresentationFormat>
  <Paragraphs>37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.VnAvant</vt:lpstr>
      <vt:lpstr>.VnAvantH</vt:lpstr>
      <vt:lpstr>.VnTeknicalH</vt:lpstr>
      <vt:lpstr>Arial</vt:lpstr>
      <vt:lpstr>Calibri</vt:lpstr>
      <vt:lpstr>Calibri Light</vt:lpstr>
      <vt:lpstr>Tiffany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Dr-DucViet</dc:creator>
  <cp:lastModifiedBy>Admin</cp:lastModifiedBy>
  <cp:revision>67</cp:revision>
  <dcterms:created xsi:type="dcterms:W3CDTF">2018-10-16T23:09:49Z</dcterms:created>
  <dcterms:modified xsi:type="dcterms:W3CDTF">2022-10-03T07:55:39Z</dcterms:modified>
</cp:coreProperties>
</file>