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85" r:id="rId3"/>
    <p:sldId id="288" r:id="rId4"/>
    <p:sldId id="290" r:id="rId5"/>
    <p:sldId id="293" r:id="rId6"/>
    <p:sldId id="279" r:id="rId7"/>
    <p:sldId id="274" r:id="rId8"/>
    <p:sldId id="258" r:id="rId9"/>
    <p:sldId id="259" r:id="rId10"/>
    <p:sldId id="275" r:id="rId11"/>
    <p:sldId id="261" r:id="rId12"/>
    <p:sldId id="262" r:id="rId13"/>
    <p:sldId id="263" r:id="rId14"/>
    <p:sldId id="264" r:id="rId15"/>
    <p:sldId id="265" r:id="rId16"/>
    <p:sldId id="276" r:id="rId17"/>
    <p:sldId id="277" r:id="rId18"/>
    <p:sldId id="266" r:id="rId19"/>
    <p:sldId id="267" r:id="rId20"/>
    <p:sldId id="268" r:id="rId21"/>
    <p:sldId id="269" r:id="rId22"/>
    <p:sldId id="270" r:id="rId23"/>
    <p:sldId id="272" r:id="rId24"/>
    <p:sldId id="29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686"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1333F-F434-4727-A01E-261CCB82A9E8}" type="datetimeFigureOut">
              <a:rPr lang="en-US" smtClean="0"/>
              <a:t>5/28/2022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9107C-AA80-42AB-A404-2683715B299C}" type="slidenum">
              <a:rPr lang="en-US" smtClean="0"/>
              <a:t>‹#›</a:t>
            </a:fld>
            <a:endParaRPr lang="en-US"/>
          </a:p>
        </p:txBody>
      </p:sp>
    </p:spTree>
    <p:extLst>
      <p:ext uri="{BB962C8B-B14F-4D97-AF65-F5344CB8AC3E}">
        <p14:creationId xmlns:p14="http://schemas.microsoft.com/office/powerpoint/2010/main" val="348511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11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23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24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42945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52087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212456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53898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A941C-E95D-4E1E-AD01-379289200849}" type="datetimeFigureOut">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15569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A941C-E95D-4E1E-AD01-379289200849}" type="datetimeFigureOut">
              <a:rPr lang="en-US" smtClean="0"/>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85231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A941C-E95D-4E1E-AD01-379289200849}" type="datetimeFigureOut">
              <a:rPr lang="en-US" smtClean="0"/>
              <a:t>5/28/2022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15826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A941C-E95D-4E1E-AD01-379289200849}" type="datetimeFigureOut">
              <a:rPr lang="en-US" smtClean="0"/>
              <a:t>5/28/2022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94673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A941C-E95D-4E1E-AD01-379289200849}" type="datetimeFigureOut">
              <a:rPr lang="en-US" smtClean="0"/>
              <a:t>5/28/2022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63490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A941C-E95D-4E1E-AD01-379289200849}" type="datetimeFigureOut">
              <a:rPr lang="en-US" smtClean="0"/>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41445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A941C-E95D-4E1E-AD01-379289200849}" type="datetimeFigureOut">
              <a:rPr lang="en-US" smtClean="0"/>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36079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A941C-E95D-4E1E-AD01-379289200849}" type="datetimeFigureOut">
              <a:rPr lang="en-US" smtClean="0"/>
              <a:t>5/28/2022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F3F7B-81AD-4D96-AF9B-8AF4EB981ECF}" type="slidenum">
              <a:rPr lang="en-US" smtClean="0"/>
              <a:t>‹#›</a:t>
            </a:fld>
            <a:endParaRPr lang="en-US"/>
          </a:p>
        </p:txBody>
      </p:sp>
    </p:spTree>
    <p:extLst>
      <p:ext uri="{BB962C8B-B14F-4D97-AF65-F5344CB8AC3E}">
        <p14:creationId xmlns:p14="http://schemas.microsoft.com/office/powerpoint/2010/main" val="102978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53"/>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2"/>
          <p:cNvSpPr>
            <a:spLocks noChangeArrowheads="1"/>
          </p:cNvSpPr>
          <p:nvPr/>
        </p:nvSpPr>
        <p:spPr bwMode="auto">
          <a:xfrm>
            <a:off x="1892300" y="671513"/>
            <a:ext cx="587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de-DE" b="1" dirty="0">
                <a:solidFill>
                  <a:srgbClr val="0000FF"/>
                </a:solidFill>
                <a:latin typeface="Times New Roman" pitchFamily="18" charset="0"/>
              </a:rPr>
              <a:t>PHÒNG GIÁO DỤC VÀ ĐÀO TẠO QUẬN </a:t>
            </a:r>
            <a:r>
              <a:rPr lang="vi-VN" altLang="de-DE" b="1" dirty="0">
                <a:solidFill>
                  <a:srgbClr val="0000FF"/>
                </a:solidFill>
                <a:latin typeface="Times New Roman" pitchFamily="18" charset="0"/>
              </a:rPr>
              <a:t>LONG BIÊN</a:t>
            </a:r>
            <a:endParaRPr lang="en-US" altLang="de-DE" b="1" dirty="0">
              <a:solidFill>
                <a:srgbClr val="0000FF"/>
              </a:solidFill>
              <a:latin typeface="Times New Roman" pitchFamily="18" charset="0"/>
            </a:endParaRPr>
          </a:p>
          <a:p>
            <a:pPr algn="ctr" eaLnBrk="1" hangingPunct="1"/>
            <a:r>
              <a:rPr lang="en-US" altLang="de-DE" b="1" dirty="0">
                <a:solidFill>
                  <a:srgbClr val="0000FF"/>
                </a:solidFill>
                <a:latin typeface="Times New Roman" pitchFamily="18" charset="0"/>
              </a:rPr>
              <a:t>TRƯỜNG MẦM NON </a:t>
            </a:r>
            <a:r>
              <a:rPr lang="en-US" altLang="de-DE" b="1" dirty="0" smtClean="0">
                <a:solidFill>
                  <a:srgbClr val="0000FF"/>
                </a:solidFill>
                <a:latin typeface="Times New Roman" pitchFamily="18" charset="0"/>
              </a:rPr>
              <a:t>HOA ANH ĐÀO</a:t>
            </a:r>
            <a:endParaRPr lang="en-US" altLang="de-DE" b="1" dirty="0">
              <a:solidFill>
                <a:srgbClr val="0000FF"/>
              </a:solidFill>
              <a:latin typeface="Times New Roman" pitchFamily="18" charset="0"/>
            </a:endParaRPr>
          </a:p>
        </p:txBody>
      </p:sp>
      <p:sp>
        <p:nvSpPr>
          <p:cNvPr id="2058" name="Rectangle 15"/>
          <p:cNvSpPr>
            <a:spLocks noChangeArrowheads="1"/>
          </p:cNvSpPr>
          <p:nvPr/>
        </p:nvSpPr>
        <p:spPr bwMode="auto">
          <a:xfrm>
            <a:off x="882316" y="2948405"/>
            <a:ext cx="74707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r>
              <a:rPr lang="en-US" altLang="de-DE" sz="2800" b="1" dirty="0" err="1" smtClean="0">
                <a:solidFill>
                  <a:srgbClr val="FF0000"/>
                </a:solidFill>
              </a:rPr>
              <a:t>Đề</a:t>
            </a:r>
            <a:r>
              <a:rPr lang="en-US" altLang="de-DE" sz="2800" b="1" dirty="0" smtClean="0">
                <a:solidFill>
                  <a:srgbClr val="FF0000"/>
                </a:solidFill>
              </a:rPr>
              <a:t> </a:t>
            </a:r>
            <a:r>
              <a:rPr lang="en-US" altLang="de-DE" sz="2800" b="1" dirty="0" err="1">
                <a:solidFill>
                  <a:srgbClr val="FF0000"/>
                </a:solidFill>
              </a:rPr>
              <a:t>tài</a:t>
            </a:r>
            <a:r>
              <a:rPr lang="en-US" altLang="de-DE" sz="2800" b="1" dirty="0" smtClean="0">
                <a:solidFill>
                  <a:srgbClr val="FF0000"/>
                </a:solidFill>
              </a:rPr>
              <a:t>: </a:t>
            </a:r>
            <a:r>
              <a:rPr lang="en-US" altLang="de-DE" sz="2800" b="1" dirty="0" err="1" smtClean="0">
                <a:solidFill>
                  <a:srgbClr val="FF0000"/>
                </a:solidFill>
              </a:rPr>
              <a:t>Khám</a:t>
            </a:r>
            <a:r>
              <a:rPr lang="en-US" altLang="de-DE" sz="2800" b="1" dirty="0" smtClean="0">
                <a:solidFill>
                  <a:srgbClr val="FF0000"/>
                </a:solidFill>
              </a:rPr>
              <a:t> </a:t>
            </a:r>
            <a:r>
              <a:rPr lang="en-US" altLang="de-DE" sz="2800" b="1" dirty="0" err="1" smtClean="0">
                <a:solidFill>
                  <a:srgbClr val="FF0000"/>
                </a:solidFill>
              </a:rPr>
              <a:t>phá</a:t>
            </a:r>
            <a:r>
              <a:rPr lang="en-US" altLang="de-DE" sz="2800" b="1" dirty="0" smtClean="0">
                <a:solidFill>
                  <a:srgbClr val="FF0000"/>
                </a:solidFill>
              </a:rPr>
              <a:t> </a:t>
            </a:r>
            <a:r>
              <a:rPr lang="en-US" altLang="de-DE" sz="2800" b="1" dirty="0" err="1" smtClean="0">
                <a:solidFill>
                  <a:srgbClr val="FF0000"/>
                </a:solidFill>
              </a:rPr>
              <a:t>về</a:t>
            </a:r>
            <a:r>
              <a:rPr lang="en-US" altLang="de-DE" sz="2800" b="1" dirty="0" smtClean="0">
                <a:solidFill>
                  <a:srgbClr val="FF0000"/>
                </a:solidFill>
              </a:rPr>
              <a:t> </a:t>
            </a:r>
            <a:r>
              <a:rPr lang="en-US" altLang="de-DE" sz="2800" b="1" dirty="0" err="1" smtClean="0">
                <a:solidFill>
                  <a:srgbClr val="FF0000"/>
                </a:solidFill>
              </a:rPr>
              <a:t>nước</a:t>
            </a:r>
            <a:r>
              <a:rPr lang="en-US" altLang="de-DE" sz="2800" b="1" dirty="0" smtClean="0">
                <a:solidFill>
                  <a:srgbClr val="FF0000"/>
                </a:solidFill>
              </a:rPr>
              <a:t> </a:t>
            </a:r>
            <a:r>
              <a:rPr lang="en-US" altLang="de-DE" sz="2800" b="1" dirty="0" err="1" smtClean="0">
                <a:solidFill>
                  <a:srgbClr val="FF0000"/>
                </a:solidFill>
              </a:rPr>
              <a:t>và</a:t>
            </a:r>
            <a:r>
              <a:rPr lang="en-US" altLang="de-DE" sz="2800" b="1" dirty="0" smtClean="0">
                <a:solidFill>
                  <a:srgbClr val="FF0000"/>
                </a:solidFill>
              </a:rPr>
              <a:t> </a:t>
            </a:r>
            <a:r>
              <a:rPr lang="en-US" altLang="de-DE" sz="2800" b="1" dirty="0" err="1" smtClean="0">
                <a:solidFill>
                  <a:srgbClr val="FF0000"/>
                </a:solidFill>
              </a:rPr>
              <a:t>ích</a:t>
            </a:r>
            <a:r>
              <a:rPr lang="en-US" altLang="de-DE" sz="2800" b="1" dirty="0" smtClean="0">
                <a:solidFill>
                  <a:srgbClr val="FF0000"/>
                </a:solidFill>
              </a:rPr>
              <a:t> </a:t>
            </a:r>
            <a:r>
              <a:rPr lang="en-US" altLang="de-DE" sz="2800" b="1" dirty="0" err="1" smtClean="0">
                <a:solidFill>
                  <a:srgbClr val="FF0000"/>
                </a:solidFill>
              </a:rPr>
              <a:t>lợi</a:t>
            </a:r>
            <a:r>
              <a:rPr lang="en-US" altLang="de-DE" sz="2800" b="1" dirty="0" smtClean="0">
                <a:solidFill>
                  <a:srgbClr val="FF0000"/>
                </a:solidFill>
              </a:rPr>
              <a:t> </a:t>
            </a:r>
            <a:r>
              <a:rPr lang="en-US" altLang="de-DE" sz="2800" b="1" dirty="0" err="1" smtClean="0">
                <a:solidFill>
                  <a:srgbClr val="FF0000"/>
                </a:solidFill>
              </a:rPr>
              <a:t>của</a:t>
            </a:r>
            <a:r>
              <a:rPr lang="en-US" altLang="de-DE" sz="2800" b="1" dirty="0" smtClean="0">
                <a:solidFill>
                  <a:srgbClr val="FF0000"/>
                </a:solidFill>
              </a:rPr>
              <a:t> </a:t>
            </a:r>
            <a:r>
              <a:rPr lang="en-US" altLang="de-DE" sz="2800" b="1" dirty="0" err="1" smtClean="0">
                <a:solidFill>
                  <a:srgbClr val="FF0000"/>
                </a:solidFill>
              </a:rPr>
              <a:t>nước</a:t>
            </a:r>
            <a:endParaRPr lang="en-US" altLang="de-DE" sz="2400" b="1" dirty="0" smtClean="0">
              <a:solidFill>
                <a:srgbClr val="9900CC"/>
              </a:solidFill>
              <a:latin typeface="Times New Roman" pitchFamily="18" charset="0"/>
            </a:endParaRPr>
          </a:p>
          <a:p>
            <a:pPr marL="342900" indent="-342900" eaLnBrk="1" hangingPunct="1">
              <a:lnSpc>
                <a:spcPct val="80000"/>
              </a:lnSpc>
              <a:spcBef>
                <a:spcPct val="20000"/>
              </a:spcBef>
            </a:pPr>
            <a:r>
              <a:rPr lang="en-US" altLang="de-DE" sz="2400" b="1" dirty="0">
                <a:solidFill>
                  <a:srgbClr val="9900CC"/>
                </a:solidFill>
                <a:latin typeface="Times New Roman" pitchFamily="18" charset="0"/>
              </a:rPr>
              <a:t>	</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Lứa</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tuổi</a:t>
            </a:r>
            <a:r>
              <a:rPr lang="en-US" altLang="de-DE" sz="2400" b="1" dirty="0" smtClean="0">
                <a:solidFill>
                  <a:srgbClr val="9900CC"/>
                </a:solidFill>
                <a:latin typeface="Times New Roman" pitchFamily="18" charset="0"/>
              </a:rPr>
              <a:t>: 4 - 5 </a:t>
            </a:r>
            <a:r>
              <a:rPr lang="en-US" altLang="de-DE" sz="2400" b="1" dirty="0" err="1" smtClean="0">
                <a:solidFill>
                  <a:srgbClr val="9900CC"/>
                </a:solidFill>
                <a:latin typeface="Times New Roman" pitchFamily="18" charset="0"/>
              </a:rPr>
              <a:t>tuổi</a:t>
            </a:r>
            <a:endParaRPr lang="en-US" altLang="de-DE" sz="2400" b="1" dirty="0">
              <a:solidFill>
                <a:srgbClr val="9900CC"/>
              </a:solidFill>
              <a:latin typeface="Times New Roman" pitchFamily="18" charset="0"/>
            </a:endParaRPr>
          </a:p>
          <a:p>
            <a:pPr marL="342900" indent="-342900" eaLnBrk="1" hangingPunct="1">
              <a:lnSpc>
                <a:spcPct val="80000"/>
              </a:lnSpc>
              <a:spcBef>
                <a:spcPct val="20000"/>
              </a:spcBef>
            </a:pP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Giáo</a:t>
            </a:r>
            <a:r>
              <a:rPr lang="en-US" altLang="de-DE" sz="2400" b="1" dirty="0" smtClean="0">
                <a:solidFill>
                  <a:srgbClr val="9900CC"/>
                </a:solidFill>
                <a:latin typeface="Times New Roman" pitchFamily="18" charset="0"/>
              </a:rPr>
              <a:t> </a:t>
            </a:r>
            <a:r>
              <a:rPr lang="en-US" altLang="de-DE" sz="2400" b="1" dirty="0" err="1">
                <a:solidFill>
                  <a:srgbClr val="9900CC"/>
                </a:solidFill>
                <a:latin typeface="Times New Roman" pitchFamily="18" charset="0"/>
              </a:rPr>
              <a:t>viên</a:t>
            </a:r>
            <a:r>
              <a:rPr lang="en-US" altLang="de-DE" sz="2400" b="1" dirty="0">
                <a:solidFill>
                  <a:srgbClr val="9900CC"/>
                </a:solidFill>
                <a:latin typeface="Times New Roman" pitchFamily="18" charset="0"/>
              </a:rPr>
              <a:t>: </a:t>
            </a:r>
            <a:r>
              <a:rPr lang="en-US" altLang="de-DE" sz="2400" b="1" dirty="0" err="1" smtClean="0">
                <a:solidFill>
                  <a:srgbClr val="9900CC"/>
                </a:solidFill>
                <a:latin typeface="Times New Roman" pitchFamily="18" charset="0"/>
              </a:rPr>
              <a:t>Phùng</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Thị</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Phương</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Thảo</a:t>
            </a:r>
            <a:endParaRPr lang="vi-VN" altLang="de-DE" sz="2400" b="1" dirty="0">
              <a:solidFill>
                <a:srgbClr val="9900CC"/>
              </a:solidFill>
              <a:latin typeface="Times New Roman" pitchFamily="18" charset="0"/>
            </a:endParaRPr>
          </a:p>
          <a:p>
            <a:pPr marL="342900" indent="-342900" eaLnBrk="1" hangingPunct="1">
              <a:lnSpc>
                <a:spcPct val="80000"/>
              </a:lnSpc>
              <a:spcBef>
                <a:spcPct val="20000"/>
              </a:spcBef>
            </a:pPr>
            <a:endParaRPr lang="en-US" altLang="de-DE" sz="2800" b="1" dirty="0" smtClean="0">
              <a:solidFill>
                <a:srgbClr val="9900CC"/>
              </a:solidFill>
              <a:latin typeface="Times New Roman" pitchFamily="18" charset="0"/>
            </a:endParaRPr>
          </a:p>
          <a:p>
            <a:pPr marL="342900" indent="-342900" algn="ctr" eaLnBrk="1" hangingPunct="1">
              <a:lnSpc>
                <a:spcPct val="80000"/>
              </a:lnSpc>
              <a:spcBef>
                <a:spcPct val="20000"/>
              </a:spcBef>
            </a:pPr>
            <a:endParaRPr lang="en-US" altLang="de-DE" sz="2400" b="1" dirty="0">
              <a:solidFill>
                <a:srgbClr val="0000FF"/>
              </a:solidFill>
              <a:latin typeface="Times New Roman" pitchFamily="18" charset="0"/>
            </a:endParaRPr>
          </a:p>
        </p:txBody>
      </p:sp>
      <p:sp>
        <p:nvSpPr>
          <p:cNvPr id="2059" name="WordArt 8"/>
          <p:cNvSpPr>
            <a:spLocks noChangeArrowheads="1" noChangeShapeType="1" noTextEdit="1"/>
          </p:cNvSpPr>
          <p:nvPr/>
        </p:nvSpPr>
        <p:spPr bwMode="auto">
          <a:xfrm>
            <a:off x="2351086" y="2337134"/>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5400" b="1" kern="10" dirty="0">
                <a:solidFill>
                  <a:srgbClr val="0000FF"/>
                </a:solidFill>
                <a:effectLst>
                  <a:outerShdw dist="35921" dir="2700000" algn="ctr" rotWithShape="0">
                    <a:srgbClr val="C0C0C0">
                      <a:alpha val="79999"/>
                    </a:srgbClr>
                  </a:outerShdw>
                </a:effectLst>
                <a:latin typeface="Times New Roman"/>
                <a:cs typeface="Times New Roman"/>
              </a:rPr>
              <a:t>Hoạt động khám phá </a:t>
            </a: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601787" y="2932363"/>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pic>
        <p:nvPicPr>
          <p:cNvPr id="10" name="Picture 3" descr="C:\Users\Techsi.vn\Desktop\Logo xịn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6737" y="1333667"/>
            <a:ext cx="901699" cy="90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8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59"/>
                                        </p:tgtEl>
                                        <p:attrNameLst>
                                          <p:attrName>style.visibility</p:attrName>
                                        </p:attrNameLst>
                                      </p:cBhvr>
                                      <p:to>
                                        <p:strVal val="visible"/>
                                      </p:to>
                                    </p:set>
                                    <p:animEffect transition="in" filter="randombar(horizontal)">
                                      <p:cBhvr>
                                        <p:cTn id="17" dur="500"/>
                                        <p:tgtEl>
                                          <p:spTgt spid="20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circle(in)">
                                      <p:cBhvr>
                                        <p:cTn id="22"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8" grpId="0"/>
      <p:bldP spid="2059"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thể</a:t>
            </a:r>
            <a:r>
              <a:rPr lang="en-US" b="1" dirty="0" smtClean="0">
                <a:solidFill>
                  <a:srgbClr val="FF0000"/>
                </a:solidFill>
              </a:rPr>
              <a:t> </a:t>
            </a:r>
            <a:r>
              <a:rPr lang="en-US" b="1" dirty="0" err="1" smtClean="0">
                <a:solidFill>
                  <a:srgbClr val="FF0000"/>
                </a:solidFill>
              </a:rPr>
              <a:t>của</a:t>
            </a:r>
            <a:r>
              <a:rPr lang="en-US" b="1" dirty="0" smtClean="0">
                <a:solidFill>
                  <a:srgbClr val="FF0000"/>
                </a:solidFill>
              </a:rPr>
              <a:t> </a:t>
            </a:r>
            <a:r>
              <a:rPr lang="en-US" b="1" dirty="0" err="1" smtClean="0">
                <a:solidFill>
                  <a:srgbClr val="FF0000"/>
                </a:solidFill>
              </a:rPr>
              <a:t>nước</a:t>
            </a:r>
            <a:endParaRPr lang="en-US" b="1" dirty="0">
              <a:solidFill>
                <a:srgbClr val="FF0000"/>
              </a:solidFill>
            </a:endParaRPr>
          </a:p>
        </p:txBody>
      </p:sp>
      <p:pic>
        <p:nvPicPr>
          <p:cNvPr id="2050" name="Picture 2" descr="C:\Users\SKY\Desktop\n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32004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KY\Desktop\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1624519"/>
            <a:ext cx="2971800" cy="5233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KY\Desktop\bay h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1600200"/>
            <a:ext cx="3124200" cy="525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856362" y="2194505"/>
            <a:ext cx="6019800" cy="2123658"/>
          </a:xfrm>
          <a:prstGeom prst="rect">
            <a:avLst/>
          </a:prstGeom>
        </p:spPr>
        <p:txBody>
          <a:bodyPr wrap="square">
            <a:spAutoFit/>
          </a:bodyPr>
          <a:lstStyle/>
          <a:p>
            <a:pPr algn="ct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C¸c</a:t>
            </a:r>
            <a:r>
              <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 </a:t>
            </a: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ngån</a:t>
            </a:r>
            <a:r>
              <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 </a:t>
            </a: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nu­íc</a:t>
            </a:r>
            <a:endPar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endParaRPr>
          </a:p>
        </p:txBody>
      </p:sp>
    </p:spTree>
    <p:extLst>
      <p:ext uri="{BB962C8B-B14F-4D97-AF65-F5344CB8AC3E}">
        <p14:creationId xmlns:p14="http://schemas.microsoft.com/office/powerpoint/2010/main" val="33318111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descr="C:\Users\SKY\Desktop\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KY\Desktop\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SKY\Desktop\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SKY\Desktop\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KY\Desktop\bé.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9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KY\Desktop\fhhj.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3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C:\Users\SKY\Desktop\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SKY\Desktop\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Rectangle 15"/>
          <p:cNvSpPr>
            <a:spLocks noChangeArrowheads="1"/>
          </p:cNvSpPr>
          <p:nvPr/>
        </p:nvSpPr>
        <p:spPr bwMode="auto">
          <a:xfrm>
            <a:off x="1082675" y="457200"/>
            <a:ext cx="7239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endParaRPr lang="en-US" altLang="de-DE" sz="3200" dirty="0">
              <a:solidFill>
                <a:srgbClr val="FF3300"/>
              </a:solidFill>
            </a:endParaRPr>
          </a:p>
        </p:txBody>
      </p:sp>
      <p:sp>
        <p:nvSpPr>
          <p:cNvPr id="2059" name="WordArt 8"/>
          <p:cNvSpPr>
            <a:spLocks noChangeArrowheads="1" noChangeShapeType="1" noTextEdit="1"/>
          </p:cNvSpPr>
          <p:nvPr/>
        </p:nvSpPr>
        <p:spPr bwMode="auto">
          <a:xfrm>
            <a:off x="2225675" y="3671888"/>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
        <p:nvSpPr>
          <p:cNvPr id="2" name="Rectangle 1"/>
          <p:cNvSpPr/>
          <p:nvPr/>
        </p:nvSpPr>
        <p:spPr>
          <a:xfrm>
            <a:off x="1785937" y="772835"/>
            <a:ext cx="5832475" cy="3508653"/>
          </a:xfrm>
          <a:prstGeom prst="rect">
            <a:avLst/>
          </a:prstGeom>
        </p:spPr>
        <p:txBody>
          <a:bodyPr wrap="square">
            <a:spAutoFit/>
          </a:bodyPr>
          <a:lstStyle/>
          <a:p>
            <a:r>
              <a:rPr lang="en-US" sz="2400" b="1" i="1" u="sng" dirty="0">
                <a:solidFill>
                  <a:srgbClr val="0070C0"/>
                </a:solidFill>
              </a:rPr>
              <a:t>I</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Mục</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đích</a:t>
            </a:r>
            <a:r>
              <a:rPr lang="en-US" b="1" i="1" u="sng" dirty="0">
                <a:solidFill>
                  <a:srgbClr val="0070C0"/>
                </a:solidFill>
                <a:latin typeface="Times New Roman" pitchFamily="18" charset="0"/>
                <a:cs typeface="Times New Roman" pitchFamily="18" charset="0"/>
              </a:rPr>
              <a:t> - </a:t>
            </a:r>
            <a:r>
              <a:rPr lang="en-US" b="1" i="1" u="sng" dirty="0" err="1">
                <a:solidFill>
                  <a:srgbClr val="0070C0"/>
                </a:solidFill>
                <a:latin typeface="Times New Roman" pitchFamily="18" charset="0"/>
                <a:cs typeface="Times New Roman" pitchFamily="18" charset="0"/>
              </a:rPr>
              <a:t>yêu</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cầu</a:t>
            </a:r>
            <a:r>
              <a:rPr lang="en-US" b="1" u="sng"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1. </a:t>
            </a:r>
            <a:r>
              <a:rPr lang="en-US" b="1" dirty="0" err="1">
                <a:solidFill>
                  <a:srgbClr val="0070C0"/>
                </a:solidFill>
                <a:latin typeface="Times New Roman" pitchFamily="18" charset="0"/>
                <a:cs typeface="Times New Roman" pitchFamily="18" charset="0"/>
              </a:rPr>
              <a:t>Kiến</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thức</a:t>
            </a:r>
            <a:r>
              <a:rPr lang="en-US" b="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đặc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điểm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tính</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chất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trạng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a:t>
            </a: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một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số</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nguồn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tầm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quan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trọng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cuộc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sống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con </a:t>
            </a:r>
            <a:r>
              <a:rPr lang="en-US" dirty="0" err="1">
                <a:solidFill>
                  <a:srgbClr val="0070C0"/>
                </a:solidFill>
                <a:latin typeface="Times New Roman" pitchFamily="18" charset="0"/>
                <a:cs typeface="Times New Roman" pitchFamily="18" charset="0"/>
              </a:rPr>
              <a:t>người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thiên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nhiên</a:t>
            </a:r>
            <a:r>
              <a:rPr lang="en-US" dirty="0">
                <a:solidFill>
                  <a:srgbClr val="0070C0"/>
                </a:solidFill>
                <a:latin typeface="Times New Roman" pitchFamily="18" charset="0"/>
                <a:cs typeface="Times New Roman" pitchFamily="18" charset="0"/>
              </a:rPr>
              <a:t>. </a:t>
            </a:r>
          </a:p>
          <a:p>
            <a:r>
              <a:rPr lang="en-US" b="1" dirty="0">
                <a:solidFill>
                  <a:srgbClr val="0070C0"/>
                </a:solidFill>
                <a:latin typeface="Times New Roman" pitchFamily="18" charset="0"/>
                <a:cs typeface="Times New Roman" pitchFamily="18" charset="0"/>
              </a:rPr>
              <a:t>2. </a:t>
            </a:r>
            <a:r>
              <a:rPr lang="en-US" b="1" dirty="0" err="1">
                <a:solidFill>
                  <a:srgbClr val="0070C0"/>
                </a:solidFill>
                <a:latin typeface="Times New Roman" pitchFamily="18" charset="0"/>
                <a:cs typeface="Times New Roman" pitchFamily="18" charset="0"/>
              </a:rPr>
              <a:t>Kỹ</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năng</a:t>
            </a:r>
            <a:r>
              <a:rPr lang="en-US" b="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Rèn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khả</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năng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phán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đoán</a:t>
            </a:r>
            <a:r>
              <a:rPr lang="en-US" dirty="0">
                <a:solidFill>
                  <a:srgbClr val="0070C0"/>
                </a:solidFill>
                <a:latin typeface="Times New Roman" pitchFamily="18" charset="0"/>
                <a:cs typeface="Times New Roman" pitchFamily="18" charset="0"/>
              </a:rPr>
              <a:t>, so </a:t>
            </a:r>
            <a:r>
              <a:rPr lang="en-US" dirty="0" err="1">
                <a:solidFill>
                  <a:srgbClr val="0070C0"/>
                </a:solidFill>
                <a:latin typeface="Times New Roman" pitchFamily="18" charset="0"/>
                <a:cs typeface="Times New Roman" pitchFamily="18" charset="0"/>
              </a:rPr>
              <a:t>sánh</a:t>
            </a:r>
            <a:r>
              <a:rPr lang="en-US" dirty="0">
                <a:solidFill>
                  <a:srgbClr val="0070C0"/>
                </a:solidFill>
                <a:latin typeface="Times New Roman" pitchFamily="18" charset="0"/>
                <a:cs typeface="Times New Roman" pitchFamily="18" charset="0"/>
              </a:rPr>
              <a:t>.</a:t>
            </a: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hợp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bạn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trong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đội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tham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gia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trò</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ôn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luyện</a:t>
            </a:r>
            <a:r>
              <a:rPr lang="en-US" dirty="0">
                <a:solidFill>
                  <a:srgbClr val="0070C0"/>
                </a:solidFill>
                <a:latin typeface="Times New Roman" pitchFamily="18" charset="0"/>
                <a:cs typeface="Times New Roman" pitchFamily="18" charset="0"/>
              </a:rPr>
              <a:t>.</a:t>
            </a:r>
          </a:p>
          <a:p>
            <a:r>
              <a:rPr lang="pt-BR" b="1" dirty="0">
                <a:solidFill>
                  <a:srgbClr val="0070C0"/>
                </a:solidFill>
                <a:latin typeface="Times New Roman" pitchFamily="18" charset="0"/>
                <a:cs typeface="Times New Roman" pitchFamily="18" charset="0"/>
              </a:rPr>
              <a:t>3. Thái độ:</a:t>
            </a:r>
            <a:endParaRPr lang="en-US" dirty="0">
              <a:solidFill>
                <a:srgbClr val="0070C0"/>
              </a:solidFill>
              <a:latin typeface="Times New Roman" pitchFamily="18" charset="0"/>
              <a:cs typeface="Times New Roman" pitchFamily="18" charset="0"/>
            </a:endParaRPr>
          </a:p>
          <a:p>
            <a:r>
              <a:rPr lang="pt-BR" dirty="0">
                <a:solidFill>
                  <a:srgbClr val="0070C0"/>
                </a:solidFill>
                <a:latin typeface="Times New Roman" pitchFamily="18" charset="0"/>
                <a:cs typeface="Times New Roman" pitchFamily="18" charset="0"/>
              </a:rPr>
              <a:t>- Giáo dục trẻ biết sử dụng nước tiết kiệm và biết cách bảo vệ nguồn nước.</a:t>
            </a: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748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SKY\Desktop\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SKY\Desktop\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1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SKY\Desktop\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3" name="Rectangle 2"/>
          <p:cNvSpPr/>
          <p:nvPr/>
        </p:nvSpPr>
        <p:spPr>
          <a:xfrm>
            <a:off x="1653297" y="1748229"/>
            <a:ext cx="7162800" cy="3108543"/>
          </a:xfrm>
          <a:prstGeom prst="rect">
            <a:avLst/>
          </a:prstGeom>
        </p:spPr>
        <p:txBody>
          <a:bodyPr wrap="square">
            <a:spAutoFit/>
          </a:bodyPr>
          <a:lstStyle/>
          <a:p>
            <a:pPr algn="ctr"/>
            <a:r>
              <a:rPr lang="pt-BR" sz="2800" b="1" dirty="0" smtClean="0">
                <a:solidFill>
                  <a:srgbClr val="FF0000"/>
                </a:solidFill>
              </a:rPr>
              <a:t>TRÒ CHƠI: CHUNG SỨC</a:t>
            </a:r>
          </a:p>
          <a:p>
            <a:r>
              <a:rPr lang="pt-BR" sz="2400" dirty="0" smtClean="0">
                <a:solidFill>
                  <a:schemeClr val="tx2">
                    <a:lumMod val="75000"/>
                  </a:schemeClr>
                </a:solidFill>
              </a:rPr>
              <a:t>+ </a:t>
            </a:r>
            <a:r>
              <a:rPr lang="pt-BR" sz="2400" dirty="0">
                <a:solidFill>
                  <a:schemeClr val="tx2">
                    <a:lumMod val="75000"/>
                  </a:schemeClr>
                </a:solidFill>
              </a:rPr>
              <a:t>Cách chơi: Trẻ chia làm 3 đội, thi đua đóng đầy các chai nước ngọt để chuyển cho các bạn nhỏ miền Trung đang thiếu nước ngọt dùng. Hết thời gian đội nào đóng được nhiều chai nước nhất sẽ thắng.</a:t>
            </a:r>
            <a:endParaRPr lang="en-US" sz="2400" dirty="0">
              <a:solidFill>
                <a:schemeClr val="tx2">
                  <a:lumMod val="75000"/>
                </a:schemeClr>
              </a:solidFill>
            </a:endParaRPr>
          </a:p>
          <a:p>
            <a:r>
              <a:rPr lang="pt-BR" sz="2400" dirty="0">
                <a:solidFill>
                  <a:schemeClr val="tx2">
                    <a:lumMod val="75000"/>
                  </a:schemeClr>
                </a:solidFill>
              </a:rPr>
              <a:t>+ Luật chơi: Mỗi bạn lên chơi chỉ được đong 1 cốc nước đổ vào chai, mỗi chai nước phải đổ qua vạch đánh dấu mới được tính, chơi theo luật tiếp sức.</a:t>
            </a:r>
            <a:endParaRPr lang="en-US" sz="2400" dirty="0">
              <a:solidFill>
                <a:schemeClr val="tx2">
                  <a:lumMod val="75000"/>
                </a:schemeClr>
              </a:solidFill>
            </a:endParaRPr>
          </a:p>
        </p:txBody>
      </p:sp>
    </p:spTree>
    <p:extLst>
      <p:ext uri="{BB962C8B-B14F-4D97-AF65-F5344CB8AC3E}">
        <p14:creationId xmlns:p14="http://schemas.microsoft.com/office/powerpoint/2010/main" val="27044389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3" name="Rectangle 2"/>
          <p:cNvSpPr/>
          <p:nvPr/>
        </p:nvSpPr>
        <p:spPr>
          <a:xfrm>
            <a:off x="1295400" y="2019300"/>
            <a:ext cx="7162800" cy="923330"/>
          </a:xfrm>
          <a:prstGeom prst="rect">
            <a:avLst/>
          </a:prstGeom>
        </p:spPr>
        <p:txBody>
          <a:bodyPr wrap="square">
            <a:spAutoFit/>
          </a:bodyPr>
          <a:lstStyle/>
          <a:p>
            <a:pPr algn="ctr"/>
            <a:r>
              <a:rPr lang="pt-BR" sz="5400" b="1" dirty="0" smtClean="0">
                <a:solidFill>
                  <a:srgbClr val="FF0000"/>
                </a:solidFill>
                <a:latin typeface="Times New Roman" pitchFamily="18" charset="0"/>
                <a:cs typeface="Times New Roman" pitchFamily="18" charset="0"/>
              </a:rPr>
              <a:t>Hẹn gặp lại</a:t>
            </a:r>
            <a:endParaRPr lang="en-US" sz="5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95782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533400"/>
            <a:ext cx="106299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5"/>
          <p:cNvSpPr>
            <a:spLocks noChangeArrowheads="1"/>
          </p:cNvSpPr>
          <p:nvPr/>
        </p:nvSpPr>
        <p:spPr bwMode="auto">
          <a:xfrm>
            <a:off x="1082675" y="457200"/>
            <a:ext cx="7239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endParaRPr lang="en-US" altLang="de-DE" sz="3200" dirty="0">
              <a:solidFill>
                <a:srgbClr val="FF3300"/>
              </a:solidFill>
            </a:endParaRPr>
          </a:p>
        </p:txBody>
      </p:sp>
      <p:sp>
        <p:nvSpPr>
          <p:cNvPr id="2059" name="WordArt 8"/>
          <p:cNvSpPr>
            <a:spLocks noChangeArrowheads="1" noChangeShapeType="1" noTextEdit="1"/>
          </p:cNvSpPr>
          <p:nvPr/>
        </p:nvSpPr>
        <p:spPr bwMode="auto">
          <a:xfrm>
            <a:off x="2225675" y="3671888"/>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
        <p:nvSpPr>
          <p:cNvPr id="2" name="Rectangle 1"/>
          <p:cNvSpPr/>
          <p:nvPr/>
        </p:nvSpPr>
        <p:spPr>
          <a:xfrm>
            <a:off x="1371600" y="685800"/>
            <a:ext cx="6705600" cy="3785652"/>
          </a:xfrm>
          <a:prstGeom prst="rect">
            <a:avLst/>
          </a:prstGeom>
        </p:spPr>
        <p:txBody>
          <a:bodyPr wrap="square">
            <a:spAutoFit/>
          </a:bodyPr>
          <a:lstStyle/>
          <a:p>
            <a:r>
              <a:rPr lang="fr-FR" sz="2400" b="1" i="1" u="sng" dirty="0">
                <a:solidFill>
                  <a:srgbClr val="0070C0"/>
                </a:solidFill>
              </a:rPr>
              <a:t>II) </a:t>
            </a:r>
            <a:r>
              <a:rPr lang="fr-FR" sz="2400" b="1" i="1" u="sng" dirty="0" err="1">
                <a:solidFill>
                  <a:srgbClr val="0070C0"/>
                </a:solidFill>
              </a:rPr>
              <a:t>Chuẩn</a:t>
            </a:r>
            <a:r>
              <a:rPr lang="fr-FR" sz="2400" b="1" i="1" u="sng" dirty="0">
                <a:solidFill>
                  <a:srgbClr val="0070C0"/>
                </a:solidFill>
              </a:rPr>
              <a:t> </a:t>
            </a:r>
            <a:r>
              <a:rPr lang="fr-FR" sz="2400" b="1" i="1" u="sng" dirty="0" err="1">
                <a:solidFill>
                  <a:srgbClr val="0070C0"/>
                </a:solidFill>
              </a:rPr>
              <a:t>bị</a:t>
            </a:r>
            <a:r>
              <a:rPr lang="fr-FR" sz="2400" b="1" i="1" u="sng" dirty="0">
                <a:solidFill>
                  <a:srgbClr val="0070C0"/>
                </a:solidFill>
              </a:rPr>
              <a:t>:</a:t>
            </a:r>
            <a:endParaRPr lang="en-US" sz="2400" dirty="0">
              <a:solidFill>
                <a:srgbClr val="0070C0"/>
              </a:solidFill>
            </a:endParaRPr>
          </a:p>
          <a:p>
            <a:r>
              <a:rPr lang="en-US" sz="2400" b="1" dirty="0">
                <a:solidFill>
                  <a:srgbClr val="0070C0"/>
                </a:solidFill>
              </a:rPr>
              <a:t>1. </a:t>
            </a:r>
            <a:r>
              <a:rPr lang="en-US" sz="2400" b="1" dirty="0" err="1">
                <a:solidFill>
                  <a:srgbClr val="0070C0"/>
                </a:solidFill>
              </a:rPr>
              <a:t>Đồ</a:t>
            </a:r>
            <a:r>
              <a:rPr lang="en-US" sz="2400" b="1" dirty="0">
                <a:solidFill>
                  <a:srgbClr val="0070C0"/>
                </a:solidFill>
              </a:rPr>
              <a:t> </a:t>
            </a:r>
            <a:r>
              <a:rPr lang="en-US" sz="2400" b="1" dirty="0" err="1">
                <a:solidFill>
                  <a:srgbClr val="0070C0"/>
                </a:solidFill>
              </a:rPr>
              <a:t>dùng</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cô</a:t>
            </a:r>
            <a:r>
              <a:rPr lang="en-US" sz="2400" b="1" dirty="0">
                <a:solidFill>
                  <a:srgbClr val="0070C0"/>
                </a:solidFill>
              </a:rPr>
              <a:t>:</a:t>
            </a:r>
            <a:endParaRPr lang="en-US" sz="2400" dirty="0">
              <a:solidFill>
                <a:srgbClr val="0070C0"/>
              </a:solidFill>
            </a:endParaRPr>
          </a:p>
          <a:p>
            <a:r>
              <a:rPr lang="en-US" sz="2400" dirty="0">
                <a:solidFill>
                  <a:srgbClr val="0070C0"/>
                </a:solidFill>
              </a:rPr>
              <a:t>- Ti vi, </a:t>
            </a:r>
            <a:r>
              <a:rPr lang="en-US" sz="2400" dirty="0" err="1">
                <a:solidFill>
                  <a:srgbClr val="0070C0"/>
                </a:solidFill>
              </a:rPr>
              <a:t>máy</a:t>
            </a:r>
            <a:r>
              <a:rPr lang="en-US" sz="2400" dirty="0">
                <a:solidFill>
                  <a:srgbClr val="0070C0"/>
                </a:solidFill>
              </a:rPr>
              <a:t> </a:t>
            </a:r>
            <a:r>
              <a:rPr lang="en-US" sz="2400" dirty="0" err="1">
                <a:solidFill>
                  <a:srgbClr val="0070C0"/>
                </a:solidFill>
              </a:rPr>
              <a:t>tính</a:t>
            </a:r>
            <a:r>
              <a:rPr lang="en-US" sz="2400" dirty="0">
                <a:solidFill>
                  <a:srgbClr val="0070C0"/>
                </a:solidFill>
              </a:rPr>
              <a:t> </a:t>
            </a:r>
            <a:r>
              <a:rPr lang="en-US" sz="2400" dirty="0" err="1">
                <a:solidFill>
                  <a:srgbClr val="0070C0"/>
                </a:solidFill>
              </a:rPr>
              <a:t>có</a:t>
            </a:r>
            <a:r>
              <a:rPr lang="en-US" sz="2400" dirty="0">
                <a:solidFill>
                  <a:srgbClr val="0070C0"/>
                </a:solidFill>
              </a:rPr>
              <a:t> </a:t>
            </a:r>
            <a:r>
              <a:rPr lang="en-US" sz="2400" dirty="0" err="1">
                <a:solidFill>
                  <a:srgbClr val="0070C0"/>
                </a:solidFill>
              </a:rPr>
              <a:t>nội</a:t>
            </a:r>
            <a:r>
              <a:rPr lang="en-US" sz="2400" dirty="0">
                <a:solidFill>
                  <a:srgbClr val="0070C0"/>
                </a:solidFill>
              </a:rPr>
              <a:t> dung </a:t>
            </a:r>
            <a:r>
              <a:rPr lang="en-US" sz="2400" dirty="0" err="1">
                <a:solidFill>
                  <a:srgbClr val="0070C0"/>
                </a:solidFill>
              </a:rPr>
              <a:t>bài</a:t>
            </a:r>
            <a:r>
              <a:rPr lang="en-US" sz="2400" dirty="0">
                <a:solidFill>
                  <a:srgbClr val="0070C0"/>
                </a:solidFill>
              </a:rPr>
              <a:t> </a:t>
            </a:r>
            <a:r>
              <a:rPr lang="en-US" sz="2400" dirty="0" err="1">
                <a:solidFill>
                  <a:srgbClr val="0070C0"/>
                </a:solidFill>
              </a:rPr>
              <a:t>dạy</a:t>
            </a:r>
            <a:r>
              <a:rPr lang="en-US" sz="2400" dirty="0">
                <a:solidFill>
                  <a:srgbClr val="0070C0"/>
                </a:solidFill>
              </a:rPr>
              <a:t>.</a:t>
            </a:r>
          </a:p>
          <a:p>
            <a:r>
              <a:rPr lang="en-US" sz="2400" dirty="0">
                <a:solidFill>
                  <a:srgbClr val="0070C0"/>
                </a:solidFill>
              </a:rPr>
              <a:t>- </a:t>
            </a:r>
            <a:r>
              <a:rPr lang="en-US" sz="2400" dirty="0" err="1">
                <a:solidFill>
                  <a:srgbClr val="0070C0"/>
                </a:solidFill>
              </a:rPr>
              <a:t>Nhạc</a:t>
            </a:r>
            <a:r>
              <a:rPr lang="en-US" sz="2400" dirty="0">
                <a:solidFill>
                  <a:srgbClr val="0070C0"/>
                </a:solidFill>
              </a:rPr>
              <a:t> </a:t>
            </a:r>
            <a:r>
              <a:rPr lang="en-US" sz="2400" dirty="0" err="1">
                <a:solidFill>
                  <a:srgbClr val="0070C0"/>
                </a:solidFill>
              </a:rPr>
              <a:t>bài</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nắng</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mưa</a:t>
            </a:r>
            <a:r>
              <a:rPr lang="en-US" sz="2400" dirty="0">
                <a:solidFill>
                  <a:srgbClr val="0070C0"/>
                </a:solidFill>
              </a:rPr>
              <a:t>, Cho </a:t>
            </a:r>
            <a:r>
              <a:rPr lang="en-US" sz="2400" dirty="0" err="1">
                <a:solidFill>
                  <a:srgbClr val="0070C0"/>
                </a:solidFill>
              </a:rPr>
              <a:t>tôi</a:t>
            </a:r>
            <a:r>
              <a:rPr lang="en-US" sz="2400" dirty="0">
                <a:solidFill>
                  <a:srgbClr val="0070C0"/>
                </a:solidFill>
              </a:rPr>
              <a:t> </a:t>
            </a:r>
            <a:r>
              <a:rPr lang="en-US" sz="2400" dirty="0" err="1">
                <a:solidFill>
                  <a:srgbClr val="0070C0"/>
                </a:solidFill>
              </a:rPr>
              <a:t>đi</a:t>
            </a:r>
            <a:r>
              <a:rPr lang="en-US" sz="2400" dirty="0">
                <a:solidFill>
                  <a:srgbClr val="0070C0"/>
                </a:solidFill>
              </a:rPr>
              <a:t> </a:t>
            </a:r>
            <a:r>
              <a:rPr lang="en-US" sz="2400" dirty="0" err="1">
                <a:solidFill>
                  <a:srgbClr val="0070C0"/>
                </a:solidFill>
              </a:rPr>
              <a:t>làm</a:t>
            </a:r>
            <a:r>
              <a:rPr lang="en-US" sz="2400" dirty="0">
                <a:solidFill>
                  <a:srgbClr val="0070C0"/>
                </a:solidFill>
              </a:rPr>
              <a:t> </a:t>
            </a:r>
            <a:r>
              <a:rPr lang="en-US" sz="2400" dirty="0" err="1">
                <a:solidFill>
                  <a:srgbClr val="0070C0"/>
                </a:solidFill>
              </a:rPr>
              <a:t>mưa</a:t>
            </a:r>
            <a:r>
              <a:rPr lang="en-US" sz="2400" dirty="0">
                <a:solidFill>
                  <a:srgbClr val="0070C0"/>
                </a:solidFill>
              </a:rPr>
              <a:t> </a:t>
            </a:r>
            <a:r>
              <a:rPr lang="en-US" sz="2400" dirty="0" err="1">
                <a:solidFill>
                  <a:srgbClr val="0070C0"/>
                </a:solidFill>
              </a:rPr>
              <a:t>với</a:t>
            </a:r>
            <a:r>
              <a:rPr lang="en-US" sz="2400" dirty="0">
                <a:solidFill>
                  <a:srgbClr val="0070C0"/>
                </a:solidFill>
              </a:rPr>
              <a:t>.</a:t>
            </a:r>
          </a:p>
          <a:p>
            <a:r>
              <a:rPr lang="en-US" sz="2400" b="1" dirty="0">
                <a:solidFill>
                  <a:srgbClr val="0070C0"/>
                </a:solidFill>
              </a:rPr>
              <a:t>2. </a:t>
            </a:r>
            <a:r>
              <a:rPr lang="en-US" sz="2400" b="1" dirty="0" err="1">
                <a:solidFill>
                  <a:srgbClr val="0070C0"/>
                </a:solidFill>
              </a:rPr>
              <a:t>Đồ</a:t>
            </a:r>
            <a:r>
              <a:rPr lang="en-US" sz="2400" b="1" dirty="0">
                <a:solidFill>
                  <a:srgbClr val="0070C0"/>
                </a:solidFill>
              </a:rPr>
              <a:t> </a:t>
            </a:r>
            <a:r>
              <a:rPr lang="en-US" sz="2400" b="1" dirty="0" err="1">
                <a:solidFill>
                  <a:srgbClr val="0070C0"/>
                </a:solidFill>
              </a:rPr>
              <a:t>dùng</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trẻ</a:t>
            </a:r>
            <a:r>
              <a:rPr lang="en-US" sz="2400" b="1" dirty="0">
                <a:solidFill>
                  <a:srgbClr val="0070C0"/>
                </a:solidFill>
              </a:rPr>
              <a:t>: </a:t>
            </a:r>
            <a:endParaRPr lang="en-US" sz="2400" dirty="0">
              <a:solidFill>
                <a:srgbClr val="0070C0"/>
              </a:solidFill>
            </a:endParaRPr>
          </a:p>
          <a:p>
            <a:r>
              <a:rPr lang="en-US" sz="2400" dirty="0">
                <a:solidFill>
                  <a:srgbClr val="0070C0"/>
                </a:solidFill>
              </a:rPr>
              <a:t>- 15 chai </a:t>
            </a:r>
            <a:r>
              <a:rPr lang="en-US" sz="2400" dirty="0" err="1">
                <a:solidFill>
                  <a:srgbClr val="0070C0"/>
                </a:solidFill>
              </a:rPr>
              <a:t>đựng</a:t>
            </a:r>
            <a:r>
              <a:rPr lang="en-US" sz="2400" dirty="0">
                <a:solidFill>
                  <a:srgbClr val="0070C0"/>
                </a:solidFill>
              </a:rPr>
              <a:t> </a:t>
            </a:r>
            <a:r>
              <a:rPr lang="en-US" sz="2400" dirty="0" err="1">
                <a:solidFill>
                  <a:srgbClr val="0070C0"/>
                </a:solidFill>
              </a:rPr>
              <a:t>nước</a:t>
            </a:r>
            <a:r>
              <a:rPr lang="en-US" sz="2400" dirty="0">
                <a:solidFill>
                  <a:srgbClr val="0070C0"/>
                </a:solidFill>
              </a:rPr>
              <a:t>, 3 </a:t>
            </a:r>
            <a:r>
              <a:rPr lang="en-US" sz="2400" dirty="0" err="1">
                <a:solidFill>
                  <a:srgbClr val="0070C0"/>
                </a:solidFill>
              </a:rPr>
              <a:t>phễu</a:t>
            </a:r>
            <a:r>
              <a:rPr lang="en-US" sz="2400" dirty="0">
                <a:solidFill>
                  <a:srgbClr val="0070C0"/>
                </a:solidFill>
              </a:rPr>
              <a:t>, 3 </a:t>
            </a:r>
            <a:r>
              <a:rPr lang="en-US" sz="2400" dirty="0" err="1">
                <a:solidFill>
                  <a:srgbClr val="0070C0"/>
                </a:solidFill>
              </a:rPr>
              <a:t>cốc</a:t>
            </a:r>
            <a:r>
              <a:rPr lang="en-US" sz="2400" dirty="0">
                <a:solidFill>
                  <a:srgbClr val="0070C0"/>
                </a:solidFill>
              </a:rPr>
              <a:t>, 3 </a:t>
            </a:r>
            <a:r>
              <a:rPr lang="en-US" sz="2400" dirty="0" err="1">
                <a:solidFill>
                  <a:srgbClr val="0070C0"/>
                </a:solidFill>
              </a:rPr>
              <a:t>chậu</a:t>
            </a:r>
            <a:r>
              <a:rPr lang="en-US" sz="2400" dirty="0">
                <a:solidFill>
                  <a:srgbClr val="0070C0"/>
                </a:solidFill>
              </a:rPr>
              <a:t> </a:t>
            </a:r>
            <a:r>
              <a:rPr lang="en-US" sz="2400" dirty="0" err="1">
                <a:solidFill>
                  <a:srgbClr val="0070C0"/>
                </a:solidFill>
              </a:rPr>
              <a:t>nước</a:t>
            </a:r>
            <a:r>
              <a:rPr lang="en-US" sz="2400" dirty="0">
                <a:solidFill>
                  <a:srgbClr val="0070C0"/>
                </a:solidFill>
              </a:rPr>
              <a:t>.</a:t>
            </a:r>
          </a:p>
          <a:p>
            <a:r>
              <a:rPr lang="en-US" sz="2400" dirty="0">
                <a:solidFill>
                  <a:srgbClr val="0070C0"/>
                </a:solidFill>
              </a:rPr>
              <a:t>- </a:t>
            </a:r>
            <a:r>
              <a:rPr lang="en-US" sz="2400" dirty="0" err="1">
                <a:solidFill>
                  <a:srgbClr val="0070C0"/>
                </a:solidFill>
              </a:rPr>
              <a:t>mỗi</a:t>
            </a:r>
            <a:r>
              <a:rPr lang="en-US" sz="2400" dirty="0">
                <a:solidFill>
                  <a:srgbClr val="0070C0"/>
                </a:solidFill>
              </a:rPr>
              <a:t> </a:t>
            </a:r>
            <a:r>
              <a:rPr lang="en-US" sz="2400" dirty="0" err="1">
                <a:solidFill>
                  <a:srgbClr val="0070C0"/>
                </a:solidFill>
              </a:rPr>
              <a:t>trẻ</a:t>
            </a:r>
            <a:r>
              <a:rPr lang="en-US" sz="2400" dirty="0">
                <a:solidFill>
                  <a:srgbClr val="0070C0"/>
                </a:solidFill>
              </a:rPr>
              <a:t> 1 </a:t>
            </a:r>
            <a:r>
              <a:rPr lang="en-US" sz="2400" dirty="0" err="1">
                <a:solidFill>
                  <a:srgbClr val="0070C0"/>
                </a:solidFill>
              </a:rPr>
              <a:t>cốc</a:t>
            </a:r>
            <a:r>
              <a:rPr lang="en-US" sz="2400" dirty="0">
                <a:solidFill>
                  <a:srgbClr val="0070C0"/>
                </a:solidFill>
              </a:rPr>
              <a:t> </a:t>
            </a:r>
            <a:r>
              <a:rPr lang="en-US" sz="2400" dirty="0" err="1">
                <a:solidFill>
                  <a:srgbClr val="0070C0"/>
                </a:solidFill>
              </a:rPr>
              <a:t>uống</a:t>
            </a:r>
            <a:r>
              <a:rPr lang="en-US" sz="2400" dirty="0">
                <a:solidFill>
                  <a:srgbClr val="0070C0"/>
                </a:solidFill>
              </a:rPr>
              <a:t> </a:t>
            </a:r>
            <a:r>
              <a:rPr lang="en-US" sz="2400" dirty="0" err="1">
                <a:solidFill>
                  <a:srgbClr val="0070C0"/>
                </a:solidFill>
              </a:rPr>
              <a:t>nước</a:t>
            </a:r>
            <a:r>
              <a:rPr lang="en-US" sz="2400" dirty="0">
                <a:solidFill>
                  <a:srgbClr val="0070C0"/>
                </a:solidFill>
              </a:rPr>
              <a:t>.</a:t>
            </a:r>
          </a:p>
          <a:p>
            <a:r>
              <a:rPr lang="en-US" sz="2400" dirty="0">
                <a:solidFill>
                  <a:srgbClr val="0070C0"/>
                </a:solidFill>
              </a:rPr>
              <a:t>- 3 </a:t>
            </a:r>
            <a:r>
              <a:rPr lang="en-US" sz="2400" dirty="0" err="1">
                <a:solidFill>
                  <a:srgbClr val="0070C0"/>
                </a:solidFill>
              </a:rPr>
              <a:t>bàn</a:t>
            </a:r>
            <a:r>
              <a:rPr lang="en-US" sz="2400" dirty="0">
                <a:solidFill>
                  <a:srgbClr val="0070C0"/>
                </a:solidFill>
              </a:rPr>
              <a:t> </a:t>
            </a:r>
            <a:r>
              <a:rPr lang="en-US" sz="2400" dirty="0" err="1">
                <a:solidFill>
                  <a:srgbClr val="0070C0"/>
                </a:solidFill>
              </a:rPr>
              <a:t>thấp</a:t>
            </a:r>
            <a:r>
              <a:rPr lang="en-US" sz="2400" dirty="0">
                <a:solidFill>
                  <a:srgbClr val="0070C0"/>
                </a:solidFill>
              </a:rPr>
              <a:t>, 3 </a:t>
            </a:r>
            <a:r>
              <a:rPr lang="en-US" sz="2400" dirty="0" err="1">
                <a:solidFill>
                  <a:srgbClr val="0070C0"/>
                </a:solidFill>
              </a:rPr>
              <a:t>chậu</a:t>
            </a:r>
            <a:r>
              <a:rPr lang="en-US" sz="2400" dirty="0">
                <a:solidFill>
                  <a:srgbClr val="0070C0"/>
                </a:solidFill>
              </a:rPr>
              <a:t> </a:t>
            </a:r>
            <a:r>
              <a:rPr lang="en-US" sz="2400" dirty="0" err="1">
                <a:solidFill>
                  <a:srgbClr val="0070C0"/>
                </a:solidFill>
              </a:rPr>
              <a:t>nước</a:t>
            </a:r>
            <a:r>
              <a:rPr lang="en-US" sz="2400" dirty="0">
                <a:solidFill>
                  <a:srgbClr val="0070C0"/>
                </a:solidFill>
              </a:rPr>
              <a:t>, 3 </a:t>
            </a:r>
            <a:r>
              <a:rPr lang="en-US" sz="2400" dirty="0" err="1">
                <a:solidFill>
                  <a:srgbClr val="0070C0"/>
                </a:solidFill>
              </a:rPr>
              <a:t>khay</a:t>
            </a:r>
            <a:r>
              <a:rPr lang="en-US" sz="2400" dirty="0">
                <a:solidFill>
                  <a:srgbClr val="0070C0"/>
                </a:solidFill>
              </a:rPr>
              <a:t> </a:t>
            </a:r>
            <a:r>
              <a:rPr lang="en-US" sz="2400" dirty="0" err="1">
                <a:solidFill>
                  <a:srgbClr val="0070C0"/>
                </a:solidFill>
              </a:rPr>
              <a:t>đựng</a:t>
            </a:r>
            <a:r>
              <a:rPr lang="en-US" sz="2400" dirty="0">
                <a:solidFill>
                  <a:srgbClr val="0070C0"/>
                </a:solidFill>
              </a:rPr>
              <a:t>, </a:t>
            </a:r>
            <a:r>
              <a:rPr lang="en-US" sz="2400" dirty="0" err="1">
                <a:solidFill>
                  <a:srgbClr val="0070C0"/>
                </a:solidFill>
              </a:rPr>
              <a:t>khăn</a:t>
            </a:r>
            <a:r>
              <a:rPr lang="en-US" sz="2400" dirty="0">
                <a:solidFill>
                  <a:srgbClr val="0070C0"/>
                </a:solidFill>
              </a:rPr>
              <a:t> </a:t>
            </a:r>
            <a:r>
              <a:rPr lang="en-US" sz="2400" dirty="0" err="1">
                <a:solidFill>
                  <a:srgbClr val="0070C0"/>
                </a:solidFill>
              </a:rPr>
              <a:t>lau</a:t>
            </a:r>
            <a:r>
              <a:rPr lang="en-US" sz="2400" dirty="0">
                <a:solidFill>
                  <a:srgbClr val="0070C0"/>
                </a:solidFill>
              </a:rPr>
              <a:t> </a:t>
            </a:r>
            <a:r>
              <a:rPr lang="en-US" sz="2400" dirty="0" err="1">
                <a:solidFill>
                  <a:srgbClr val="0070C0"/>
                </a:solidFill>
              </a:rPr>
              <a:t>tay</a:t>
            </a:r>
            <a:r>
              <a:rPr lang="en-US" sz="2400" dirty="0">
                <a:solidFill>
                  <a:srgbClr val="0070C0"/>
                </a:solidFill>
              </a:rPr>
              <a:t>.</a:t>
            </a:r>
          </a:p>
        </p:txBody>
      </p:sp>
    </p:spTree>
    <p:extLst>
      <p:ext uri="{BB962C8B-B14F-4D97-AF65-F5344CB8AC3E}">
        <p14:creationId xmlns:p14="http://schemas.microsoft.com/office/powerpoint/2010/main" val="1232211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856362" y="2194505"/>
            <a:ext cx="6601838" cy="1200329"/>
          </a:xfrm>
          <a:prstGeom prst="rect">
            <a:avLst/>
          </a:prstGeom>
        </p:spPr>
        <p:txBody>
          <a:bodyPr wrap="square">
            <a:spAutoFit/>
          </a:bodyPr>
          <a:lstStyle/>
          <a:p>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1.Ổn</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định</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tổ</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chức</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endParaRPr>
          </a:p>
          <a:p>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Chơi</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TC: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Trời</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mưa</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793257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676400" y="2194505"/>
            <a:ext cx="7251700" cy="1754326"/>
          </a:xfrm>
          <a:prstGeom prst="rect">
            <a:avLst/>
          </a:prstGeom>
        </p:spPr>
        <p:txBody>
          <a:bodyPr wrap="square">
            <a:spAutoFit/>
          </a:bodyPr>
          <a:lstStyle/>
          <a:p>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2.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Phương</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pháp</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hình</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thức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tổ</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chức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endParaRPr>
          </a:p>
          <a:p>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a)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Đặc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điểm</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tính</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chất</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của</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nước</a:t>
            </a:r>
            <a:endParaRPr lang="en-US" sz="3600" dirty="0">
              <a:solidFill>
                <a:srgbClr val="002060"/>
              </a:solidFill>
              <a:latin typeface="Times New Roman" pitchFamily="18" charset="0"/>
              <a:cs typeface="Times New Roman" pitchFamily="18" charset="0"/>
            </a:endParaRPr>
          </a:p>
          <a:p>
            <a:endParaRPr lang="en-US" sz="3600" b="1" kern="10" dirty="0">
              <a:ln w="9525">
                <a:solidFill>
                  <a:srgbClr val="CC99FF"/>
                </a:solidFill>
                <a:round/>
                <a:headEnd/>
                <a:tailEnd/>
              </a:ln>
              <a:solidFill>
                <a:srgbClr val="00B0F0"/>
              </a:solidFill>
              <a:effectLst>
                <a:outerShdw dist="53882" dir="2700000" algn="ctr" rotWithShape="0">
                  <a:srgbClr val="9999FF">
                    <a:alpha val="79999"/>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155584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SKY\Desktop\n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49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SKY\Deskt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9" y="0"/>
            <a:ext cx="9068204" cy="678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8290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SKY\Desktop\bay hơ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KY\Desktop\ho nuo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364</Words>
  <Application>Microsoft Office PowerPoint</Application>
  <PresentationFormat>On-screen Show (4:3)</PresentationFormat>
  <Paragraphs>38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thể của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nothing1010.blogspot.com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Nothing1010</dc:creator>
  <cp:lastModifiedBy>Techsi.vn</cp:lastModifiedBy>
  <cp:revision>12</cp:revision>
  <dcterms:created xsi:type="dcterms:W3CDTF">2019-03-31T10:06:01Z</dcterms:created>
  <dcterms:modified xsi:type="dcterms:W3CDTF">2022-05-28T15:38:07Z</dcterms:modified>
</cp:coreProperties>
</file>