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23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7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1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5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9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1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6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6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5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53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4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0046B-E3D9-4A47-A826-DB92B137FE2C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0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smtClean="0">
                <a:solidFill>
                  <a:schemeClr val="accent6">
                    <a:lumMod val="75000"/>
                  </a:schemeClr>
                </a:solidFill>
              </a:rPr>
              <a:t>TRƯỜNG MẦM NON GIA THƯỢNG</a:t>
            </a:r>
            <a:endParaRPr lang="en-US" sz="28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2514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Múa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TCÂN: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3 – 4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15 – 20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25908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ÂM NHẠC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42658"/>
            <a:ext cx="1451402" cy="144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hát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lần</a:t>
            </a:r>
            <a:r>
              <a:rPr lang="en-US" b="1" dirty="0" smtClean="0">
                <a:solidFill>
                  <a:srgbClr val="FF0000"/>
                </a:solidFill>
              </a:rPr>
              <a:t> 2 (</a:t>
            </a:r>
            <a:r>
              <a:rPr lang="en-US" b="1" dirty="0" err="1" smtClean="0">
                <a:solidFill>
                  <a:srgbClr val="FF0000"/>
                </a:solidFill>
              </a:rPr>
              <a:t>kết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hợp</a:t>
            </a:r>
            <a:r>
              <a:rPr lang="en-US" b="1" dirty="0" smtClean="0">
                <a:solidFill>
                  <a:srgbClr val="FF0000"/>
                </a:solidFill>
              </a:rPr>
              <a:t> minh </a:t>
            </a:r>
            <a:r>
              <a:rPr lang="en-US" b="1" dirty="0" err="1" smtClean="0">
                <a:solidFill>
                  <a:srgbClr val="FF0000"/>
                </a:solidFill>
              </a:rPr>
              <a:t>họa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90600"/>
            <a:ext cx="7239000" cy="4419600"/>
          </a:xfrm>
        </p:spPr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endParaRPr lang="en-US" dirty="0" smtClean="0"/>
          </a:p>
          <a:p>
            <a:pPr marL="0" indent="0" algn="just" fontAlgn="base">
              <a:buNone/>
            </a:pPr>
            <a:r>
              <a:rPr lang="en-US" dirty="0" smtClean="0"/>
              <a:t> </a:t>
            </a:r>
            <a:r>
              <a:rPr lang="en-US" sz="43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3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43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3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dung</a:t>
            </a:r>
            <a:r>
              <a:rPr lang="en-US" sz="43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3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vi-VN" sz="43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hát trẻ nhớ tên bài hát, tên tác giả và hiểu nội dung bài hát “Cả nhà thương nhau” </a:t>
            </a:r>
            <a:r>
              <a:rPr lang="vi-VN" sz="43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vi-VN" sz="43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đình ai cũng có ba, có mẹ. Ba mẹ là người sinh ra các con. Mọi người trong gia đình đều thương yêu nhau .</a:t>
            </a:r>
          </a:p>
          <a:p>
            <a:pPr marL="0" indent="0" algn="just" fontAlgn="base">
              <a:buNone/>
            </a:pPr>
            <a:endParaRPr lang="vi-VN" dirty="0">
              <a:solidFill>
                <a:srgbClr val="7030A0"/>
              </a:solidFill>
            </a:endParaRPr>
          </a:p>
          <a:p>
            <a:pPr marL="0" indent="0" algn="just" fontAlgn="base">
              <a:buNone/>
            </a:pPr>
            <a:endParaRPr lang="en-US" dirty="0"/>
          </a:p>
        </p:txBody>
      </p:sp>
      <p:pic>
        <p:nvPicPr>
          <p:cNvPr id="5" name="Minh Ngọc – Cả Nhà Thương Nhau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8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371600"/>
            <a:ext cx="7315200" cy="2362200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Trò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chơi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âm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nhạc</a:t>
            </a:r>
            <a:r>
              <a:rPr lang="en-US" sz="3600" b="1" dirty="0">
                <a:solidFill>
                  <a:srgbClr val="FF0000"/>
                </a:solidFill>
              </a:rPr>
              <a:t>: 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“ </a:t>
            </a:r>
            <a:r>
              <a:rPr lang="en-US" sz="3600" b="1" dirty="0" err="1" smtClean="0">
                <a:solidFill>
                  <a:srgbClr val="FF0000"/>
                </a:solidFill>
              </a:rPr>
              <a:t>Nhìn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hình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ảnh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đoán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tên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</a:rPr>
              <a:t>”</a:t>
            </a:r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50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838200"/>
            <a:ext cx="7543800" cy="9906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Câu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hỏi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1: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Đố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bé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biết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đây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là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hình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ảnh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của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bài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hát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nào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?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1192" y="2413415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1.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Cô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và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mẹ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5792" y="3582806"/>
            <a:ext cx="3341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2.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Vui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đến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trường</a:t>
            </a:r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60" y="5349762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3.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Múa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cho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mẹ</a:t>
            </a:r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accent5">
                    <a:lumMod val="50000"/>
                  </a:schemeClr>
                </a:solidFill>
              </a:rPr>
              <a:t>xem</a:t>
            </a:r>
            <a:endParaRPr 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766" y="1980565"/>
            <a:ext cx="1263362" cy="12633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766" y="3342016"/>
            <a:ext cx="1364175" cy="13641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498" y="4885267"/>
            <a:ext cx="1511443" cy="15137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0" y="5101763"/>
            <a:ext cx="2377794" cy="1080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0" y="2369282"/>
            <a:ext cx="2377794" cy="11821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0" y="3720357"/>
            <a:ext cx="2377794" cy="11751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106" y="499945"/>
            <a:ext cx="1740927" cy="14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6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001000" cy="884238"/>
          </a:xfrm>
        </p:spPr>
        <p:txBody>
          <a:bodyPr>
            <a:noAutofit/>
          </a:bodyPr>
          <a:lstStyle/>
          <a:p>
            <a:pPr algn="l"/>
            <a:r>
              <a:rPr lang="en-US" sz="3600" dirty="0" err="1" smtClean="0">
                <a:solidFill>
                  <a:srgbClr val="7030A0"/>
                </a:solidFill>
              </a:rPr>
              <a:t>Câu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hỏi</a:t>
            </a:r>
            <a:r>
              <a:rPr lang="en-US" sz="3600" dirty="0" smtClean="0">
                <a:solidFill>
                  <a:srgbClr val="7030A0"/>
                </a:solidFill>
              </a:rPr>
              <a:t> 2: </a:t>
            </a:r>
            <a:r>
              <a:rPr lang="en-US" sz="3600" dirty="0" err="1" smtClean="0">
                <a:solidFill>
                  <a:srgbClr val="7030A0"/>
                </a:solidFill>
              </a:rPr>
              <a:t>Còn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đây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là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hình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ảnh</a:t>
            </a:r>
            <a:r>
              <a:rPr lang="en-US" sz="3600" dirty="0" smtClean="0">
                <a:solidFill>
                  <a:srgbClr val="7030A0"/>
                </a:solidFill>
              </a:rPr>
              <a:t>                 </a:t>
            </a:r>
            <a:r>
              <a:rPr lang="en-US" sz="3600" dirty="0" err="1" smtClean="0">
                <a:solidFill>
                  <a:srgbClr val="7030A0"/>
                </a:solidFill>
              </a:rPr>
              <a:t>của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bài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hát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</a:rPr>
              <a:t>nào</a:t>
            </a:r>
            <a:r>
              <a:rPr lang="en-US" sz="3600" dirty="0" smtClean="0">
                <a:solidFill>
                  <a:srgbClr val="7030A0"/>
                </a:solidFill>
              </a:rPr>
              <a:t>?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342" y="1893728"/>
            <a:ext cx="4197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Cả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nhà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thương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nhau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448" y="3193828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Vui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đến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</a:rPr>
              <a:t>trường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448" y="4395264"/>
            <a:ext cx="2867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Cô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và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mẹ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9" y="1404139"/>
            <a:ext cx="1239713" cy="12416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621" y="2822153"/>
            <a:ext cx="1071130" cy="10711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14" y="4343400"/>
            <a:ext cx="1081033" cy="10810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744" y="1632559"/>
            <a:ext cx="2065091" cy="12284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86" y="3053817"/>
            <a:ext cx="1929845" cy="1160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86" y="4343400"/>
            <a:ext cx="2125971" cy="13059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472" y="258532"/>
            <a:ext cx="2138994" cy="127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9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>
                <a:solidFill>
                  <a:srgbClr val="FF0000"/>
                </a:solidFill>
              </a:rPr>
              <a:t>3. Kết thúc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667" y="685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00200"/>
            <a:ext cx="72390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vi-VN" b="1" dirty="0"/>
              <a:t>1. Kiến thức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Trẻ biết tên bài hát, tên tác giả, hiểu nội dung  bài hát .</a:t>
            </a:r>
          </a:p>
          <a:p>
            <a:pPr marL="0" indent="0">
              <a:buNone/>
            </a:pPr>
            <a:r>
              <a:rPr lang="vi-VN" b="1" dirty="0"/>
              <a:t>2. Kỹ năng: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Trẻ vận động phù hợp giai điệu của bài hát</a:t>
            </a:r>
          </a:p>
          <a:p>
            <a:pPr marL="0" indent="0">
              <a:buNone/>
            </a:pPr>
            <a:r>
              <a:rPr lang="vi-VN" dirty="0"/>
              <a:t>- Trẻ có kỹ năng chơi trò chơi</a:t>
            </a:r>
          </a:p>
          <a:p>
            <a:pPr marL="0" indent="0">
              <a:buNone/>
            </a:pPr>
            <a:r>
              <a:rPr lang="vi-VN" dirty="0"/>
              <a:t>- Rèn luyện và phát triển tai nghe nhạc</a:t>
            </a:r>
          </a:p>
          <a:p>
            <a:pPr marL="0" indent="0">
              <a:buNone/>
            </a:pPr>
            <a:r>
              <a:rPr lang="vi-VN" b="1" dirty="0"/>
              <a:t>3. Thái độ:</a:t>
            </a:r>
            <a:endParaRPr lang="vi-VN" dirty="0"/>
          </a:p>
          <a:p>
            <a:pPr marL="0" indent="0">
              <a:buNone/>
            </a:pPr>
            <a:r>
              <a:rPr lang="vi-VN" b="1" dirty="0"/>
              <a:t>- </a:t>
            </a:r>
            <a:r>
              <a:rPr lang="vi-VN" dirty="0"/>
              <a:t>Trẻ biết yêu quý người thân trong gia đình</a:t>
            </a:r>
          </a:p>
          <a:p>
            <a:pPr marL="0" indent="0">
              <a:buNone/>
            </a:pPr>
            <a:r>
              <a:rPr lang="vi-VN" dirty="0"/>
              <a:t>- Trẻ hứng thú với giờ học, yêu thích âm nhạc.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867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vi-VN" b="1" dirty="0"/>
              <a:t>*Đồ dùng của cô</a:t>
            </a:r>
            <a:r>
              <a:rPr lang="vi-VN" b="1" dirty="0" smtClean="0"/>
              <a:t>:</a:t>
            </a:r>
            <a:endParaRPr lang="en-US" b="1" dirty="0" smtClean="0"/>
          </a:p>
          <a:p>
            <a:pPr>
              <a:buFontTx/>
              <a:buChar char="-"/>
            </a:pPr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,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Bút</a:t>
            </a:r>
            <a:r>
              <a:rPr lang="en-US" dirty="0" smtClean="0"/>
              <a:t> </a:t>
            </a:r>
            <a:r>
              <a:rPr lang="en-US" dirty="0" err="1" smtClean="0"/>
              <a:t>bấm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endParaRPr lang="vi-VN" dirty="0"/>
          </a:p>
          <a:p>
            <a:pPr>
              <a:buFontTx/>
              <a:buChar char="-"/>
            </a:pPr>
            <a:r>
              <a:rPr lang="en-US" dirty="0" err="1" smtClean="0"/>
              <a:t>Nhạc</a:t>
            </a:r>
            <a:r>
              <a:rPr lang="vi-VN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Múa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mẹ</a:t>
            </a:r>
            <a:r>
              <a:rPr lang="en-US" dirty="0" smtClean="0"/>
              <a:t> </a:t>
            </a:r>
            <a:r>
              <a:rPr lang="en-US" dirty="0" err="1" smtClean="0"/>
              <a:t>xem</a:t>
            </a:r>
            <a:r>
              <a:rPr lang="en-US" dirty="0" smtClean="0"/>
              <a:t>,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thương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endParaRPr lang="vi-VN" dirty="0"/>
          </a:p>
          <a:p>
            <a:pPr marL="0" indent="0">
              <a:buNone/>
            </a:pPr>
            <a:r>
              <a:rPr lang="vi-VN" b="1" dirty="0"/>
              <a:t>*Đồ dùng của </a:t>
            </a:r>
            <a:r>
              <a:rPr lang="vi-VN" b="1" dirty="0" smtClean="0"/>
              <a:t>trẻ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Trang phục của trẻ gọn gàng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 </a:t>
            </a:r>
            <a:r>
              <a:rPr lang="en-US" dirty="0" err="1" smtClean="0">
                <a:solidFill>
                  <a:srgbClr val="FF0000"/>
                </a:solidFill>
              </a:rPr>
              <a:t>Chuẩn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77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990600"/>
            <a:ext cx="7086600" cy="11430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1. ỔN ĐỊNH TỔ CHỨC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62200"/>
            <a:ext cx="7620000" cy="281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/>
              <a:t>- Cô và trẻ chơi trò chơi với các ngón tay?</a:t>
            </a:r>
          </a:p>
          <a:p>
            <a:pPr marL="0" indent="0">
              <a:buNone/>
            </a:pPr>
            <a:r>
              <a:rPr lang="vi-VN" dirty="0"/>
              <a:t>- Các con vừa chơi trò chơi gì? Các con dùng gì để chơi?</a:t>
            </a:r>
          </a:p>
          <a:p>
            <a:pPr marL="0" indent="0" algn="ctr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64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</a:rPr>
              <a:t>2. Phương pháp, hình thức – tổ chức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algn="ctr">
              <a:buFontTx/>
              <a:buChar char="-"/>
            </a:pPr>
            <a:r>
              <a:rPr lang="en-US" sz="4800" dirty="0" err="1" smtClean="0">
                <a:solidFill>
                  <a:srgbClr val="002060"/>
                </a:solidFill>
              </a:rPr>
              <a:t>Dạy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hát</a:t>
            </a:r>
            <a:r>
              <a:rPr lang="en-US" sz="4800" dirty="0" smtClean="0">
                <a:solidFill>
                  <a:srgbClr val="002060"/>
                </a:solidFill>
              </a:rPr>
              <a:t>: “ </a:t>
            </a:r>
            <a:r>
              <a:rPr lang="en-US" sz="4800" dirty="0" err="1" smtClean="0">
                <a:solidFill>
                  <a:srgbClr val="002060"/>
                </a:solidFill>
              </a:rPr>
              <a:t>Múa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cho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mẹ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xem</a:t>
            </a:r>
            <a:r>
              <a:rPr lang="en-US" sz="4800" dirty="0" smtClean="0">
                <a:solidFill>
                  <a:srgbClr val="002060"/>
                </a:solidFill>
              </a:rPr>
              <a:t>” </a:t>
            </a:r>
            <a:r>
              <a:rPr lang="en-US" sz="4800" dirty="0" err="1" smtClean="0">
                <a:solidFill>
                  <a:srgbClr val="002060"/>
                </a:solidFill>
              </a:rPr>
              <a:t>của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tác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giả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Xuân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Giao</a:t>
            </a:r>
            <a:endParaRPr lang="en-US" sz="48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en-US" sz="4800" dirty="0" err="1" smtClean="0">
                <a:solidFill>
                  <a:srgbClr val="002060"/>
                </a:solidFill>
              </a:rPr>
              <a:t>Cô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hát</a:t>
            </a:r>
            <a:r>
              <a:rPr lang="en-US" sz="4800" dirty="0" smtClean="0">
                <a:solidFill>
                  <a:srgbClr val="002060"/>
                </a:solidFill>
              </a:rPr>
              <a:t> </a:t>
            </a:r>
            <a:r>
              <a:rPr lang="en-US" sz="4800" dirty="0" err="1" smtClean="0">
                <a:solidFill>
                  <a:srgbClr val="002060"/>
                </a:solidFill>
              </a:rPr>
              <a:t>lần</a:t>
            </a:r>
            <a:r>
              <a:rPr lang="en-US" sz="4800" dirty="0" smtClean="0">
                <a:solidFill>
                  <a:srgbClr val="002060"/>
                </a:solidFill>
              </a:rPr>
              <a:t> 1:</a:t>
            </a:r>
            <a:endParaRPr lang="en-US" sz="4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" name="muachomexe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2400" y="40917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3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88635"/>
            <a:ext cx="7543800" cy="91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 err="1" smtClean="0">
                <a:solidFill>
                  <a:srgbClr val="FF0000"/>
                </a:solidFill>
              </a:rPr>
              <a:t>Cô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hát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lần</a:t>
            </a:r>
            <a:r>
              <a:rPr lang="en-US" sz="4400" b="1" dirty="0" smtClean="0">
                <a:solidFill>
                  <a:srgbClr val="FF0000"/>
                </a:solidFill>
              </a:rPr>
              <a:t> 2 </a:t>
            </a:r>
            <a:r>
              <a:rPr lang="en-US" sz="4400" b="1" dirty="0" err="1" smtClean="0">
                <a:solidFill>
                  <a:srgbClr val="FF0000"/>
                </a:solidFill>
              </a:rPr>
              <a:t>kết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hợp</a:t>
            </a:r>
            <a:r>
              <a:rPr lang="en-US" sz="4400" b="1" dirty="0" smtClean="0">
                <a:solidFill>
                  <a:srgbClr val="FF0000"/>
                </a:solidFill>
              </a:rPr>
              <a:t> minh </a:t>
            </a:r>
            <a:r>
              <a:rPr lang="en-US" sz="4400" b="1" dirty="0" err="1" smtClean="0">
                <a:solidFill>
                  <a:srgbClr val="FF0000"/>
                </a:solidFill>
              </a:rPr>
              <a:t>họa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2056417"/>
            <a:ext cx="68580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400" dirty="0" smtClean="0">
                <a:solidFill>
                  <a:srgbClr val="002060"/>
                </a:solidFill>
              </a:rPr>
              <a:t>+ </a:t>
            </a:r>
            <a:r>
              <a:rPr lang="en-US" sz="4400" dirty="0" err="1" smtClean="0">
                <a:solidFill>
                  <a:srgbClr val="002060"/>
                </a:solidFill>
              </a:rPr>
              <a:t>Cô</a:t>
            </a:r>
            <a:r>
              <a:rPr lang="en-US" sz="4400" dirty="0" smtClean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vừa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hát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bài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hát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gì</a:t>
            </a:r>
            <a:r>
              <a:rPr lang="en-US" sz="4400" dirty="0">
                <a:solidFill>
                  <a:srgbClr val="002060"/>
                </a:solidFill>
              </a:rPr>
              <a:t>? Ai </a:t>
            </a:r>
            <a:r>
              <a:rPr lang="en-US" sz="4400" dirty="0" err="1">
                <a:solidFill>
                  <a:srgbClr val="002060"/>
                </a:solidFill>
              </a:rPr>
              <a:t>sáng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tác</a:t>
            </a:r>
            <a:r>
              <a:rPr lang="en-US" sz="4400" dirty="0">
                <a:solidFill>
                  <a:srgbClr val="002060"/>
                </a:solidFill>
              </a:rPr>
              <a:t>? </a:t>
            </a:r>
          </a:p>
          <a:p>
            <a:pPr fontAlgn="base"/>
            <a:r>
              <a:rPr lang="en-US" sz="4400" dirty="0">
                <a:solidFill>
                  <a:srgbClr val="002060"/>
                </a:solidFill>
              </a:rPr>
              <a:t>+ </a:t>
            </a:r>
            <a:r>
              <a:rPr lang="en-US" sz="4400" dirty="0" err="1">
                <a:solidFill>
                  <a:srgbClr val="002060"/>
                </a:solidFill>
              </a:rPr>
              <a:t>Bài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hát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nhắc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đến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cái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gì</a:t>
            </a:r>
            <a:r>
              <a:rPr lang="en-US" sz="4400" dirty="0">
                <a:solidFill>
                  <a:srgbClr val="002060"/>
                </a:solidFill>
              </a:rPr>
              <a:t>? </a:t>
            </a:r>
            <a:endParaRPr lang="en-US" sz="4400" dirty="0" smtClean="0">
              <a:solidFill>
                <a:srgbClr val="002060"/>
              </a:solidFill>
            </a:endParaRPr>
          </a:p>
          <a:p>
            <a:pPr fontAlgn="base"/>
            <a:endParaRPr lang="en-US" sz="4400" dirty="0"/>
          </a:p>
          <a:p>
            <a:endParaRPr lang="en-US" sz="3600" dirty="0"/>
          </a:p>
        </p:txBody>
      </p:sp>
      <p:pic>
        <p:nvPicPr>
          <p:cNvPr id="5" name="muachomexe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9000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9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066800"/>
            <a:ext cx="6858000" cy="50593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Trong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hát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,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bạn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nhỏ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đang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làm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gì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pPr marL="0" indent="0">
              <a:buNone/>
            </a:pP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              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Múa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mẹ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xem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828800"/>
            <a:ext cx="4724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2209800"/>
            <a:ext cx="5943600" cy="3916363"/>
          </a:xfrm>
        </p:spPr>
        <p:txBody>
          <a:bodyPr/>
          <a:lstStyle/>
          <a:p>
            <a:pPr marL="0" indent="0" fontAlgn="base">
              <a:buNone/>
            </a:pP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cả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lớp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hát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2 - 3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lần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>
              <a:buFontTx/>
              <a:buChar char="-"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fontAlgn="base">
              <a:buFontTx/>
              <a:buChar char="-"/>
            </a:pPr>
            <a:endParaRPr lang="en-US" dirty="0"/>
          </a:p>
          <a:p>
            <a:pPr marL="0" indent="0">
              <a:buNone/>
            </a:pP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tổ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nhóm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cá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nhân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hát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Sau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đó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thi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đua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các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tổ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theo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hình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thức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to –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nhỏ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muachomexe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763000" cy="19812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* </a:t>
            </a:r>
            <a:r>
              <a:rPr lang="en-US" b="1" dirty="0" err="1">
                <a:solidFill>
                  <a:srgbClr val="FF0000"/>
                </a:solidFill>
              </a:rPr>
              <a:t>Nghe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hát</a:t>
            </a:r>
            <a:r>
              <a:rPr lang="en-US" b="1" dirty="0">
                <a:solidFill>
                  <a:srgbClr val="FF0000"/>
                </a:solidFill>
              </a:rPr>
              <a:t>: “ </a:t>
            </a:r>
            <a:r>
              <a:rPr lang="en-US" b="1" dirty="0" err="1" smtClean="0">
                <a:solidFill>
                  <a:srgbClr val="FF0000"/>
                </a:solidFill>
              </a:rPr>
              <a:t>Cả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thương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nhau</a:t>
            </a:r>
            <a:r>
              <a:rPr lang="en-US" b="1" dirty="0" smtClean="0">
                <a:solidFill>
                  <a:srgbClr val="FF0000"/>
                </a:solidFill>
              </a:rPr>
              <a:t>”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err="1" smtClean="0">
                <a:solidFill>
                  <a:srgbClr val="FF0000"/>
                </a:solidFill>
              </a:rPr>
              <a:t>tác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giả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Phan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Văn</a:t>
            </a:r>
            <a:r>
              <a:rPr lang="en-US" b="1" dirty="0" smtClean="0">
                <a:solidFill>
                  <a:srgbClr val="FF0000"/>
                </a:solidFill>
              </a:rPr>
              <a:t> Minh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438400"/>
            <a:ext cx="8458200" cy="36877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Cô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giới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thiệu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tên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bài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hát</a:t>
            </a:r>
            <a:endParaRPr lang="en-US" sz="4400" dirty="0">
              <a:solidFill>
                <a:schemeClr val="tx2">
                  <a:lumMod val="75000"/>
                </a:schemeClr>
              </a:solidFill>
            </a:endParaRPr>
          </a:p>
          <a:p>
            <a:pPr fontAlgn="base">
              <a:buFontTx/>
              <a:buChar char="-"/>
            </a:pPr>
            <a:r>
              <a:rPr lang="en-US" sz="4400" dirty="0" err="1" smtClean="0">
                <a:solidFill>
                  <a:schemeClr val="tx2">
                    <a:lumMod val="75000"/>
                  </a:schemeClr>
                </a:solidFill>
              </a:rPr>
              <a:t>Cô</a:t>
            </a:r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hát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cho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trẻ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nghe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2">
                    <a:lumMod val="75000"/>
                  </a:schemeClr>
                </a:solidFill>
              </a:rPr>
              <a:t>lần</a:t>
            </a:r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 1</a:t>
            </a:r>
            <a:endParaRPr lang="en-US" sz="4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fontAlgn="base">
              <a:buNone/>
            </a:pP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Cô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hỏi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trẻ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tên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bài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tx2">
                    <a:lumMod val="75000"/>
                  </a:schemeClr>
                </a:solidFill>
              </a:rPr>
              <a:t>hát</a:t>
            </a:r>
            <a:r>
              <a:rPr lang="en-US" sz="4400" dirty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0" indent="0">
              <a:buNone/>
            </a:pPr>
            <a:endParaRPr lang="en-US" sz="4400" dirty="0"/>
          </a:p>
        </p:txBody>
      </p:sp>
      <p:pic>
        <p:nvPicPr>
          <p:cNvPr id="4" name="Minh Ngọc – Cả Nhà Thương Nhau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8067" y="53144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3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8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434</Words>
  <Application>Microsoft Office PowerPoint</Application>
  <PresentationFormat>On-screen Show (4:3)</PresentationFormat>
  <Paragraphs>63</Paragraphs>
  <Slides>14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TRƯỜNG MẦM NON GIA THƯỢNG</vt:lpstr>
      <vt:lpstr>I. Mục đích – yêu cầu:</vt:lpstr>
      <vt:lpstr>II Chuẩn bị</vt:lpstr>
      <vt:lpstr>1. ỔN ĐỊNH TỔ CHỨC</vt:lpstr>
      <vt:lpstr>2. Phương pháp, hình thức – tổ chức</vt:lpstr>
      <vt:lpstr>PowerPoint Presentation</vt:lpstr>
      <vt:lpstr>PowerPoint Presentation</vt:lpstr>
      <vt:lpstr>PowerPoint Presentation</vt:lpstr>
      <vt:lpstr>* Nghe hát: “ Cả nhà thương nhau”  tác giả: Phan Văn Minh</vt:lpstr>
      <vt:lpstr>Cô hát lần 2 (kết hợp minh họa) </vt:lpstr>
      <vt:lpstr>Trò chơi âm nhạc:  “ Nhìn hình ảnh đoán tên bài hát” </vt:lpstr>
      <vt:lpstr>Câu hỏi 1: Đố bé biết đây là   hình ảnh của bài hát nào ?</vt:lpstr>
      <vt:lpstr>Câu hỏi 2: Còn đây là hình ảnh                 của bài hát nào?</vt:lpstr>
      <vt:lpstr>3. Kết thúc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GIA THƯỢNG</dc:title>
  <dc:creator>tran nhiem</dc:creator>
  <cp:lastModifiedBy>C2</cp:lastModifiedBy>
  <cp:revision>27</cp:revision>
  <dcterms:created xsi:type="dcterms:W3CDTF">2020-10-23T12:46:25Z</dcterms:created>
  <dcterms:modified xsi:type="dcterms:W3CDTF">2020-11-23T05:14:27Z</dcterms:modified>
</cp:coreProperties>
</file>