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83" r:id="rId5"/>
    <p:sldId id="285" r:id="rId6"/>
    <p:sldId id="288" r:id="rId7"/>
    <p:sldId id="352" r:id="rId8"/>
    <p:sldId id="337" r:id="rId9"/>
    <p:sldId id="338" r:id="rId10"/>
    <p:sldId id="339" r:id="rId11"/>
    <p:sldId id="340" r:id="rId12"/>
    <p:sldId id="341" r:id="rId13"/>
    <p:sldId id="353" r:id="rId14"/>
    <p:sldId id="343" r:id="rId15"/>
    <p:sldId id="344" r:id="rId16"/>
    <p:sldId id="346" r:id="rId17"/>
    <p:sldId id="347" r:id="rId18"/>
    <p:sldId id="348" r:id="rId19"/>
    <p:sldId id="355" r:id="rId20"/>
    <p:sldId id="273" r:id="rId21"/>
    <p:sldId id="318" r:id="rId22"/>
    <p:sldId id="332" r:id="rId23"/>
    <p:sldId id="333" r:id="rId24"/>
    <p:sldId id="2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886"/>
    <a:srgbClr val="FF00FF"/>
    <a:srgbClr val="251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9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15A43-022E-443B-AC85-1641F996F0DB}" type="datetimeFigureOut">
              <a:rPr lang="en-US" smtClean="0"/>
              <a:t>06/08/2022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CBCF5F-EF4A-4245-B022-CE6254F7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544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09999-F0B2-413A-8915-ADEDB1A96008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05F90-6A7F-4566-A1D4-5D2DA9C1F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406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52600" y="381000"/>
            <a:ext cx="5831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129659" y="2730081"/>
            <a:ext cx="29754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Giáo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án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LQCC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 descr="LOGO_fina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1219200"/>
            <a:ext cx="1600200" cy="132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764971" y="4057233"/>
            <a:ext cx="4622419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70C0"/>
                </a:solidFill>
              </a:rPr>
              <a:t>Đề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tài</a:t>
            </a:r>
            <a:r>
              <a:rPr lang="en-US" sz="2000" b="1" dirty="0" smtClean="0">
                <a:solidFill>
                  <a:srgbClr val="0070C0"/>
                </a:solidFill>
              </a:rPr>
              <a:t>: </a:t>
            </a:r>
            <a:r>
              <a:rPr lang="en-US" sz="2000" b="1" dirty="0" err="1" smtClean="0">
                <a:solidFill>
                  <a:srgbClr val="0070C0"/>
                </a:solidFill>
              </a:rPr>
              <a:t>Làm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quen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chữ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cái</a:t>
            </a:r>
            <a:r>
              <a:rPr lang="en-US" sz="2000" b="1" dirty="0" smtClean="0">
                <a:solidFill>
                  <a:srgbClr val="0070C0"/>
                </a:solidFill>
              </a:rPr>
              <a:t> a, ă, â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Lứa tuổi: MGL </a:t>
            </a:r>
            <a:r>
              <a:rPr lang="en-US" sz="2000" b="1" dirty="0" smtClean="0">
                <a:solidFill>
                  <a:srgbClr val="0070C0"/>
                </a:solidFill>
              </a:rPr>
              <a:t>A1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Số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lượng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trẻ</a:t>
            </a:r>
            <a:r>
              <a:rPr lang="en-US" sz="2000" b="1" dirty="0" smtClean="0">
                <a:solidFill>
                  <a:srgbClr val="0070C0"/>
                </a:solidFill>
              </a:rPr>
              <a:t>: 25-30 </a:t>
            </a:r>
            <a:r>
              <a:rPr lang="en-US" sz="2000" b="1" dirty="0" err="1" smtClean="0">
                <a:solidFill>
                  <a:srgbClr val="0070C0"/>
                </a:solidFill>
              </a:rPr>
              <a:t>trẻ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Thời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gian</a:t>
            </a:r>
            <a:r>
              <a:rPr lang="en-US" sz="2000" b="1" dirty="0" smtClean="0">
                <a:solidFill>
                  <a:srgbClr val="0070C0"/>
                </a:solidFill>
              </a:rPr>
              <a:t>: 30- 35 </a:t>
            </a:r>
            <a:r>
              <a:rPr lang="en-US" sz="2000" b="1" dirty="0" err="1" smtClean="0">
                <a:solidFill>
                  <a:srgbClr val="0070C0"/>
                </a:solidFill>
              </a:rPr>
              <a:t>phút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r>
              <a:rPr lang="en-US" sz="2000" b="1" dirty="0" smtClean="0">
                <a:solidFill>
                  <a:srgbClr val="0070C0"/>
                </a:solidFill>
              </a:rPr>
              <a:t>Người thực hiện: </a:t>
            </a:r>
            <a:r>
              <a:rPr lang="en-US" sz="2000" b="1" dirty="0" err="1" smtClean="0">
                <a:solidFill>
                  <a:srgbClr val="0070C0"/>
                </a:solidFill>
              </a:rPr>
              <a:t>Nguyễn</a:t>
            </a:r>
            <a:r>
              <a:rPr lang="en-US" sz="2000" b="1" dirty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Thị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Thảo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Quyên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endParaRPr lang="en-US" sz="2000" b="1" dirty="0" smtClean="0">
              <a:solidFill>
                <a:srgbClr val="0070C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                        </a:t>
            </a:r>
            <a:r>
              <a:rPr lang="en-US" b="1" dirty="0" err="1" smtClean="0">
                <a:solidFill>
                  <a:srgbClr val="002060"/>
                </a:solidFill>
              </a:rPr>
              <a:t>Năm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học</a:t>
            </a:r>
            <a:r>
              <a:rPr lang="en-US" b="1" smtClean="0">
                <a:solidFill>
                  <a:srgbClr val="002060"/>
                </a:solidFill>
              </a:rPr>
              <a:t>: </a:t>
            </a:r>
            <a:r>
              <a:rPr lang="en-US" b="1" smtClean="0">
                <a:solidFill>
                  <a:srgbClr val="002060"/>
                </a:solidFill>
              </a:rPr>
              <a:t>2021- 2022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6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6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altLang="en-US" sz="18900" b="1">
                <a:solidFill>
                  <a:srgbClr val="FF3300"/>
                </a:solidFill>
                <a:latin typeface=".VnAvant" panose="020B7200000000000000" pitchFamily="34" charset="0"/>
              </a:rPr>
              <a:t>e</a:t>
            </a:r>
            <a:r>
              <a:rPr lang="en-US" altLang="en-US" sz="18900" b="1">
                <a:latin typeface=".VnBodoniH" panose="020B7200000000000000" pitchFamily="34" charset="0"/>
              </a:rPr>
              <a:t> </a:t>
            </a:r>
            <a:r>
              <a:rPr lang="en-US" altLang="en-US" sz="15600" b="1">
                <a:solidFill>
                  <a:srgbClr val="FF00FF"/>
                </a:solidFill>
                <a:latin typeface=".VnBodoniH" panose="020B7200000000000000" pitchFamily="34" charset="0"/>
              </a:rPr>
              <a:t>E</a:t>
            </a:r>
            <a:r>
              <a:rPr lang="en-US" altLang="en-US" sz="18900" b="1">
                <a:solidFill>
                  <a:srgbClr val="FF3300"/>
                </a:solidFill>
                <a:latin typeface=".VnAvant" panose="020B7200000000000000" pitchFamily="34" charset="0"/>
              </a:rPr>
              <a:t> </a:t>
            </a:r>
            <a:r>
              <a:rPr lang="en-US" altLang="en-US" sz="40700" b="1">
                <a:solidFill>
                  <a:srgbClr val="0000CC"/>
                </a:solidFill>
                <a:latin typeface=".VnCommercial Script" panose="020B7200000000000000" pitchFamily="34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10534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4113213" y="2946400"/>
            <a:ext cx="1519237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900" b="1">
                <a:solidFill>
                  <a:srgbClr val="FF00FF"/>
                </a:solidFill>
              </a:rPr>
              <a:t>ê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914400" y="517525"/>
            <a:ext cx="73152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2500" b="1">
                <a:solidFill>
                  <a:schemeClr val="accent2"/>
                </a:solidFill>
                <a:latin typeface=".VnTime" panose="020B7200000000000000" pitchFamily="34" charset="0"/>
              </a:rPr>
              <a:t>M</a:t>
            </a:r>
            <a:r>
              <a:rPr lang="en-US" altLang="en-US" sz="12500" b="1">
                <a:solidFill>
                  <a:srgbClr val="FF3300"/>
                </a:solidFill>
                <a:latin typeface=".VnTime" panose="020B7200000000000000" pitchFamily="34" charset="0"/>
              </a:rPr>
              <a:t>Ñ </a:t>
            </a:r>
            <a:r>
              <a:rPr lang="en-US" altLang="en-US" sz="12500" b="1">
                <a:solidFill>
                  <a:schemeClr val="accent2"/>
                </a:solidFill>
                <a:latin typeface=".VnTime" panose="020B7200000000000000" pitchFamily="34" charset="0"/>
              </a:rPr>
              <a:t>b</a:t>
            </a:r>
            <a:r>
              <a:rPr lang="en-US" altLang="en-US" sz="12500" b="1">
                <a:solidFill>
                  <a:srgbClr val="FF00FF"/>
                </a:solidFill>
                <a:latin typeface=".VnTime" panose="020B7200000000000000" pitchFamily="34" charset="0"/>
              </a:rPr>
              <a:t>Õ</a:t>
            </a:r>
            <a:r>
              <a:rPr lang="en-US" altLang="en-US" sz="12500" b="1">
                <a:solidFill>
                  <a:srgbClr val="FF3300"/>
                </a:solidFill>
                <a:latin typeface=".VnTime" panose="020B7200000000000000" pitchFamily="34" charset="0"/>
              </a:rPr>
              <a:t> </a:t>
            </a:r>
            <a:r>
              <a:rPr lang="en-US" altLang="en-US" sz="12500" b="1">
                <a:solidFill>
                  <a:schemeClr val="accent2"/>
                </a:solidFill>
                <a:latin typeface=".VnTime" panose="020B7200000000000000" pitchFamily="34" charset="0"/>
              </a:rPr>
              <a:t>b</a:t>
            </a:r>
            <a:r>
              <a:rPr lang="en-US" altLang="en-US" sz="12500" b="1">
                <a:solidFill>
                  <a:srgbClr val="FF3300"/>
                </a:solidFill>
                <a:latin typeface=".VnTime" panose="020B7200000000000000" pitchFamily="34" charset="0"/>
              </a:rPr>
              <a:t>Ð</a:t>
            </a:r>
            <a:r>
              <a:rPr lang="en-US" altLang="en-US" sz="12500">
                <a:latin typeface=".VnTime" panose="020B7200000000000000" pitchFamily="34" charset="0"/>
              </a:rPr>
              <a:t> </a:t>
            </a:r>
          </a:p>
        </p:txBody>
      </p:sp>
      <p:sp>
        <p:nvSpPr>
          <p:cNvPr id="94215" name="Line 7"/>
          <p:cNvSpPr>
            <a:spLocks noChangeShapeType="1"/>
          </p:cNvSpPr>
          <p:nvPr/>
        </p:nvSpPr>
        <p:spPr bwMode="auto">
          <a:xfrm flipH="1">
            <a:off x="5029200" y="2133600"/>
            <a:ext cx="152400" cy="1295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025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/>
      <p:bldP spid="942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1800" y="1143000"/>
            <a:ext cx="31242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b="1" dirty="0">
                <a:solidFill>
                  <a:srgbClr val="FF0000"/>
                </a:solidFill>
                <a:latin typeface=".VnAvant" panose="020B7200000000000000" pitchFamily="34" charset="0"/>
              </a:rPr>
              <a:t>ª</a:t>
            </a:r>
          </a:p>
        </p:txBody>
      </p:sp>
    </p:spTree>
    <p:extLst>
      <p:ext uri="{BB962C8B-B14F-4D97-AF65-F5344CB8AC3E}">
        <p14:creationId xmlns:p14="http://schemas.microsoft.com/office/powerpoint/2010/main" val="350303549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2"/>
          <p:cNvGrpSpPr>
            <a:grpSpLocks/>
          </p:cNvGrpSpPr>
          <p:nvPr/>
        </p:nvGrpSpPr>
        <p:grpSpPr bwMode="auto">
          <a:xfrm>
            <a:off x="3657600" y="2743200"/>
            <a:ext cx="2209800" cy="1917700"/>
            <a:chOff x="432" y="1200"/>
            <a:chExt cx="2640" cy="2291"/>
          </a:xfrm>
        </p:grpSpPr>
        <p:sp>
          <p:nvSpPr>
            <p:cNvPr id="74755" name="Oval 3"/>
            <p:cNvSpPr>
              <a:spLocks noChangeArrowheads="1"/>
            </p:cNvSpPr>
            <p:nvPr/>
          </p:nvSpPr>
          <p:spPr bwMode="auto">
            <a:xfrm>
              <a:off x="432" y="1200"/>
              <a:ext cx="2291" cy="2291"/>
            </a:xfrm>
            <a:prstGeom prst="ellipse">
              <a:avLst/>
            </a:prstGeom>
            <a:solidFill>
              <a:srgbClr val="0000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>
                <a:solidFill>
                  <a:srgbClr val="FF33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74756" name="Oval 4"/>
            <p:cNvSpPr>
              <a:spLocks noChangeArrowheads="1"/>
            </p:cNvSpPr>
            <p:nvPr/>
          </p:nvSpPr>
          <p:spPr bwMode="auto">
            <a:xfrm>
              <a:off x="704" y="1472"/>
              <a:ext cx="1747" cy="174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757" name="Rectangle 5"/>
            <p:cNvSpPr>
              <a:spLocks noChangeArrowheads="1"/>
            </p:cNvSpPr>
            <p:nvPr/>
          </p:nvSpPr>
          <p:spPr bwMode="auto">
            <a:xfrm>
              <a:off x="2179" y="2112"/>
              <a:ext cx="893" cy="7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1166813" y="3657600"/>
            <a:ext cx="1760537" cy="200025"/>
          </a:xfrm>
          <a:prstGeom prst="rect">
            <a:avLst/>
          </a:prstGeom>
          <a:solidFill>
            <a:srgbClr val="0000CC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4759" name="Group 7"/>
          <p:cNvGrpSpPr>
            <a:grpSpLocks/>
          </p:cNvGrpSpPr>
          <p:nvPr/>
        </p:nvGrpSpPr>
        <p:grpSpPr bwMode="auto">
          <a:xfrm>
            <a:off x="6477000" y="3200400"/>
            <a:ext cx="1582738" cy="530225"/>
            <a:chOff x="1872" y="384"/>
            <a:chExt cx="1968" cy="768"/>
          </a:xfrm>
        </p:grpSpPr>
        <p:sp>
          <p:nvSpPr>
            <p:cNvPr id="74760" name="AutoShape 8"/>
            <p:cNvSpPr>
              <a:spLocks noChangeArrowheads="1"/>
            </p:cNvSpPr>
            <p:nvPr/>
          </p:nvSpPr>
          <p:spPr bwMode="auto">
            <a:xfrm>
              <a:off x="1872" y="384"/>
              <a:ext cx="1968" cy="720"/>
            </a:xfrm>
            <a:prstGeom prst="triangle">
              <a:avLst>
                <a:gd name="adj" fmla="val 50000"/>
              </a:avLst>
            </a:prstGeom>
            <a:solidFill>
              <a:srgbClr val="0000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761" name="AutoShape 9"/>
            <p:cNvSpPr>
              <a:spLocks noChangeArrowheads="1"/>
            </p:cNvSpPr>
            <p:nvPr/>
          </p:nvSpPr>
          <p:spPr bwMode="auto">
            <a:xfrm>
              <a:off x="2256" y="775"/>
              <a:ext cx="1200" cy="377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>
                <a:solidFill>
                  <a:schemeClr val="bg1"/>
                </a:solidFill>
                <a:latin typeface=".VnTime" panose="020B7200000000000000" pitchFamily="34" charset="0"/>
              </a:endParaRPr>
            </a:p>
          </p:txBody>
        </p:sp>
      </p:grpSp>
      <p:pic>
        <p:nvPicPr>
          <p:cNvPr id="74762" name="Picture 10" descr="vien thuyen duo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7425"/>
            <a:ext cx="914400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3" name="Picture 11" descr="mat troi 1  go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15100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3214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75017E-7 L 0.28837 -0.03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0" y="-15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41345E-6 L -0.29392 -0.180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-90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nen but vi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0050"/>
            <a:ext cx="8610600" cy="645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27" name="Group 3"/>
          <p:cNvGrpSpPr>
            <a:grpSpLocks/>
          </p:cNvGrpSpPr>
          <p:nvPr/>
        </p:nvGrpSpPr>
        <p:grpSpPr bwMode="auto">
          <a:xfrm>
            <a:off x="2133600" y="1676400"/>
            <a:ext cx="5181600" cy="4495800"/>
            <a:chOff x="1344" y="624"/>
            <a:chExt cx="3264" cy="2832"/>
          </a:xfrm>
        </p:grpSpPr>
        <p:sp>
          <p:nvSpPr>
            <p:cNvPr id="103428" name="Oval 4"/>
            <p:cNvSpPr>
              <a:spLocks noChangeArrowheads="1"/>
            </p:cNvSpPr>
            <p:nvPr/>
          </p:nvSpPr>
          <p:spPr bwMode="auto">
            <a:xfrm>
              <a:off x="1344" y="624"/>
              <a:ext cx="2832" cy="2832"/>
            </a:xfrm>
            <a:prstGeom prst="ellipse">
              <a:avLst/>
            </a:prstGeom>
            <a:solidFill>
              <a:srgbClr val="0000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>
                <a:solidFill>
                  <a:srgbClr val="FF33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103429" name="Oval 5"/>
            <p:cNvSpPr>
              <a:spLocks noChangeArrowheads="1"/>
            </p:cNvSpPr>
            <p:nvPr/>
          </p:nvSpPr>
          <p:spPr bwMode="auto">
            <a:xfrm>
              <a:off x="1680" y="960"/>
              <a:ext cx="2160" cy="21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0" name="Rectangle 6"/>
            <p:cNvSpPr>
              <a:spLocks noChangeArrowheads="1"/>
            </p:cNvSpPr>
            <p:nvPr/>
          </p:nvSpPr>
          <p:spPr bwMode="auto">
            <a:xfrm>
              <a:off x="3504" y="2112"/>
              <a:ext cx="1104" cy="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2514600" y="3486150"/>
            <a:ext cx="4038600" cy="533400"/>
          </a:xfrm>
          <a:prstGeom prst="rect">
            <a:avLst/>
          </a:prstGeom>
          <a:solidFill>
            <a:srgbClr val="0000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3432" name="Picture 8" descr="ban vi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85725"/>
            <a:ext cx="128587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33" name="Group 9"/>
          <p:cNvGrpSpPr>
            <a:grpSpLocks/>
          </p:cNvGrpSpPr>
          <p:nvPr/>
        </p:nvGrpSpPr>
        <p:grpSpPr bwMode="auto">
          <a:xfrm>
            <a:off x="2876550" y="166688"/>
            <a:ext cx="3124200" cy="1219200"/>
            <a:chOff x="1872" y="384"/>
            <a:chExt cx="1968" cy="768"/>
          </a:xfrm>
        </p:grpSpPr>
        <p:sp>
          <p:nvSpPr>
            <p:cNvPr id="103434" name="AutoShape 10"/>
            <p:cNvSpPr>
              <a:spLocks noChangeArrowheads="1"/>
            </p:cNvSpPr>
            <p:nvPr/>
          </p:nvSpPr>
          <p:spPr bwMode="auto">
            <a:xfrm>
              <a:off x="1872" y="384"/>
              <a:ext cx="1968" cy="720"/>
            </a:xfrm>
            <a:prstGeom prst="triangle">
              <a:avLst>
                <a:gd name="adj" fmla="val 50000"/>
              </a:avLst>
            </a:prstGeom>
            <a:solidFill>
              <a:srgbClr val="0000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5" name="AutoShape 11"/>
            <p:cNvSpPr>
              <a:spLocks noChangeArrowheads="1"/>
            </p:cNvSpPr>
            <p:nvPr/>
          </p:nvSpPr>
          <p:spPr bwMode="auto">
            <a:xfrm>
              <a:off x="2256" y="775"/>
              <a:ext cx="1200" cy="377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>
                <a:solidFill>
                  <a:schemeClr val="bg1"/>
                </a:solidFill>
                <a:latin typeface=".VnTime" panose="020B72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82579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3200400" y="1219200"/>
            <a:ext cx="1828800" cy="432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7800" b="1">
                <a:solidFill>
                  <a:srgbClr val="FF3300"/>
                </a:solidFill>
                <a:latin typeface=".VnTimeH" panose="020B7200000000000000" pitchFamily="34" charset="0"/>
              </a:rPr>
              <a:t>ª</a:t>
            </a:r>
          </a:p>
        </p:txBody>
      </p:sp>
      <p:pic>
        <p:nvPicPr>
          <p:cNvPr id="67587" name="Picture 3" descr="mat troi 1  go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15100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vien sach ho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91440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2753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nen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3810000" y="0"/>
            <a:ext cx="2209800" cy="661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42800" b="1">
                <a:solidFill>
                  <a:srgbClr val="0000CC"/>
                </a:solidFill>
                <a:latin typeface=".VnShelley Allegro" panose="040B7200000000000000" pitchFamily="82" charset="0"/>
              </a:rPr>
              <a:t>ª</a:t>
            </a:r>
          </a:p>
        </p:txBody>
      </p:sp>
      <p:pic>
        <p:nvPicPr>
          <p:cNvPr id="65540" name="Picture 4" descr="ban vi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85725"/>
            <a:ext cx="128587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24549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09600" y="0"/>
            <a:ext cx="7924800" cy="691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800" b="1">
                <a:solidFill>
                  <a:srgbClr val="FF9900"/>
                </a:solidFill>
                <a:latin typeface=".VnAvant" panose="020B7200000000000000" pitchFamily="34" charset="0"/>
              </a:rPr>
              <a:t>ª</a:t>
            </a:r>
            <a:r>
              <a:rPr lang="en-US" altLang="en-US" sz="20800" b="1">
                <a:solidFill>
                  <a:schemeClr val="tx2"/>
                </a:solidFill>
                <a:latin typeface=".VnAvant" panose="020B7200000000000000" pitchFamily="34" charset="0"/>
              </a:rPr>
              <a:t> </a:t>
            </a:r>
            <a:r>
              <a:rPr lang="en-US" altLang="en-US" sz="20800" b="1">
                <a:solidFill>
                  <a:srgbClr val="FF33CC"/>
                </a:solidFill>
                <a:latin typeface=".VnTimeH" panose="020B7200000000000000" pitchFamily="34" charset="0"/>
              </a:rPr>
              <a:t>£</a:t>
            </a:r>
            <a:r>
              <a:rPr lang="en-US" altLang="en-US" sz="20800" b="1">
                <a:solidFill>
                  <a:srgbClr val="FF3300"/>
                </a:solidFill>
              </a:rPr>
              <a:t> </a:t>
            </a:r>
            <a:r>
              <a:rPr lang="en-US" altLang="en-US" sz="44800" b="1">
                <a:solidFill>
                  <a:srgbClr val="0000CC"/>
                </a:solidFill>
                <a:latin typeface=".VnCommercial Script" panose="020B7200000000000000" pitchFamily="34" charset="0"/>
              </a:rPr>
              <a:t>ª</a:t>
            </a:r>
            <a:endParaRPr lang="en-US" altLang="en-US" sz="54200" b="1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24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91" name="Text Box 15"/>
          <p:cNvSpPr txBox="1">
            <a:spLocks noChangeArrowheads="1"/>
          </p:cNvSpPr>
          <p:nvPr/>
        </p:nvSpPr>
        <p:spPr bwMode="auto">
          <a:xfrm>
            <a:off x="3429000" y="184150"/>
            <a:ext cx="27051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6000" b="1" i="1">
                <a:solidFill>
                  <a:srgbClr val="FF00FF"/>
                </a:solidFill>
                <a:latin typeface=".VnTime" panose="020B7200000000000000" pitchFamily="34" charset="0"/>
              </a:rPr>
              <a:t>So s¸nh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8800" y="1600200"/>
            <a:ext cx="48768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199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e ª</a:t>
            </a:r>
            <a:endParaRPr lang="en-US" sz="199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735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8000" b="1">
                <a:solidFill>
                  <a:srgbClr val="FF0000"/>
                </a:solidFill>
                <a:latin typeface=".VnTime" panose="020B7200000000000000" pitchFamily="34" charset="0"/>
              </a:rPr>
              <a:t>Trß ch¬i 3: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>
              <a:buFontTx/>
              <a:buNone/>
            </a:pPr>
            <a:endParaRPr lang="en-US" altLang="en-US">
              <a:latin typeface=".VnTime" panose="020B7200000000000000" pitchFamily="34" charset="0"/>
            </a:endParaRPr>
          </a:p>
          <a:p>
            <a:pPr>
              <a:buFontTx/>
              <a:buNone/>
            </a:pPr>
            <a:endParaRPr lang="en-US" altLang="en-US">
              <a:latin typeface=".VnTime" panose="020B7200000000000000" pitchFamily="34" charset="0"/>
            </a:endParaRPr>
          </a:p>
          <a:p>
            <a:pPr algn="ctr">
              <a:buFontTx/>
              <a:buNone/>
            </a:pPr>
            <a:r>
              <a:rPr lang="en-US" altLang="en-US">
                <a:latin typeface=".VnTime" panose="020B7200000000000000" pitchFamily="34" charset="0"/>
              </a:rPr>
              <a:t>         </a:t>
            </a:r>
            <a:r>
              <a:rPr lang="en-US" altLang="en-US" sz="8000" b="1">
                <a:solidFill>
                  <a:srgbClr val="0000FF"/>
                </a:solidFill>
                <a:latin typeface=".VnTime" panose="020B7200000000000000" pitchFamily="34" charset="0"/>
              </a:rPr>
              <a:t>Nèi ch÷ trong vë tËp t«</a:t>
            </a:r>
          </a:p>
        </p:txBody>
      </p:sp>
    </p:spTree>
    <p:extLst>
      <p:ext uri="{BB962C8B-B14F-4D97-AF65-F5344CB8AC3E}">
        <p14:creationId xmlns:p14="http://schemas.microsoft.com/office/powerpoint/2010/main" val="414554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916" y="63472"/>
            <a:ext cx="50806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</a:t>
            </a:r>
            <a:r>
              <a:rPr lang="en-US" sz="4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Ổn</a:t>
            </a:r>
            <a:r>
              <a:rPr lang="en-US" sz="4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định</a:t>
            </a:r>
            <a:r>
              <a:rPr lang="en-US" sz="4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tổ</a:t>
            </a:r>
            <a:r>
              <a:rPr lang="en-US" sz="4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4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</p:txBody>
      </p:sp>
      <p:sp>
        <p:nvSpPr>
          <p:cNvPr id="7" name="Rectangle 6"/>
          <p:cNvSpPr/>
          <p:nvPr/>
        </p:nvSpPr>
        <p:spPr>
          <a:xfrm>
            <a:off x="2400347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5560" y="2089381"/>
            <a:ext cx="33007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Hát</a:t>
            </a:r>
            <a:r>
              <a:rPr lang="en-US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en-US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Nhà</a:t>
            </a:r>
            <a:r>
              <a:rPr lang="en-US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của</a:t>
            </a:r>
            <a:r>
              <a:rPr lang="en-US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tôi</a:t>
            </a:r>
            <a:endParaRPr lang="en-US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Quỳnh Trang – Nhà Của Tô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199857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4024" y="611701"/>
            <a:ext cx="453040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vi-VN" sz="3200" b="1" kern="10" dirty="0">
                <a:solidFill>
                  <a:srgbClr val="0000FF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 ÔN LUYỆN</a:t>
            </a:r>
            <a:endParaRPr lang="en-US" sz="3200" b="1" kern="10" dirty="0">
              <a:solidFill>
                <a:srgbClr val="0000FF"/>
              </a:solidFill>
              <a:effectLst>
                <a:prstShdw prst="shdw17" dist="17961" dir="2700000">
                  <a:srgbClr val="000099"/>
                </a:prst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WordArt 19"/>
          <p:cNvSpPr>
            <a:spLocks noChangeArrowheads="1" noChangeShapeType="1" noTextEdit="1"/>
          </p:cNvSpPr>
          <p:nvPr/>
        </p:nvSpPr>
        <p:spPr bwMode="auto">
          <a:xfrm>
            <a:off x="685800" y="762000"/>
            <a:ext cx="7543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200" b="1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TC 1: Ai tinh mắt</a:t>
            </a:r>
            <a:endParaRPr lang="en-US" sz="3200" b="1" kern="1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prstShdw prst="shdw17" dist="17961" dir="2700000">
                  <a:srgbClr val="000099"/>
                </a:prst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873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WordArt 19"/>
          <p:cNvSpPr>
            <a:spLocks noChangeArrowheads="1" noChangeShapeType="1" noTextEdit="1"/>
          </p:cNvSpPr>
          <p:nvPr/>
        </p:nvSpPr>
        <p:spPr bwMode="auto">
          <a:xfrm>
            <a:off x="914400" y="838200"/>
            <a:ext cx="7086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TC 2</a:t>
            </a:r>
            <a:r>
              <a:rPr lang="en-US" sz="3200" b="1" kern="10" dirty="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kern="10" dirty="0" err="1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200" b="1" kern="10" dirty="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b="1" kern="10" dirty="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3200" b="1" kern="10" dirty="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3200" b="1" kern="10" dirty="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prstShdw prst="shdw17" dist="17961" dir="2700000">
                  <a:srgbClr val="000099"/>
                </a:prst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589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1295400"/>
            <a:ext cx="6858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TC </a:t>
            </a:r>
            <a:r>
              <a:rPr lang="en-US" sz="6600" b="1" kern="10" dirty="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6600" b="1" kern="10" dirty="0" err="1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Vn ti"/>
                <a:cs typeface="Times New Roman" panose="02020603050405020304" pitchFamily="18" charset="0"/>
              </a:rPr>
              <a:t>Nối</a:t>
            </a:r>
            <a:r>
              <a:rPr lang="en-US" sz="6600" b="1" kern="10" dirty="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Vn ti"/>
                <a:cs typeface="Times New Roman" panose="02020603050405020304" pitchFamily="18" charset="0"/>
              </a:rPr>
              <a:t> </a:t>
            </a:r>
            <a:r>
              <a:rPr lang="en-US" sz="6600" b="1" kern="10" dirty="0" err="1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000099"/>
                  </a:prstShdw>
                </a:effectLst>
                <a:latin typeface="Vn ti"/>
                <a:cs typeface="Times New Roman" panose="02020603050405020304" pitchFamily="18" charset="0"/>
              </a:rPr>
              <a:t>chữ</a:t>
            </a:r>
            <a:endParaRPr lang="en-US" sz="6600" b="1" kern="10" dirty="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prstShdw prst="shdw17" dist="17961" dir="2700000">
                  <a:srgbClr val="000099"/>
                </a:prstShdw>
              </a:effectLst>
              <a:latin typeface="Vn t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29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2200" y="1066800"/>
            <a:ext cx="3895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III. KẾT THÚC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44616" y="1990130"/>
            <a:ext cx="45307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all" spc="0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Cô</a:t>
            </a:r>
            <a:r>
              <a:rPr lang="en-US" sz="2400" b="1" cap="all" spc="0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spc="0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và</a:t>
            </a:r>
            <a:r>
              <a:rPr lang="en-US" sz="2400" b="1" cap="all" spc="0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spc="0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các</a:t>
            </a:r>
            <a:r>
              <a:rPr lang="en-US" sz="2400" b="1" cap="all" spc="0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con </a:t>
            </a:r>
            <a:r>
              <a:rPr lang="en-US" sz="2400" b="1" cap="all" spc="0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cùng</a:t>
            </a:r>
            <a:r>
              <a:rPr lang="en-US" sz="2400" b="1" cap="all" spc="0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hát</a:t>
            </a:r>
            <a:r>
              <a:rPr lang="en-US" sz="2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bài</a:t>
            </a:r>
            <a:endParaRPr lang="en-US" sz="2400" b="1" cap="all" dirty="0" smtClean="0">
              <a:ln w="0"/>
              <a:solidFill>
                <a:srgbClr val="FF00FF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en-US" sz="2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“ </a:t>
            </a:r>
            <a:r>
              <a:rPr lang="en-US" sz="2400" b="1" cap="all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gia</a:t>
            </a:r>
            <a:r>
              <a:rPr lang="en-US" sz="2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đình</a:t>
            </a:r>
            <a:r>
              <a:rPr lang="en-US" sz="2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nhỏ</a:t>
            </a:r>
            <a:r>
              <a:rPr lang="en-US" sz="2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hạnh</a:t>
            </a:r>
            <a:r>
              <a:rPr lang="en-US" sz="2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400" b="1" cap="all" dirty="0" err="1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phúc</a:t>
            </a:r>
            <a:r>
              <a:rPr lang="en-US" sz="2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 to</a:t>
            </a:r>
            <a:r>
              <a:rPr lang="en-US" sz="2400" b="1" cap="all" spc="0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en-US" sz="2400" b="1" cap="all" spc="0" dirty="0">
              <a:ln w="0"/>
              <a:solidFill>
                <a:srgbClr val="FF00FF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Bảo An – Gia Đình Nhỏ, Hạnh Phúc T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3352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4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12807" y="1447800"/>
            <a:ext cx="50189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cho</a:t>
            </a:r>
            <a:r>
              <a:rPr lang="en-US" sz="36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36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quan</a:t>
            </a:r>
            <a:r>
              <a:rPr lang="en-US" sz="36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sát</a:t>
            </a:r>
            <a:r>
              <a:rPr lang="en-US" sz="36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tranh</a:t>
            </a:r>
            <a:endParaRPr lang="en-US" sz="36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92282" y="271307"/>
            <a:ext cx="81342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II.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và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ages (9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1219200" y="5458361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00B0F0"/>
                </a:solidFill>
                <a:latin typeface=".VnAvant" pitchFamily="34" charset="0"/>
              </a:rPr>
              <a:t>MÑ </a:t>
            </a:r>
            <a:r>
              <a:rPr lang="en-US" sz="8000" b="1" dirty="0" err="1" smtClean="0">
                <a:solidFill>
                  <a:srgbClr val="00B0F0"/>
                </a:solidFill>
                <a:latin typeface=".VnAvant" pitchFamily="34" charset="0"/>
              </a:rPr>
              <a:t>bÕ</a:t>
            </a:r>
            <a:r>
              <a:rPr lang="en-US" sz="8000" b="1" dirty="0" smtClean="0">
                <a:solidFill>
                  <a:srgbClr val="00B0F0"/>
                </a:solidFill>
                <a:latin typeface=".VnAvant" pitchFamily="34" charset="0"/>
              </a:rPr>
              <a:t> </a:t>
            </a:r>
            <a:r>
              <a:rPr lang="en-US" sz="8000" b="1" dirty="0" err="1" smtClean="0">
                <a:solidFill>
                  <a:srgbClr val="00B0F0"/>
                </a:solidFill>
                <a:latin typeface=".VnAvant" pitchFamily="34" charset="0"/>
              </a:rPr>
              <a:t>bÐ</a:t>
            </a:r>
            <a:endParaRPr lang="en-US" sz="8000" b="1" dirty="0">
              <a:solidFill>
                <a:srgbClr val="00B0F0"/>
              </a:solidFill>
              <a:latin typeface=".VnAvan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772"/>
            <a:ext cx="9144000" cy="499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2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ages (9)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52400" y="4602540"/>
            <a:ext cx="883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00B0F0"/>
                </a:solidFill>
                <a:latin typeface=".VnAvant" pitchFamily="34" charset="0"/>
              </a:rPr>
              <a:t>     MÑ </a:t>
            </a:r>
            <a:r>
              <a:rPr lang="en-US" sz="9600" b="1" dirty="0" err="1" smtClean="0">
                <a:solidFill>
                  <a:srgbClr val="00B0F0"/>
                </a:solidFill>
                <a:latin typeface=".VnAvant" pitchFamily="34" charset="0"/>
              </a:rPr>
              <a:t>bÕ</a:t>
            </a:r>
            <a:r>
              <a:rPr lang="en-US" sz="9600" b="1" dirty="0" smtClean="0">
                <a:solidFill>
                  <a:srgbClr val="00B0F0"/>
                </a:solidFill>
                <a:latin typeface=".VnAvant" pitchFamily="34" charset="0"/>
              </a:rPr>
              <a:t> </a:t>
            </a:r>
            <a:r>
              <a:rPr lang="en-US" sz="9600" b="1" dirty="0" err="1" smtClean="0">
                <a:solidFill>
                  <a:srgbClr val="00B0F0"/>
                </a:solidFill>
                <a:latin typeface=".VnAvant" pitchFamily="34" charset="0"/>
              </a:rPr>
              <a:t>bÐ</a:t>
            </a:r>
            <a:endParaRPr lang="en-US" sz="9600" b="1" dirty="0">
              <a:solidFill>
                <a:srgbClr val="00B0F0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4602540"/>
            <a:ext cx="914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  <a:latin typeface=".VnAvant" pitchFamily="34" charset="0"/>
              </a:rPr>
              <a:t>e</a:t>
            </a:r>
            <a:endParaRPr lang="en-US" sz="9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0" y="4602540"/>
            <a:ext cx="1905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9600" b="1" dirty="0">
              <a:solidFill>
                <a:srgbClr val="FF0000"/>
              </a:solidFill>
              <a:latin typeface=".VnAvant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4169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13333 -0.4854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-24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ages (9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30480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2705100" y="274638"/>
            <a:ext cx="37338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400" b="1" dirty="0" smtClean="0">
                <a:solidFill>
                  <a:srgbClr val="FF0000"/>
                </a:solidFill>
                <a:latin typeface=".VnAvant" pitchFamily="34" charset="0"/>
              </a:rPr>
              <a:t>e</a:t>
            </a:r>
            <a:endParaRPr lang="en-US" sz="344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61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2286000" y="1143000"/>
            <a:ext cx="5181600" cy="4495800"/>
            <a:chOff x="1344" y="624"/>
            <a:chExt cx="3264" cy="2832"/>
          </a:xfrm>
        </p:grpSpPr>
        <p:sp>
          <p:nvSpPr>
            <p:cNvPr id="51203" name="Oval 3"/>
            <p:cNvSpPr>
              <a:spLocks noChangeArrowheads="1"/>
            </p:cNvSpPr>
            <p:nvPr/>
          </p:nvSpPr>
          <p:spPr bwMode="auto">
            <a:xfrm>
              <a:off x="1344" y="624"/>
              <a:ext cx="2832" cy="283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>
                <a:solidFill>
                  <a:srgbClr val="FF33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51204" name="Oval 4"/>
            <p:cNvSpPr>
              <a:spLocks noChangeArrowheads="1"/>
            </p:cNvSpPr>
            <p:nvPr/>
          </p:nvSpPr>
          <p:spPr bwMode="auto">
            <a:xfrm>
              <a:off x="1680" y="960"/>
              <a:ext cx="2160" cy="21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5" name="Rectangle 5"/>
            <p:cNvSpPr>
              <a:spLocks noChangeArrowheads="1"/>
            </p:cNvSpPr>
            <p:nvPr/>
          </p:nvSpPr>
          <p:spPr bwMode="auto">
            <a:xfrm>
              <a:off x="3504" y="2112"/>
              <a:ext cx="1104" cy="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2667000" y="2971800"/>
            <a:ext cx="4038600" cy="5334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1207" name="Picture 7" descr="ban vi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85725"/>
            <a:ext cx="128587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8" name="Picture 8" descr="but viet ch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38825"/>
            <a:ext cx="914400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2118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352800" y="1066800"/>
            <a:ext cx="1828800" cy="475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30600" b="1">
                <a:solidFill>
                  <a:srgbClr val="FF3300"/>
                </a:solidFill>
                <a:latin typeface=".VnTimeH" panose="020B7200000000000000" pitchFamily="34" charset="0"/>
              </a:rPr>
              <a:t>e</a:t>
            </a:r>
          </a:p>
        </p:txBody>
      </p:sp>
      <p:pic>
        <p:nvPicPr>
          <p:cNvPr id="55299" name="Picture 3" descr="ban vi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85725"/>
            <a:ext cx="128587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2700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2667000" y="-1122363"/>
            <a:ext cx="4419600" cy="819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53200">
                <a:solidFill>
                  <a:srgbClr val="FF3300"/>
                </a:solidFill>
                <a:latin typeface=".VnShelley Allegro" panose="040B7200000000000000" pitchFamily="82" charset="0"/>
              </a:rPr>
              <a:t>e</a:t>
            </a:r>
          </a:p>
        </p:txBody>
      </p:sp>
      <p:pic>
        <p:nvPicPr>
          <p:cNvPr id="54275" name="Picture 3" descr="ban vi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61925"/>
            <a:ext cx="128587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1457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Documents and Settings\Admin\Desktop\ghi am wav\TC 1_.wav"/>
  <p:tag name="PPSNARRATION" val="15,61564441,D:\ELEARING\chu a ă â\Presentation1\Media.ppc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Documents and Settings\Admin\Desktop\ghi am wav\ghep net tao chu.wav"/>
  <p:tag name="PPSNARRATION" val="25,61564441,D:\ELEARING\chu a ă â\Presentation1\Media.ppcx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172</Words>
  <Application>Microsoft Office PowerPoint</Application>
  <PresentationFormat>On-screen Show (4:3)</PresentationFormat>
  <Paragraphs>42</Paragraphs>
  <Slides>24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.VnAvant</vt:lpstr>
      <vt:lpstr>.VnBodoniH</vt:lpstr>
      <vt:lpstr>.VnCommercial Script</vt:lpstr>
      <vt:lpstr>.VnShelley Allegro</vt:lpstr>
      <vt:lpstr>.VnTime</vt:lpstr>
      <vt:lpstr>.VnTimeH</vt:lpstr>
      <vt:lpstr>Arial</vt:lpstr>
      <vt:lpstr>Calibri</vt:lpstr>
      <vt:lpstr>Times New Roman</vt:lpstr>
      <vt:lpstr>Vn ti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 E 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Trß ch¬i 3: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Windows User</cp:lastModifiedBy>
  <cp:revision>70</cp:revision>
  <dcterms:created xsi:type="dcterms:W3CDTF">2018-09-29T00:43:42Z</dcterms:created>
  <dcterms:modified xsi:type="dcterms:W3CDTF">2022-06-08T02:13:30Z</dcterms:modified>
</cp:coreProperties>
</file>