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 id="280" r:id="rId5"/>
    <p:sldId id="271" r:id="rId6"/>
    <p:sldId id="272" r:id="rId7"/>
    <p:sldId id="273" r:id="rId8"/>
    <p:sldId id="275" r:id="rId9"/>
    <p:sldId id="276" r:id="rId10"/>
    <p:sldId id="281" r:id="rId11"/>
    <p:sldId id="282" r:id="rId12"/>
    <p:sldId id="283" r:id="rId13"/>
    <p:sldId id="284" r:id="rId14"/>
    <p:sldId id="286" r:id="rId15"/>
    <p:sldId id="287" r:id="rId16"/>
    <p:sldId id="285" r:id="rId17"/>
    <p:sldId id="274" r:id="rId18"/>
    <p:sldId id="277" r:id="rId19"/>
    <p:sldId id="288" r:id="rId20"/>
    <p:sldId id="289" r:id="rId21"/>
    <p:sldId id="290" r:id="rId22"/>
    <p:sldId id="291" r:id="rId23"/>
    <p:sldId id="292" r:id="rId24"/>
    <p:sldId id="293" r:id="rId25"/>
    <p:sldId id="294" r:id="rId26"/>
    <p:sldId id="295" r:id="rId27"/>
    <p:sldId id="296" r:id="rId28"/>
    <p:sldId id="27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498"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0DFCE-BCBC-4261-B402-E637EB55F682}" type="datetimeFigureOut">
              <a:rPr lang="en-US" smtClean="0"/>
              <a:pPr/>
              <a:t>06/08/2022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A7524-B0C4-43F3-AB04-CD10980333C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0DFCE-BCBC-4261-B402-E637EB55F682}" type="datetimeFigureOut">
              <a:rPr lang="en-US" smtClean="0"/>
              <a:pPr/>
              <a:t>06/08/2022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CA7524-B0C4-43F3-AB04-CD10980333C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4"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28.pn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Administrator\Desktop\Antoantronggd\Do%20dung%20be%20yeu%20(H&#204;NH%20MINH%20H&#7884;A%20THEO%20L&#7900;I%20B&#192;I%20H&#193;T).mp4" TargetMode="External"/><Relationship Id="rId1" Type="http://schemas.microsoft.com/office/2007/relationships/media" Target="file:///C:\Users\Administrator\Desktop\Antoantronggd\Do%20dung%20be%20yeu%20(H&#204;NH%20MINH%20H&#7884;A%20THEO%20L&#7900;I%20B&#192;I%20H&#193;T).mp4" TargetMode="Externa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5" Type="http://schemas.openxmlformats.org/officeDocument/2006/relationships/image" Target="../media/image28.pn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219200" y="304800"/>
            <a:ext cx="6629400" cy="707886"/>
          </a:xfrm>
          <a:prstGeom prst="rect">
            <a:avLst/>
          </a:prstGeom>
          <a:noFill/>
        </p:spPr>
        <p:txBody>
          <a:bodyPr wrap="square" rtlCol="0">
            <a:spAutoFit/>
          </a:bodyPr>
          <a:lstStyle/>
          <a:p>
            <a:pPr algn="ctr"/>
            <a:r>
              <a:rPr lang="en-US" sz="2000" b="1" dirty="0" smtClean="0">
                <a:solidFill>
                  <a:srgbClr val="002060"/>
                </a:solidFill>
              </a:rPr>
              <a:t>PHÒNG GIÁO DỤC VÀ ĐÀO TẠO QUẬN LONG BIÊN</a:t>
            </a:r>
          </a:p>
          <a:p>
            <a:pPr algn="ctr"/>
            <a:r>
              <a:rPr lang="en-US" sz="2000" b="1" dirty="0" smtClean="0">
                <a:solidFill>
                  <a:srgbClr val="002060"/>
                </a:solidFill>
              </a:rPr>
              <a:t>TRƯỜNG MẦM NON GIA THƯỢNG</a:t>
            </a:r>
            <a:endParaRPr lang="en-US" sz="2000" b="1" dirty="0">
              <a:solidFill>
                <a:srgbClr val="002060"/>
              </a:solidFill>
            </a:endParaRPr>
          </a:p>
        </p:txBody>
      </p:sp>
      <p:sp>
        <p:nvSpPr>
          <p:cNvPr id="5" name="TextBox 4"/>
          <p:cNvSpPr txBox="1"/>
          <p:nvPr/>
        </p:nvSpPr>
        <p:spPr>
          <a:xfrm>
            <a:off x="1295400" y="2667000"/>
            <a:ext cx="6858000"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KHÁM PHÁ XÃ HỘI</a:t>
            </a:r>
            <a:endPar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TextBox 5"/>
          <p:cNvSpPr txBox="1"/>
          <p:nvPr/>
        </p:nvSpPr>
        <p:spPr>
          <a:xfrm>
            <a:off x="1752600" y="3733800"/>
            <a:ext cx="6096000" cy="1200329"/>
          </a:xfrm>
          <a:prstGeom prst="rect">
            <a:avLst/>
          </a:prstGeom>
          <a:noFill/>
        </p:spPr>
        <p:txBody>
          <a:bodyPr wrap="square" rtlCol="0">
            <a:spAutoFit/>
          </a:bodyPr>
          <a:lstStyle/>
          <a:p>
            <a:r>
              <a:rPr lang="en-US" sz="2400" b="1" dirty="0" err="1" smtClean="0">
                <a:solidFill>
                  <a:srgbClr val="0070C0"/>
                </a:solidFill>
              </a:rPr>
              <a:t>Đề</a:t>
            </a:r>
            <a:r>
              <a:rPr lang="en-US" sz="2400" b="1" dirty="0" smtClean="0">
                <a:solidFill>
                  <a:srgbClr val="0070C0"/>
                </a:solidFill>
              </a:rPr>
              <a:t> </a:t>
            </a:r>
            <a:r>
              <a:rPr lang="en-US" sz="2400" b="1" dirty="0" err="1" smtClean="0">
                <a:solidFill>
                  <a:srgbClr val="0070C0"/>
                </a:solidFill>
              </a:rPr>
              <a:t>tài</a:t>
            </a:r>
            <a:r>
              <a:rPr lang="en-US" sz="2400" b="1" dirty="0" smtClean="0">
                <a:solidFill>
                  <a:srgbClr val="0070C0"/>
                </a:solidFill>
              </a:rPr>
              <a:t>: An </a:t>
            </a:r>
            <a:r>
              <a:rPr lang="en-US" sz="2400" b="1" dirty="0" err="1" smtClean="0">
                <a:solidFill>
                  <a:srgbClr val="0070C0"/>
                </a:solidFill>
              </a:rPr>
              <a:t>toàn</a:t>
            </a:r>
            <a:r>
              <a:rPr lang="en-US" sz="2400" b="1" dirty="0" smtClean="0">
                <a:solidFill>
                  <a:srgbClr val="0070C0"/>
                </a:solidFill>
              </a:rPr>
              <a:t> </a:t>
            </a:r>
            <a:r>
              <a:rPr lang="en-US" sz="2400" b="1" dirty="0" err="1" smtClean="0">
                <a:solidFill>
                  <a:srgbClr val="0070C0"/>
                </a:solidFill>
              </a:rPr>
              <a:t>trong</a:t>
            </a:r>
            <a:r>
              <a:rPr lang="en-US" sz="2400" b="1" dirty="0" smtClean="0">
                <a:solidFill>
                  <a:srgbClr val="0070C0"/>
                </a:solidFill>
              </a:rPr>
              <a:t> </a:t>
            </a:r>
            <a:r>
              <a:rPr lang="en-US" sz="2400" b="1" dirty="0" err="1" smtClean="0">
                <a:solidFill>
                  <a:srgbClr val="0070C0"/>
                </a:solidFill>
              </a:rPr>
              <a:t>gia</a:t>
            </a:r>
            <a:r>
              <a:rPr lang="en-US" sz="2400" b="1" dirty="0" smtClean="0">
                <a:solidFill>
                  <a:srgbClr val="0070C0"/>
                </a:solidFill>
              </a:rPr>
              <a:t> </a:t>
            </a:r>
            <a:r>
              <a:rPr lang="en-US" sz="2400" b="1" dirty="0" err="1" smtClean="0">
                <a:solidFill>
                  <a:srgbClr val="0070C0"/>
                </a:solidFill>
              </a:rPr>
              <a:t>đình</a:t>
            </a:r>
            <a:endParaRPr lang="en-US" sz="2400" b="1" dirty="0" smtClean="0">
              <a:solidFill>
                <a:srgbClr val="0070C0"/>
              </a:solidFill>
            </a:endParaRPr>
          </a:p>
          <a:p>
            <a:r>
              <a:rPr lang="en-US" sz="2400" b="1" dirty="0" err="1" smtClean="0">
                <a:solidFill>
                  <a:srgbClr val="0070C0"/>
                </a:solidFill>
              </a:rPr>
              <a:t>Chủ</a:t>
            </a:r>
            <a:r>
              <a:rPr lang="en-US" sz="2400" b="1" dirty="0" smtClean="0">
                <a:solidFill>
                  <a:srgbClr val="0070C0"/>
                </a:solidFill>
              </a:rPr>
              <a:t> </a:t>
            </a:r>
            <a:r>
              <a:rPr lang="en-US" sz="2400" b="1" dirty="0" err="1" smtClean="0">
                <a:solidFill>
                  <a:srgbClr val="0070C0"/>
                </a:solidFill>
              </a:rPr>
              <a:t>đề</a:t>
            </a:r>
            <a:r>
              <a:rPr lang="en-US" sz="2400" b="1" dirty="0" smtClean="0">
                <a:solidFill>
                  <a:srgbClr val="0070C0"/>
                </a:solidFill>
              </a:rPr>
              <a:t>: </a:t>
            </a:r>
            <a:r>
              <a:rPr lang="en-US" sz="2400" b="1" dirty="0" err="1" smtClean="0">
                <a:solidFill>
                  <a:srgbClr val="0070C0"/>
                </a:solidFill>
              </a:rPr>
              <a:t>Bản</a:t>
            </a:r>
            <a:r>
              <a:rPr lang="en-US" sz="2400" b="1" dirty="0" smtClean="0">
                <a:solidFill>
                  <a:srgbClr val="0070C0"/>
                </a:solidFill>
              </a:rPr>
              <a:t> </a:t>
            </a:r>
            <a:r>
              <a:rPr lang="en-US" sz="2400" b="1" dirty="0" err="1" smtClean="0">
                <a:solidFill>
                  <a:srgbClr val="0070C0"/>
                </a:solidFill>
              </a:rPr>
              <a:t>thân</a:t>
            </a:r>
            <a:r>
              <a:rPr lang="en-US" sz="2400" b="1" dirty="0" smtClean="0">
                <a:solidFill>
                  <a:srgbClr val="0070C0"/>
                </a:solidFill>
              </a:rPr>
              <a:t> </a:t>
            </a:r>
            <a:r>
              <a:rPr lang="en-US" sz="2400" b="1" dirty="0" err="1" smtClean="0">
                <a:solidFill>
                  <a:srgbClr val="0070C0"/>
                </a:solidFill>
              </a:rPr>
              <a:t>và</a:t>
            </a:r>
            <a:r>
              <a:rPr lang="en-US" sz="2400" b="1" dirty="0" smtClean="0">
                <a:solidFill>
                  <a:srgbClr val="0070C0"/>
                </a:solidFill>
              </a:rPr>
              <a:t> </a:t>
            </a:r>
            <a:r>
              <a:rPr lang="en-US" sz="2400" b="1" dirty="0" err="1" smtClean="0">
                <a:solidFill>
                  <a:srgbClr val="0070C0"/>
                </a:solidFill>
              </a:rPr>
              <a:t>gia</a:t>
            </a:r>
            <a:r>
              <a:rPr lang="en-US" sz="2400" b="1" dirty="0" smtClean="0">
                <a:solidFill>
                  <a:srgbClr val="0070C0"/>
                </a:solidFill>
              </a:rPr>
              <a:t> </a:t>
            </a:r>
            <a:r>
              <a:rPr lang="en-US" sz="2400" b="1" dirty="0" err="1" smtClean="0">
                <a:solidFill>
                  <a:srgbClr val="0070C0"/>
                </a:solidFill>
              </a:rPr>
              <a:t>đình</a:t>
            </a:r>
            <a:r>
              <a:rPr lang="en-US" sz="2400" b="1" dirty="0" smtClean="0">
                <a:solidFill>
                  <a:srgbClr val="0070C0"/>
                </a:solidFill>
              </a:rPr>
              <a:t>.</a:t>
            </a:r>
          </a:p>
          <a:p>
            <a:r>
              <a:rPr lang="en-US" sz="2400" b="1" dirty="0" err="1" smtClean="0">
                <a:solidFill>
                  <a:srgbClr val="0070C0"/>
                </a:solidFill>
              </a:rPr>
              <a:t>Lứa</a:t>
            </a:r>
            <a:r>
              <a:rPr lang="en-US" sz="2400" b="1" dirty="0" smtClean="0">
                <a:solidFill>
                  <a:srgbClr val="0070C0"/>
                </a:solidFill>
              </a:rPr>
              <a:t> </a:t>
            </a:r>
            <a:r>
              <a:rPr lang="en-US" sz="2400" b="1" dirty="0" err="1" smtClean="0">
                <a:solidFill>
                  <a:srgbClr val="0070C0"/>
                </a:solidFill>
              </a:rPr>
              <a:t>tuổi</a:t>
            </a:r>
            <a:r>
              <a:rPr lang="en-US" sz="2400" b="1" dirty="0" smtClean="0">
                <a:solidFill>
                  <a:srgbClr val="0070C0"/>
                </a:solidFill>
              </a:rPr>
              <a:t>: </a:t>
            </a:r>
            <a:r>
              <a:rPr lang="en-US" sz="2400" b="1" dirty="0" err="1" smtClean="0">
                <a:solidFill>
                  <a:srgbClr val="0070C0"/>
                </a:solidFill>
              </a:rPr>
              <a:t>Mẫu</a:t>
            </a:r>
            <a:r>
              <a:rPr lang="en-US" sz="2400" b="1" dirty="0" smtClean="0">
                <a:solidFill>
                  <a:srgbClr val="0070C0"/>
                </a:solidFill>
              </a:rPr>
              <a:t> </a:t>
            </a:r>
            <a:r>
              <a:rPr lang="en-US" sz="2400" b="1" dirty="0" err="1" smtClean="0">
                <a:solidFill>
                  <a:srgbClr val="0070C0"/>
                </a:solidFill>
              </a:rPr>
              <a:t>giáo</a:t>
            </a:r>
            <a:r>
              <a:rPr lang="en-US" sz="2400" b="1" dirty="0" smtClean="0">
                <a:solidFill>
                  <a:srgbClr val="0070C0"/>
                </a:solidFill>
              </a:rPr>
              <a:t> </a:t>
            </a:r>
            <a:r>
              <a:rPr lang="en-US" sz="2400" b="1" dirty="0" err="1" smtClean="0">
                <a:solidFill>
                  <a:srgbClr val="0070C0"/>
                </a:solidFill>
              </a:rPr>
              <a:t>lớn</a:t>
            </a:r>
            <a:r>
              <a:rPr lang="en-US" sz="2400" b="1" dirty="0" smtClean="0">
                <a:solidFill>
                  <a:srgbClr val="0070C0"/>
                </a:solidFill>
              </a:rPr>
              <a:t> – </a:t>
            </a:r>
            <a:r>
              <a:rPr lang="en-US" sz="2400" b="1" dirty="0" smtClean="0">
                <a:solidFill>
                  <a:srgbClr val="0070C0"/>
                </a:solidFill>
              </a:rPr>
              <a:t>A1</a:t>
            </a:r>
            <a:endParaRPr lang="en-US" sz="2400" b="1" dirty="0">
              <a:solidFill>
                <a:srgbClr val="0070C0"/>
              </a:solidFill>
            </a:endParaRPr>
          </a:p>
        </p:txBody>
      </p:sp>
      <p:sp>
        <p:nvSpPr>
          <p:cNvPr id="7" name="TextBox 6"/>
          <p:cNvSpPr txBox="1"/>
          <p:nvPr/>
        </p:nvSpPr>
        <p:spPr>
          <a:xfrm>
            <a:off x="3810000" y="5188803"/>
            <a:ext cx="4648200" cy="461665"/>
          </a:xfrm>
          <a:prstGeom prst="rect">
            <a:avLst/>
          </a:prstGeom>
          <a:noFill/>
        </p:spPr>
        <p:txBody>
          <a:bodyPr wrap="square" rtlCol="0">
            <a:spAutoFit/>
          </a:bodyPr>
          <a:lstStyle/>
          <a:p>
            <a:r>
              <a:rPr lang="en-US" sz="2400" b="1" dirty="0" err="1" smtClean="0">
                <a:solidFill>
                  <a:srgbClr val="7030A0"/>
                </a:solidFill>
              </a:rPr>
              <a:t>Giáo</a:t>
            </a:r>
            <a:r>
              <a:rPr lang="en-US" sz="2400" b="1" dirty="0" smtClean="0">
                <a:solidFill>
                  <a:srgbClr val="7030A0"/>
                </a:solidFill>
              </a:rPr>
              <a:t> </a:t>
            </a:r>
            <a:r>
              <a:rPr lang="en-US" sz="2400" b="1" dirty="0" err="1" smtClean="0">
                <a:solidFill>
                  <a:srgbClr val="7030A0"/>
                </a:solidFill>
              </a:rPr>
              <a:t>viên</a:t>
            </a:r>
            <a:r>
              <a:rPr lang="en-US" sz="2400" b="1" dirty="0" smtClean="0">
                <a:solidFill>
                  <a:srgbClr val="7030A0"/>
                </a:solidFill>
              </a:rPr>
              <a:t>: </a:t>
            </a:r>
            <a:r>
              <a:rPr lang="en-US" sz="2400" b="1" i="1" dirty="0" err="1" smtClean="0">
                <a:solidFill>
                  <a:srgbClr val="7030A0"/>
                </a:solidFill>
              </a:rPr>
              <a:t>Nguyễn</a:t>
            </a:r>
            <a:r>
              <a:rPr lang="en-US" sz="2400" b="1" i="1" dirty="0" smtClean="0">
                <a:solidFill>
                  <a:srgbClr val="7030A0"/>
                </a:solidFill>
              </a:rPr>
              <a:t> </a:t>
            </a:r>
            <a:r>
              <a:rPr lang="en-US" sz="2400" b="1" i="1" dirty="0" err="1" smtClean="0">
                <a:solidFill>
                  <a:srgbClr val="7030A0"/>
                </a:solidFill>
              </a:rPr>
              <a:t>Thị</a:t>
            </a:r>
            <a:r>
              <a:rPr lang="en-US" sz="2400" b="1" i="1" dirty="0" smtClean="0">
                <a:solidFill>
                  <a:srgbClr val="7030A0"/>
                </a:solidFill>
              </a:rPr>
              <a:t> </a:t>
            </a:r>
            <a:r>
              <a:rPr lang="en-US" sz="2400" b="1" i="1" dirty="0" err="1" smtClean="0">
                <a:solidFill>
                  <a:srgbClr val="7030A0"/>
                </a:solidFill>
              </a:rPr>
              <a:t>Thảo</a:t>
            </a:r>
            <a:r>
              <a:rPr lang="en-US" sz="2400" b="1" i="1" dirty="0" smtClean="0">
                <a:solidFill>
                  <a:srgbClr val="7030A0"/>
                </a:solidFill>
              </a:rPr>
              <a:t> </a:t>
            </a:r>
            <a:r>
              <a:rPr lang="en-US" sz="2400" b="1" i="1" dirty="0" err="1" smtClean="0">
                <a:solidFill>
                  <a:srgbClr val="7030A0"/>
                </a:solidFill>
              </a:rPr>
              <a:t>Quyên</a:t>
            </a:r>
            <a:endParaRPr lang="en-US" sz="2400" b="1" i="1" dirty="0">
              <a:solidFill>
                <a:srgbClr val="7030A0"/>
              </a:solidFill>
            </a:endParaRPr>
          </a:p>
        </p:txBody>
      </p:sp>
      <p:sp>
        <p:nvSpPr>
          <p:cNvPr id="8" name="TextBox 7"/>
          <p:cNvSpPr txBox="1"/>
          <p:nvPr/>
        </p:nvSpPr>
        <p:spPr>
          <a:xfrm>
            <a:off x="2514600" y="6019800"/>
            <a:ext cx="4191000" cy="461665"/>
          </a:xfrm>
          <a:prstGeom prst="rect">
            <a:avLst/>
          </a:prstGeom>
          <a:noFill/>
        </p:spPr>
        <p:txBody>
          <a:bodyPr wrap="square" rtlCol="0">
            <a:spAutoFit/>
          </a:bodyPr>
          <a:lstStyle/>
          <a:p>
            <a:pPr algn="ctr"/>
            <a:r>
              <a:rPr lang="en-US" sz="2400" dirty="0" err="1" smtClean="0">
                <a:solidFill>
                  <a:srgbClr val="002060"/>
                </a:solidFill>
              </a:rPr>
              <a:t>Năm</a:t>
            </a:r>
            <a:r>
              <a:rPr lang="en-US" sz="2400" dirty="0" smtClean="0">
                <a:solidFill>
                  <a:srgbClr val="002060"/>
                </a:solidFill>
              </a:rPr>
              <a:t> </a:t>
            </a:r>
            <a:r>
              <a:rPr lang="en-US" sz="2400" dirty="0" err="1" smtClean="0">
                <a:solidFill>
                  <a:srgbClr val="002060"/>
                </a:solidFill>
              </a:rPr>
              <a:t>học</a:t>
            </a:r>
            <a:r>
              <a:rPr lang="en-US" sz="2400" dirty="0" smtClean="0">
                <a:solidFill>
                  <a:srgbClr val="002060"/>
                </a:solidFill>
              </a:rPr>
              <a:t>: </a:t>
            </a:r>
            <a:r>
              <a:rPr lang="en-US" sz="2400" dirty="0" smtClean="0">
                <a:solidFill>
                  <a:srgbClr val="002060"/>
                </a:solidFill>
              </a:rPr>
              <a:t>2021 </a:t>
            </a:r>
            <a:r>
              <a:rPr lang="en-US" sz="2400" smtClean="0">
                <a:solidFill>
                  <a:srgbClr val="002060"/>
                </a:solidFill>
              </a:rPr>
              <a:t>- </a:t>
            </a:r>
            <a:r>
              <a:rPr lang="en-US" sz="2400" smtClean="0">
                <a:solidFill>
                  <a:srgbClr val="002060"/>
                </a:solidFill>
              </a:rPr>
              <a:t>2022</a:t>
            </a:r>
            <a:endParaRPr lang="en-US" sz="2400" dirty="0">
              <a:solidFill>
                <a:srgbClr val="002060"/>
              </a:solidFill>
            </a:endParaRPr>
          </a:p>
        </p:txBody>
      </p:sp>
      <p:pic>
        <p:nvPicPr>
          <p:cNvPr id="1026" name="Picture 1" descr="C:\Users\Welcome\Downloads\LOGO_final.jpg"/>
          <p:cNvPicPr>
            <a:picLocks noChangeAspect="1" noChangeArrowheads="1"/>
          </p:cNvPicPr>
          <p:nvPr/>
        </p:nvPicPr>
        <p:blipFill>
          <a:blip r:embed="rId3"/>
          <a:srcRect/>
          <a:stretch>
            <a:fillRect/>
          </a:stretch>
        </p:blipFill>
        <p:spPr bwMode="auto">
          <a:xfrm>
            <a:off x="3962400" y="1371600"/>
            <a:ext cx="1309990" cy="1069975"/>
          </a:xfrm>
          <a:prstGeom prst="rect">
            <a:avLst/>
          </a:prstGeom>
          <a:noFill/>
          <a:ln w="9525">
            <a:noFill/>
            <a:miter lim="800000"/>
            <a:headEnd/>
            <a:tailEnd/>
          </a:ln>
        </p:spPr>
      </p:pic>
      <p:sp>
        <p:nvSpPr>
          <p:cNvPr id="9" name="Right Arrow 8">
            <a:hlinkClick r:id="rId4" action="ppaction://hlinkfile"/>
          </p:cNvPr>
          <p:cNvSpPr/>
          <p:nvPr/>
        </p:nvSpPr>
        <p:spPr>
          <a:xfrm>
            <a:off x="8305800" y="6400800"/>
            <a:ext cx="685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ao dĩa thật đáng sợ! - 2(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1684214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Điện giật chết người -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40391226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9144000" cy="7086600"/>
          </a:xfrm>
          <a:prstGeom prst="rect">
            <a:avLst/>
          </a:prstGeom>
        </p:spPr>
      </p:pic>
      <p:sp>
        <p:nvSpPr>
          <p:cNvPr id="5" name="TextBox 4"/>
          <p:cNvSpPr txBox="1"/>
          <p:nvPr/>
        </p:nvSpPr>
        <p:spPr>
          <a:xfrm>
            <a:off x="685800" y="152400"/>
            <a:ext cx="7696200" cy="769441"/>
          </a:xfrm>
          <a:prstGeom prst="rect">
            <a:avLst/>
          </a:prstGeom>
          <a:noFill/>
        </p:spPr>
        <p:txBody>
          <a:bodyPr wrap="square" rtlCol="0">
            <a:spAutoFit/>
          </a:bodyPr>
          <a:lstStyle/>
          <a:p>
            <a:r>
              <a:rPr lang="en-US" sz="4400" b="1" dirty="0" err="1">
                <a:solidFill>
                  <a:schemeClr val="accent6"/>
                </a:solidFill>
              </a:rPr>
              <a:t>Nguy</a:t>
            </a:r>
            <a:r>
              <a:rPr lang="en-US" sz="4400" b="1" dirty="0">
                <a:solidFill>
                  <a:schemeClr val="accent6"/>
                </a:solidFill>
              </a:rPr>
              <a:t> </a:t>
            </a:r>
            <a:r>
              <a:rPr lang="en-US" sz="4400" b="1" dirty="0" err="1">
                <a:solidFill>
                  <a:schemeClr val="accent6"/>
                </a:solidFill>
              </a:rPr>
              <a:t>hiểm</a:t>
            </a:r>
            <a:r>
              <a:rPr lang="en-US" sz="4400" b="1" dirty="0">
                <a:solidFill>
                  <a:schemeClr val="accent6"/>
                </a:solidFill>
              </a:rPr>
              <a:t> </a:t>
            </a:r>
            <a:r>
              <a:rPr lang="en-US" sz="4400" b="1" dirty="0" err="1" smtClean="0">
                <a:solidFill>
                  <a:schemeClr val="accent6"/>
                </a:solidFill>
              </a:rPr>
              <a:t>từ</a:t>
            </a:r>
            <a:r>
              <a:rPr lang="en-US" sz="4400" b="1" dirty="0" smtClean="0">
                <a:solidFill>
                  <a:schemeClr val="accent6"/>
                </a:solidFill>
              </a:rPr>
              <a:t> </a:t>
            </a:r>
            <a:r>
              <a:rPr lang="en-US" sz="4400" b="1" dirty="0" err="1" smtClean="0">
                <a:solidFill>
                  <a:schemeClr val="accent6"/>
                </a:solidFill>
              </a:rPr>
              <a:t>đồ</a:t>
            </a:r>
            <a:r>
              <a:rPr lang="en-US" sz="4400" b="1" dirty="0" smtClean="0">
                <a:solidFill>
                  <a:schemeClr val="accent6"/>
                </a:solidFill>
              </a:rPr>
              <a:t> </a:t>
            </a:r>
            <a:r>
              <a:rPr lang="en-US" sz="4400" b="1" dirty="0" err="1" smtClean="0">
                <a:solidFill>
                  <a:schemeClr val="accent6"/>
                </a:solidFill>
              </a:rPr>
              <a:t>dùng</a:t>
            </a:r>
            <a:r>
              <a:rPr lang="en-US" sz="4400" b="1" dirty="0" smtClean="0">
                <a:solidFill>
                  <a:schemeClr val="accent6"/>
                </a:solidFill>
              </a:rPr>
              <a:t> </a:t>
            </a:r>
            <a:r>
              <a:rPr lang="en-US" sz="4400" b="1" dirty="0" err="1" smtClean="0">
                <a:solidFill>
                  <a:schemeClr val="accent6"/>
                </a:solidFill>
              </a:rPr>
              <a:t>điện</a:t>
            </a:r>
            <a:endParaRPr lang="en-US" sz="4400" b="1" dirty="0">
              <a:solidFill>
                <a:schemeClr val="accent6"/>
              </a:solidFill>
            </a:endParaRPr>
          </a:p>
        </p:txBody>
      </p:sp>
    </p:spTree>
    <p:extLst>
      <p:ext uri="{BB962C8B-B14F-4D97-AF65-F5344CB8AC3E}">
        <p14:creationId xmlns:p14="http://schemas.microsoft.com/office/powerpoint/2010/main" val="2343400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76200"/>
            <a:ext cx="9220200" cy="6934200"/>
          </a:xfrm>
          <a:prstGeom prst="rect">
            <a:avLst/>
          </a:prstGeom>
        </p:spPr>
      </p:pic>
      <p:sp>
        <p:nvSpPr>
          <p:cNvPr id="5" name="TextBox 4"/>
          <p:cNvSpPr txBox="1"/>
          <p:nvPr/>
        </p:nvSpPr>
        <p:spPr>
          <a:xfrm>
            <a:off x="533400" y="457200"/>
            <a:ext cx="7086600" cy="1046440"/>
          </a:xfrm>
          <a:prstGeom prst="rect">
            <a:avLst/>
          </a:prstGeom>
          <a:noFill/>
        </p:spPr>
        <p:txBody>
          <a:bodyPr wrap="square" rtlCol="0">
            <a:spAutoFit/>
          </a:bodyPr>
          <a:lstStyle/>
          <a:p>
            <a:r>
              <a:rPr lang="en-US" sz="4400" b="1" dirty="0" err="1">
                <a:solidFill>
                  <a:srgbClr val="C00000"/>
                </a:solidFill>
              </a:rPr>
              <a:t>Nguy</a:t>
            </a:r>
            <a:r>
              <a:rPr lang="en-US" sz="4400" b="1" dirty="0">
                <a:solidFill>
                  <a:srgbClr val="C00000"/>
                </a:solidFill>
              </a:rPr>
              <a:t> </a:t>
            </a:r>
            <a:r>
              <a:rPr lang="en-US" sz="4400" b="1" dirty="0" err="1">
                <a:solidFill>
                  <a:srgbClr val="C00000"/>
                </a:solidFill>
              </a:rPr>
              <a:t>hiểm</a:t>
            </a:r>
            <a:r>
              <a:rPr lang="en-US" sz="4400" b="1" dirty="0">
                <a:solidFill>
                  <a:srgbClr val="C00000"/>
                </a:solidFill>
              </a:rPr>
              <a:t> </a:t>
            </a:r>
            <a:r>
              <a:rPr lang="en-US" sz="4400" b="1" dirty="0" err="1">
                <a:solidFill>
                  <a:srgbClr val="C00000"/>
                </a:solidFill>
              </a:rPr>
              <a:t>từ</a:t>
            </a:r>
            <a:r>
              <a:rPr lang="en-US" sz="4400" b="1" dirty="0">
                <a:solidFill>
                  <a:srgbClr val="C00000"/>
                </a:solidFill>
              </a:rPr>
              <a:t> </a:t>
            </a:r>
            <a:r>
              <a:rPr lang="en-US" sz="4400" b="1" dirty="0" err="1">
                <a:solidFill>
                  <a:srgbClr val="C00000"/>
                </a:solidFill>
              </a:rPr>
              <a:t>đồ</a:t>
            </a:r>
            <a:r>
              <a:rPr lang="en-US" sz="4400" b="1" dirty="0">
                <a:solidFill>
                  <a:srgbClr val="C00000"/>
                </a:solidFill>
              </a:rPr>
              <a:t> </a:t>
            </a:r>
            <a:r>
              <a:rPr lang="en-US" sz="4400" b="1" dirty="0" err="1">
                <a:solidFill>
                  <a:srgbClr val="C00000"/>
                </a:solidFill>
              </a:rPr>
              <a:t>dùng</a:t>
            </a:r>
            <a:r>
              <a:rPr lang="en-US" sz="4400" b="1" dirty="0">
                <a:solidFill>
                  <a:srgbClr val="C00000"/>
                </a:solidFill>
              </a:rPr>
              <a:t> </a:t>
            </a:r>
            <a:r>
              <a:rPr lang="en-US" sz="4400" b="1" dirty="0" err="1">
                <a:solidFill>
                  <a:srgbClr val="C00000"/>
                </a:solidFill>
              </a:rPr>
              <a:t>điện</a:t>
            </a:r>
            <a:endParaRPr lang="en-US" sz="4400" b="1" dirty="0">
              <a:solidFill>
                <a:srgbClr val="C00000"/>
              </a:solidFill>
            </a:endParaRPr>
          </a:p>
          <a:p>
            <a:endParaRPr lang="en-US" dirty="0"/>
          </a:p>
        </p:txBody>
      </p:sp>
    </p:spTree>
    <p:extLst>
      <p:ext uri="{BB962C8B-B14F-4D97-AF65-F5344CB8AC3E}">
        <p14:creationId xmlns:p14="http://schemas.microsoft.com/office/powerpoint/2010/main" val="440306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002075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7999"/>
          </a:xfrm>
        </p:spPr>
      </p:pic>
    </p:spTree>
    <p:extLst>
      <p:ext uri="{BB962C8B-B14F-4D97-AF65-F5344CB8AC3E}">
        <p14:creationId xmlns:p14="http://schemas.microsoft.com/office/powerpoint/2010/main" val="1867323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Điện giật chết người -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42548498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Content Placeholder 3" descr="do choi sac.jpg"/>
          <p:cNvPicPr>
            <a:picLocks noGrp="1" noChangeAspect="1"/>
          </p:cNvPicPr>
          <p:nvPr>
            <p:ph idx="1"/>
          </p:nvPr>
        </p:nvPicPr>
        <p:blipFill>
          <a:blip r:embed="rId2"/>
          <a:stretch>
            <a:fillRect/>
          </a:stretch>
        </p:blipFill>
        <p:spPr>
          <a:xfrm>
            <a:off x="457200" y="1828800"/>
            <a:ext cx="2743200" cy="4713891"/>
          </a:xfrm>
        </p:spPr>
      </p:pic>
      <p:sp>
        <p:nvSpPr>
          <p:cNvPr id="5" name="TextBox 4"/>
          <p:cNvSpPr txBox="1"/>
          <p:nvPr/>
        </p:nvSpPr>
        <p:spPr>
          <a:xfrm>
            <a:off x="457200" y="152400"/>
            <a:ext cx="8229600" cy="1600438"/>
          </a:xfrm>
          <a:prstGeom prst="rect">
            <a:avLst/>
          </a:prstGeom>
          <a:solidFill>
            <a:schemeClr val="accent3">
              <a:lumMod val="40000"/>
              <a:lumOff val="60000"/>
            </a:schemeClr>
          </a:solidFill>
        </p:spPr>
        <p:txBody>
          <a:bodyPr wrap="square" rtlCol="0">
            <a:spAutoFit/>
          </a:bodyPr>
          <a:lstStyle/>
          <a:p>
            <a:r>
              <a:rPr lang="vi-VN" sz="1400" dirty="0"/>
              <a:t>+ Đối với những đồ dùng có thể gây bỏng như phích nước nóng, nồi canh nóng, bình nước nóng…, các con không nên lại gần.</a:t>
            </a:r>
          </a:p>
          <a:p>
            <a:r>
              <a:rPr lang="vi-VN" sz="1400" dirty="0"/>
              <a:t>+ Đối với đồ dùng sắc nhọn như dao, kéo, đồ chơi bị hỏng, sắc cạnh…, các con không  tự ý sử dụng, nên hỏi ý kiến người lớn hoặc nhờ người lớn giúp đỡ hướng dẫn sao cho an toàn. Đồ chơi cũ hỏng, sắc nhọn thì nên vứt bỏ để tránh bị đứt tay chân hoặc bị thương chảy máu…</a:t>
            </a:r>
          </a:p>
          <a:p>
            <a:r>
              <a:rPr lang="vi-VN" sz="1400" dirty="0"/>
              <a:t>+ Đối với đồ điện: Không thò tay vào các ổ cắm điện, không thò tay nghịch cánh quạt khi quạt đang quay, tránh không nên nghịch dây điện để đề phòng bị điện giật gây nguy hiểm đến tính mạng.</a:t>
            </a:r>
          </a:p>
        </p:txBody>
      </p:sp>
      <p:pic>
        <p:nvPicPr>
          <p:cNvPr id="6" name="Picture 5" descr="dao kéo.jpg"/>
          <p:cNvPicPr>
            <a:picLocks noChangeAspect="1"/>
          </p:cNvPicPr>
          <p:nvPr/>
        </p:nvPicPr>
        <p:blipFill>
          <a:blip r:embed="rId3">
            <a:clrChange>
              <a:clrFrom>
                <a:srgbClr val="FFFFFF"/>
              </a:clrFrom>
              <a:clrTo>
                <a:srgbClr val="FFFFFF">
                  <a:alpha val="0"/>
                </a:srgbClr>
              </a:clrTo>
            </a:clrChange>
          </a:blip>
          <a:stretch>
            <a:fillRect/>
          </a:stretch>
        </p:blipFill>
        <p:spPr>
          <a:xfrm>
            <a:off x="3227832" y="1828800"/>
            <a:ext cx="3048000" cy="47148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1828800"/>
            <a:ext cx="2819400" cy="4790837"/>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rcRect/>
          <a:stretch>
            <a:fillRect/>
          </a:stretch>
        </p:blipFill>
        <p:spPr bwMode="auto">
          <a:xfrm>
            <a:off x="5791200" y="1905000"/>
            <a:ext cx="2675569" cy="4525963"/>
          </a:xfrm>
          <a:prstGeom prst="rect">
            <a:avLst/>
          </a:prstGeom>
          <a:noFill/>
          <a:ln w="9525">
            <a:noFill/>
            <a:miter lim="800000"/>
            <a:headEnd/>
            <a:tailEnd/>
          </a:ln>
          <a:effectLst/>
        </p:spPr>
      </p:pic>
      <p:pic>
        <p:nvPicPr>
          <p:cNvPr id="5" name="Picture 4" descr="choi gon.jpg"/>
          <p:cNvPicPr>
            <a:picLocks noChangeAspect="1"/>
          </p:cNvPicPr>
          <p:nvPr/>
        </p:nvPicPr>
        <p:blipFill>
          <a:blip r:embed="rId3"/>
          <a:stretch>
            <a:fillRect/>
          </a:stretch>
        </p:blipFill>
        <p:spPr>
          <a:xfrm>
            <a:off x="152400" y="2133600"/>
            <a:ext cx="5638800" cy="4305300"/>
          </a:xfrm>
          <a:prstGeom prst="rect">
            <a:avLst/>
          </a:prstGeom>
        </p:spPr>
      </p:pic>
      <p:sp>
        <p:nvSpPr>
          <p:cNvPr id="6" name="TextBox 5"/>
          <p:cNvSpPr txBox="1"/>
          <p:nvPr/>
        </p:nvSpPr>
        <p:spPr>
          <a:xfrm>
            <a:off x="228600" y="381000"/>
            <a:ext cx="8763000" cy="1938992"/>
          </a:xfrm>
          <a:prstGeom prst="rect">
            <a:avLst/>
          </a:prstGeom>
          <a:solidFill>
            <a:schemeClr val="accent4">
              <a:lumMod val="40000"/>
              <a:lumOff val="60000"/>
            </a:schemeClr>
          </a:solidFill>
        </p:spPr>
        <p:txBody>
          <a:bodyPr wrap="square" rtlCol="0">
            <a:spAutoFit/>
          </a:bodyPr>
          <a:lstStyle/>
          <a:p>
            <a:r>
              <a:rPr lang="en-US" sz="2000" dirty="0" err="1" smtClean="0">
                <a:solidFill>
                  <a:srgbClr val="FF0000"/>
                </a:solidFill>
              </a:rPr>
              <a:t>Sắp</a:t>
            </a:r>
            <a:r>
              <a:rPr lang="en-US" sz="2000" dirty="0" smtClean="0">
                <a:solidFill>
                  <a:srgbClr val="FF0000"/>
                </a:solidFill>
              </a:rPr>
              <a:t> </a:t>
            </a:r>
            <a:r>
              <a:rPr lang="en-US" sz="2000" dirty="0" err="1" smtClean="0">
                <a:solidFill>
                  <a:srgbClr val="FF0000"/>
                </a:solidFill>
              </a:rPr>
              <a:t>xếp</a:t>
            </a:r>
            <a:r>
              <a:rPr lang="en-US" sz="2000" dirty="0" smtClean="0">
                <a:solidFill>
                  <a:srgbClr val="FF0000"/>
                </a:solidFill>
              </a:rPr>
              <a:t> </a:t>
            </a:r>
            <a:r>
              <a:rPr lang="en-US" sz="2000" dirty="0" err="1" smtClean="0">
                <a:solidFill>
                  <a:srgbClr val="FF0000"/>
                </a:solidFill>
              </a:rPr>
              <a:t>đồ</a:t>
            </a:r>
            <a:r>
              <a:rPr lang="en-US" sz="2000" dirty="0" smtClean="0">
                <a:solidFill>
                  <a:srgbClr val="FF0000"/>
                </a:solidFill>
              </a:rPr>
              <a:t> </a:t>
            </a:r>
            <a:r>
              <a:rPr lang="en-US" sz="2000" dirty="0" err="1" smtClean="0">
                <a:solidFill>
                  <a:srgbClr val="FF0000"/>
                </a:solidFill>
              </a:rPr>
              <a:t>dùng</a:t>
            </a:r>
            <a:r>
              <a:rPr lang="en-US" sz="2000" dirty="0" smtClean="0">
                <a:solidFill>
                  <a:srgbClr val="FF0000"/>
                </a:solidFill>
              </a:rPr>
              <a:t>, </a:t>
            </a:r>
            <a:r>
              <a:rPr lang="en-US" sz="2000" dirty="0" err="1" smtClean="0">
                <a:solidFill>
                  <a:srgbClr val="FF0000"/>
                </a:solidFill>
              </a:rPr>
              <a:t>đồ</a:t>
            </a:r>
            <a:r>
              <a:rPr lang="en-US" sz="2000" dirty="0" smtClean="0">
                <a:solidFill>
                  <a:srgbClr val="FF0000"/>
                </a:solidFill>
              </a:rPr>
              <a:t> </a:t>
            </a:r>
            <a:r>
              <a:rPr lang="en-US" sz="2000" dirty="0" err="1" smtClean="0">
                <a:solidFill>
                  <a:srgbClr val="FF0000"/>
                </a:solidFill>
              </a:rPr>
              <a:t>chơi</a:t>
            </a:r>
            <a:r>
              <a:rPr lang="en-US" sz="2000" dirty="0" smtClean="0">
                <a:solidFill>
                  <a:srgbClr val="FF0000"/>
                </a:solidFill>
              </a:rPr>
              <a:t> </a:t>
            </a:r>
            <a:r>
              <a:rPr lang="en-US" sz="2000" dirty="0" err="1" smtClean="0">
                <a:solidFill>
                  <a:srgbClr val="FF0000"/>
                </a:solidFill>
              </a:rPr>
              <a:t>gọn</a:t>
            </a:r>
            <a:r>
              <a:rPr lang="en-US" sz="2000" dirty="0" smtClean="0">
                <a:solidFill>
                  <a:srgbClr val="FF0000"/>
                </a:solidFill>
              </a:rPr>
              <a:t> </a:t>
            </a:r>
            <a:r>
              <a:rPr lang="en-US" sz="2000" dirty="0" err="1" smtClean="0">
                <a:solidFill>
                  <a:srgbClr val="FF0000"/>
                </a:solidFill>
              </a:rPr>
              <a:t>gàng</a:t>
            </a:r>
            <a:r>
              <a:rPr lang="en-US" sz="2000" dirty="0" smtClean="0">
                <a:solidFill>
                  <a:srgbClr val="FF0000"/>
                </a:solidFill>
              </a:rPr>
              <a:t>, </a:t>
            </a:r>
            <a:r>
              <a:rPr lang="en-US" sz="2000" dirty="0" err="1" smtClean="0">
                <a:solidFill>
                  <a:srgbClr val="FF0000"/>
                </a:solidFill>
              </a:rPr>
              <a:t>lấy</a:t>
            </a:r>
            <a:r>
              <a:rPr lang="en-US" sz="2000" dirty="0" smtClean="0">
                <a:solidFill>
                  <a:srgbClr val="FF0000"/>
                </a:solidFill>
              </a:rPr>
              <a:t> </a:t>
            </a:r>
            <a:r>
              <a:rPr lang="en-US" sz="2000" dirty="0" err="1" smtClean="0">
                <a:solidFill>
                  <a:srgbClr val="FF0000"/>
                </a:solidFill>
              </a:rPr>
              <a:t>đồ</a:t>
            </a:r>
            <a:r>
              <a:rPr lang="en-US" sz="2000" dirty="0" smtClean="0">
                <a:solidFill>
                  <a:srgbClr val="FF0000"/>
                </a:solidFill>
              </a:rPr>
              <a:t> </a:t>
            </a:r>
            <a:r>
              <a:rPr lang="en-US" sz="2000" dirty="0" err="1" smtClean="0">
                <a:solidFill>
                  <a:srgbClr val="FF0000"/>
                </a:solidFill>
              </a:rPr>
              <a:t>dùng</a:t>
            </a:r>
            <a:r>
              <a:rPr lang="en-US" sz="2000" dirty="0" smtClean="0">
                <a:solidFill>
                  <a:srgbClr val="FF0000"/>
                </a:solidFill>
              </a:rPr>
              <a:t> </a:t>
            </a:r>
            <a:r>
              <a:rPr lang="en-US" sz="2000" dirty="0" err="1" smtClean="0">
                <a:solidFill>
                  <a:srgbClr val="FF0000"/>
                </a:solidFill>
              </a:rPr>
              <a:t>trên</a:t>
            </a:r>
            <a:r>
              <a:rPr lang="en-US" sz="2000" dirty="0" smtClean="0">
                <a:solidFill>
                  <a:srgbClr val="FF0000"/>
                </a:solidFill>
              </a:rPr>
              <a:t> </a:t>
            </a:r>
            <a:r>
              <a:rPr lang="en-US" sz="2000" dirty="0" err="1" smtClean="0">
                <a:solidFill>
                  <a:srgbClr val="FF0000"/>
                </a:solidFill>
              </a:rPr>
              <a:t>cao</a:t>
            </a:r>
            <a:r>
              <a:rPr lang="en-US" sz="2000" dirty="0" smtClean="0">
                <a:solidFill>
                  <a:srgbClr val="FF0000"/>
                </a:solidFill>
              </a:rPr>
              <a:t> </a:t>
            </a:r>
            <a:r>
              <a:rPr lang="en-US" sz="2000" dirty="0" err="1" smtClean="0">
                <a:solidFill>
                  <a:srgbClr val="FF0000"/>
                </a:solidFill>
              </a:rPr>
              <a:t>đúng</a:t>
            </a:r>
            <a:r>
              <a:rPr lang="en-US" sz="2000" dirty="0" smtClean="0">
                <a:solidFill>
                  <a:srgbClr val="FF0000"/>
                </a:solidFill>
              </a:rPr>
              <a:t> </a:t>
            </a:r>
            <a:r>
              <a:rPr lang="en-US" sz="2000" dirty="0" err="1" smtClean="0">
                <a:solidFill>
                  <a:srgbClr val="FF0000"/>
                </a:solidFill>
              </a:rPr>
              <a:t>cách</a:t>
            </a:r>
            <a:r>
              <a:rPr lang="en-US" sz="2000" dirty="0" smtClean="0">
                <a:solidFill>
                  <a:srgbClr val="FF0000"/>
                </a:solidFill>
              </a:rPr>
              <a:t>, </a:t>
            </a:r>
            <a:r>
              <a:rPr lang="en-US" sz="2000" dirty="0" err="1" smtClean="0">
                <a:solidFill>
                  <a:srgbClr val="FF0000"/>
                </a:solidFill>
              </a:rPr>
              <a:t>không</a:t>
            </a:r>
            <a:r>
              <a:rPr lang="en-US" sz="2000" dirty="0" smtClean="0">
                <a:solidFill>
                  <a:srgbClr val="FF0000"/>
                </a:solidFill>
              </a:rPr>
              <a:t> </a:t>
            </a:r>
            <a:r>
              <a:rPr lang="en-US" sz="2000" dirty="0" err="1" smtClean="0">
                <a:solidFill>
                  <a:srgbClr val="FF0000"/>
                </a:solidFill>
              </a:rPr>
              <a:t>với</a:t>
            </a:r>
            <a:r>
              <a:rPr lang="en-US" sz="2000" dirty="0" smtClean="0">
                <a:solidFill>
                  <a:srgbClr val="FF0000"/>
                </a:solidFill>
              </a:rPr>
              <a:t> </a:t>
            </a:r>
            <a:r>
              <a:rPr lang="en-US" sz="2000" dirty="0" err="1" smtClean="0">
                <a:solidFill>
                  <a:srgbClr val="FF0000"/>
                </a:solidFill>
              </a:rPr>
              <a:t>cao</a:t>
            </a:r>
            <a:r>
              <a:rPr lang="en-US" sz="2000" dirty="0" smtClean="0">
                <a:solidFill>
                  <a:srgbClr val="FF0000"/>
                </a:solidFill>
              </a:rPr>
              <a:t>.</a:t>
            </a:r>
          </a:p>
          <a:p>
            <a:r>
              <a:rPr lang="vi-VN" sz="2000" dirty="0"/>
              <a:t>Ngoài những nguy hiểm trên, các con có biết đồ vật trên cao chúng ta cố tình với có thể gây nguy hiểm gì không? Những vật dễ gây cháy như bật lửa, diêm khi dùng bừa bãi có thể gây cháy làm nguy hiểm tới tính mạng và thiêu cháy nhà cùng các đồ vật trong nhà. Vì vậy, các con còn nhỏ thì không nên nghịch hay sử dụng những đồ vật này.</a:t>
            </a:r>
            <a:endParaRPr lang="en-US" sz="2000"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914400" y="381000"/>
            <a:ext cx="5943600" cy="1323439"/>
          </a:xfrm>
          <a:prstGeom prst="rect">
            <a:avLst/>
          </a:prstGeom>
          <a:noFill/>
        </p:spPr>
        <p:txBody>
          <a:bodyPr wrap="square" rtlCol="0">
            <a:spAutoFit/>
          </a:bodyPr>
          <a:lstStyle/>
          <a:p>
            <a:r>
              <a:rPr lang="vi-VN" sz="8000" b="1" dirty="0">
                <a:solidFill>
                  <a:srgbClr val="7030A0"/>
                </a:solidFill>
              </a:rPr>
              <a:t>TC: </a:t>
            </a:r>
            <a:r>
              <a:rPr lang="en-US" sz="8000" b="1" dirty="0" err="1" smtClean="0">
                <a:solidFill>
                  <a:srgbClr val="7030A0"/>
                </a:solidFill>
              </a:rPr>
              <a:t>Bé</a:t>
            </a:r>
            <a:r>
              <a:rPr lang="en-US" sz="8000" b="1" dirty="0" smtClean="0">
                <a:solidFill>
                  <a:srgbClr val="7030A0"/>
                </a:solidFill>
              </a:rPr>
              <a:t> </a:t>
            </a:r>
            <a:r>
              <a:rPr lang="en-US" sz="8000" b="1" dirty="0" err="1" smtClean="0">
                <a:solidFill>
                  <a:srgbClr val="7030A0"/>
                </a:solidFill>
              </a:rPr>
              <a:t>thi</a:t>
            </a:r>
            <a:r>
              <a:rPr lang="en-US" sz="8000" b="1" dirty="0" smtClean="0">
                <a:solidFill>
                  <a:srgbClr val="7030A0"/>
                </a:solidFill>
              </a:rPr>
              <a:t> </a:t>
            </a:r>
            <a:r>
              <a:rPr lang="en-US" sz="8000" b="1" dirty="0" err="1" smtClean="0">
                <a:solidFill>
                  <a:srgbClr val="7030A0"/>
                </a:solidFill>
              </a:rPr>
              <a:t>tài</a:t>
            </a:r>
            <a:endParaRPr lang="en-US" sz="8000" b="1" dirty="0">
              <a:solidFill>
                <a:srgbClr val="7030A0"/>
              </a:solidFill>
            </a:endParaRPr>
          </a:p>
        </p:txBody>
      </p:sp>
      <p:pic>
        <p:nvPicPr>
          <p:cNvPr id="5" name="Duy Uyên - Bố Là Tất Cả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72400" y="555356"/>
            <a:ext cx="487363" cy="487363"/>
          </a:xfrm>
          <a:prstGeom prst="rect">
            <a:avLst/>
          </a:prstGeom>
        </p:spPr>
      </p:pic>
    </p:spTree>
    <p:extLst>
      <p:ext uri="{BB962C8B-B14F-4D97-AF65-F5344CB8AC3E}">
        <p14:creationId xmlns:p14="http://schemas.microsoft.com/office/powerpoint/2010/main" val="19405915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656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3124200" cy="892552"/>
          </a:xfrm>
          <a:prstGeom prst="rect">
            <a:avLst/>
          </a:prstGeom>
          <a:noFill/>
        </p:spPr>
        <p:txBody>
          <a:bodyPr wrap="square" rtlCol="0">
            <a:spAutoFit/>
          </a:bodyPr>
          <a:lstStyle/>
          <a:p>
            <a:r>
              <a:rPr lang="en-US" sz="2800" b="1" dirty="0" smtClean="0">
                <a:solidFill>
                  <a:srgbClr val="FF0000"/>
                </a:solidFill>
              </a:rPr>
              <a:t>III. </a:t>
            </a:r>
            <a:r>
              <a:rPr lang="en-US" sz="2800" b="1" dirty="0" err="1" smtClean="0">
                <a:solidFill>
                  <a:srgbClr val="FF0000"/>
                </a:solidFill>
              </a:rPr>
              <a:t>Tiến</a:t>
            </a:r>
            <a:r>
              <a:rPr lang="en-US" sz="2800" b="1" dirty="0" smtClean="0">
                <a:solidFill>
                  <a:srgbClr val="FF0000"/>
                </a:solidFill>
              </a:rPr>
              <a:t> </a:t>
            </a:r>
            <a:r>
              <a:rPr lang="en-US" sz="2800" b="1" dirty="0" err="1" smtClean="0">
                <a:solidFill>
                  <a:srgbClr val="FF0000"/>
                </a:solidFill>
              </a:rPr>
              <a:t>hành</a:t>
            </a:r>
            <a:r>
              <a:rPr lang="en-US" sz="2800" b="1" dirty="0" smtClean="0">
                <a:solidFill>
                  <a:srgbClr val="FF0000"/>
                </a:solidFill>
              </a:rPr>
              <a:t>:</a:t>
            </a:r>
          </a:p>
          <a:p>
            <a:r>
              <a:rPr lang="en-US" sz="2400" b="1" dirty="0" smtClean="0">
                <a:solidFill>
                  <a:srgbClr val="7030A0"/>
                </a:solidFill>
              </a:rPr>
              <a:t>1. </a:t>
            </a:r>
            <a:r>
              <a:rPr lang="en-US" sz="2400" b="1" dirty="0" err="1" smtClean="0">
                <a:solidFill>
                  <a:srgbClr val="7030A0"/>
                </a:solidFill>
              </a:rPr>
              <a:t>Ổn</a:t>
            </a:r>
            <a:r>
              <a:rPr lang="en-US" sz="2400" b="1" dirty="0" smtClean="0">
                <a:solidFill>
                  <a:srgbClr val="7030A0"/>
                </a:solidFill>
              </a:rPr>
              <a:t> </a:t>
            </a:r>
            <a:r>
              <a:rPr lang="en-US" sz="2400" b="1" dirty="0" err="1" smtClean="0">
                <a:solidFill>
                  <a:srgbClr val="7030A0"/>
                </a:solidFill>
              </a:rPr>
              <a:t>định</a:t>
            </a:r>
            <a:r>
              <a:rPr lang="en-US" sz="2400" b="1" dirty="0" smtClean="0">
                <a:solidFill>
                  <a:srgbClr val="7030A0"/>
                </a:solidFill>
              </a:rPr>
              <a:t> </a:t>
            </a:r>
            <a:r>
              <a:rPr lang="en-US" sz="2400" b="1" dirty="0" err="1" smtClean="0">
                <a:solidFill>
                  <a:srgbClr val="7030A0"/>
                </a:solidFill>
              </a:rPr>
              <a:t>tổ</a:t>
            </a:r>
            <a:r>
              <a:rPr lang="en-US" sz="2400" b="1" dirty="0" smtClean="0">
                <a:solidFill>
                  <a:srgbClr val="7030A0"/>
                </a:solidFill>
              </a:rPr>
              <a:t> </a:t>
            </a:r>
            <a:r>
              <a:rPr lang="en-US" sz="2400" b="1" dirty="0" err="1" smtClean="0">
                <a:solidFill>
                  <a:srgbClr val="7030A0"/>
                </a:solidFill>
              </a:rPr>
              <a:t>chức</a:t>
            </a:r>
            <a:r>
              <a:rPr lang="en-US" sz="2400" b="1" dirty="0" smtClean="0">
                <a:solidFill>
                  <a:srgbClr val="7030A0"/>
                </a:solidFill>
              </a:rPr>
              <a:t>:</a:t>
            </a:r>
            <a:endParaRPr lang="en-US" sz="2400" b="1" dirty="0">
              <a:solidFill>
                <a:srgbClr val="7030A0"/>
              </a:solidFill>
            </a:endParaRPr>
          </a:p>
        </p:txBody>
      </p:sp>
      <p:sp>
        <p:nvSpPr>
          <p:cNvPr id="5" name="TextBox 4"/>
          <p:cNvSpPr txBox="1"/>
          <p:nvPr/>
        </p:nvSpPr>
        <p:spPr>
          <a:xfrm>
            <a:off x="2667000" y="381000"/>
            <a:ext cx="4038600" cy="646331"/>
          </a:xfrm>
          <a:prstGeom prst="rect">
            <a:avLst/>
          </a:prstGeom>
          <a:noFill/>
        </p:spPr>
        <p:txBody>
          <a:bodyPr wrap="square" rtlCol="0">
            <a:spAutoFit/>
          </a:bodyPr>
          <a:lstStyle/>
          <a:p>
            <a:r>
              <a:rPr lang="en-US" b="1" dirty="0" err="1" smtClean="0">
                <a:solidFill>
                  <a:srgbClr val="7030A0"/>
                </a:solidFill>
              </a:rPr>
              <a:t>Cô</a:t>
            </a:r>
            <a:r>
              <a:rPr lang="en-US" b="1" dirty="0" smtClean="0">
                <a:solidFill>
                  <a:srgbClr val="7030A0"/>
                </a:solidFill>
              </a:rPr>
              <a:t> </a:t>
            </a:r>
            <a:r>
              <a:rPr lang="en-US" b="1" dirty="0" err="1" smtClean="0">
                <a:solidFill>
                  <a:srgbClr val="7030A0"/>
                </a:solidFill>
              </a:rPr>
              <a:t>và</a:t>
            </a:r>
            <a:r>
              <a:rPr lang="en-US" b="1" dirty="0" smtClean="0">
                <a:solidFill>
                  <a:srgbClr val="7030A0"/>
                </a:solidFill>
              </a:rPr>
              <a:t> </a:t>
            </a:r>
            <a:r>
              <a:rPr lang="en-US" b="1" dirty="0" err="1" smtClean="0">
                <a:solidFill>
                  <a:srgbClr val="7030A0"/>
                </a:solidFill>
              </a:rPr>
              <a:t>trẻ</a:t>
            </a:r>
            <a:r>
              <a:rPr lang="en-US" b="1" dirty="0" smtClean="0">
                <a:solidFill>
                  <a:srgbClr val="7030A0"/>
                </a:solidFill>
              </a:rPr>
              <a:t> </a:t>
            </a:r>
            <a:r>
              <a:rPr lang="en-US" b="1" dirty="0" err="1" smtClean="0">
                <a:solidFill>
                  <a:srgbClr val="7030A0"/>
                </a:solidFill>
              </a:rPr>
              <a:t>cùng</a:t>
            </a:r>
            <a:r>
              <a:rPr lang="en-US" b="1" dirty="0" smtClean="0">
                <a:solidFill>
                  <a:srgbClr val="7030A0"/>
                </a:solidFill>
              </a:rPr>
              <a:t> </a:t>
            </a:r>
            <a:r>
              <a:rPr lang="en-US" b="1" dirty="0" err="1" smtClean="0">
                <a:solidFill>
                  <a:srgbClr val="7030A0"/>
                </a:solidFill>
              </a:rPr>
              <a:t>hát</a:t>
            </a:r>
            <a:r>
              <a:rPr lang="en-US" b="1" dirty="0" smtClean="0">
                <a:solidFill>
                  <a:srgbClr val="7030A0"/>
                </a:solidFill>
              </a:rPr>
              <a:t> </a:t>
            </a:r>
            <a:r>
              <a:rPr lang="en-US" b="1" dirty="0" err="1" smtClean="0">
                <a:solidFill>
                  <a:srgbClr val="7030A0"/>
                </a:solidFill>
              </a:rPr>
              <a:t>bài</a:t>
            </a:r>
            <a:r>
              <a:rPr lang="en-US" b="1" dirty="0" smtClean="0">
                <a:solidFill>
                  <a:srgbClr val="7030A0"/>
                </a:solidFill>
              </a:rPr>
              <a:t> </a:t>
            </a:r>
            <a:r>
              <a:rPr lang="en-US" b="1" dirty="0" err="1" smtClean="0">
                <a:solidFill>
                  <a:srgbClr val="7030A0"/>
                </a:solidFill>
              </a:rPr>
              <a:t>Đồ</a:t>
            </a:r>
            <a:r>
              <a:rPr lang="en-US" b="1" dirty="0" smtClean="0">
                <a:solidFill>
                  <a:srgbClr val="7030A0"/>
                </a:solidFill>
              </a:rPr>
              <a:t> </a:t>
            </a:r>
            <a:r>
              <a:rPr lang="en-US" b="1" dirty="0" err="1" smtClean="0">
                <a:solidFill>
                  <a:srgbClr val="7030A0"/>
                </a:solidFill>
              </a:rPr>
              <a:t>dùng</a:t>
            </a:r>
            <a:r>
              <a:rPr lang="en-US" b="1" dirty="0" smtClean="0">
                <a:solidFill>
                  <a:srgbClr val="7030A0"/>
                </a:solidFill>
              </a:rPr>
              <a:t> </a:t>
            </a:r>
            <a:r>
              <a:rPr lang="en-US" b="1" dirty="0" err="1" smtClean="0">
                <a:solidFill>
                  <a:srgbClr val="7030A0"/>
                </a:solidFill>
              </a:rPr>
              <a:t>bé</a:t>
            </a:r>
            <a:r>
              <a:rPr lang="en-US" b="1" dirty="0" smtClean="0">
                <a:solidFill>
                  <a:srgbClr val="7030A0"/>
                </a:solidFill>
              </a:rPr>
              <a:t> </a:t>
            </a:r>
            <a:r>
              <a:rPr lang="en-US" b="1" dirty="0" err="1" smtClean="0">
                <a:solidFill>
                  <a:srgbClr val="7030A0"/>
                </a:solidFill>
              </a:rPr>
              <a:t>yêu</a:t>
            </a:r>
            <a:r>
              <a:rPr lang="en-US" b="1" dirty="0" smtClean="0">
                <a:solidFill>
                  <a:srgbClr val="7030A0"/>
                </a:solidFill>
              </a:rPr>
              <a:t> =&gt; </a:t>
            </a:r>
            <a:r>
              <a:rPr lang="en-US" b="1" dirty="0" err="1" smtClean="0">
                <a:solidFill>
                  <a:srgbClr val="7030A0"/>
                </a:solidFill>
              </a:rPr>
              <a:t>Trò</a:t>
            </a:r>
            <a:r>
              <a:rPr lang="en-US" b="1" dirty="0" smtClean="0">
                <a:solidFill>
                  <a:srgbClr val="7030A0"/>
                </a:solidFill>
              </a:rPr>
              <a:t> </a:t>
            </a:r>
            <a:r>
              <a:rPr lang="en-US" b="1" dirty="0" err="1" smtClean="0">
                <a:solidFill>
                  <a:srgbClr val="7030A0"/>
                </a:solidFill>
              </a:rPr>
              <a:t>chuyện</a:t>
            </a:r>
            <a:r>
              <a:rPr lang="en-US" b="1" dirty="0" smtClean="0">
                <a:solidFill>
                  <a:srgbClr val="7030A0"/>
                </a:solidFill>
              </a:rPr>
              <a:t> </a:t>
            </a:r>
            <a:r>
              <a:rPr lang="en-US" b="1" dirty="0" err="1" smtClean="0">
                <a:solidFill>
                  <a:srgbClr val="7030A0"/>
                </a:solidFill>
              </a:rPr>
              <a:t>dẫn</a:t>
            </a:r>
            <a:r>
              <a:rPr lang="en-US" b="1" dirty="0" smtClean="0">
                <a:solidFill>
                  <a:srgbClr val="7030A0"/>
                </a:solidFill>
              </a:rPr>
              <a:t> </a:t>
            </a:r>
            <a:r>
              <a:rPr lang="en-US" b="1" dirty="0" err="1" smtClean="0">
                <a:solidFill>
                  <a:srgbClr val="7030A0"/>
                </a:solidFill>
              </a:rPr>
              <a:t>dắt</a:t>
            </a:r>
            <a:r>
              <a:rPr lang="en-US" b="1" dirty="0" smtClean="0">
                <a:solidFill>
                  <a:srgbClr val="7030A0"/>
                </a:solidFill>
              </a:rPr>
              <a:t> </a:t>
            </a:r>
            <a:r>
              <a:rPr lang="en-US" b="1" dirty="0" err="1" smtClean="0">
                <a:solidFill>
                  <a:srgbClr val="7030A0"/>
                </a:solidFill>
              </a:rPr>
              <a:t>vào</a:t>
            </a:r>
            <a:r>
              <a:rPr lang="en-US" b="1" dirty="0" smtClean="0">
                <a:solidFill>
                  <a:srgbClr val="7030A0"/>
                </a:solidFill>
              </a:rPr>
              <a:t> </a:t>
            </a:r>
            <a:r>
              <a:rPr lang="en-US" b="1" dirty="0" err="1" smtClean="0">
                <a:solidFill>
                  <a:srgbClr val="7030A0"/>
                </a:solidFill>
              </a:rPr>
              <a:t>bài</a:t>
            </a:r>
            <a:r>
              <a:rPr lang="en-US" b="1" dirty="0" smtClean="0">
                <a:solidFill>
                  <a:srgbClr val="7030A0"/>
                </a:solidFill>
              </a:rPr>
              <a:t>.</a:t>
            </a:r>
            <a:endParaRPr lang="en-US" b="1" dirty="0">
              <a:solidFill>
                <a:srgbClr val="7030A0"/>
              </a:solidFill>
            </a:endParaRPr>
          </a:p>
        </p:txBody>
      </p:sp>
      <p:pic>
        <p:nvPicPr>
          <p:cNvPr id="6" name="Do dung be yeu (HÌNH MINH HỌA THEO LỜI BÀI HÁT).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304800" y="1066800"/>
            <a:ext cx="7086600" cy="56197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110" y="0"/>
            <a:ext cx="9109889" cy="6858000"/>
          </a:xfrm>
        </p:spPr>
      </p:pic>
    </p:spTree>
    <p:extLst>
      <p:ext uri="{BB962C8B-B14F-4D97-AF65-F5344CB8AC3E}">
        <p14:creationId xmlns:p14="http://schemas.microsoft.com/office/powerpoint/2010/main" val="1384361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158" y="0"/>
            <a:ext cx="9095842" cy="6858000"/>
          </a:xfrm>
        </p:spPr>
      </p:pic>
    </p:spTree>
    <p:extLst>
      <p:ext uri="{BB962C8B-B14F-4D97-AF65-F5344CB8AC3E}">
        <p14:creationId xmlns:p14="http://schemas.microsoft.com/office/powerpoint/2010/main" val="1916190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0"/>
            <a:ext cx="9220200" cy="6858000"/>
          </a:xfrm>
        </p:spPr>
      </p:pic>
    </p:spTree>
    <p:extLst>
      <p:ext uri="{BB962C8B-B14F-4D97-AF65-F5344CB8AC3E}">
        <p14:creationId xmlns:p14="http://schemas.microsoft.com/office/powerpoint/2010/main" val="10447372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220200" cy="6858000"/>
          </a:xfrm>
        </p:spPr>
      </p:pic>
    </p:spTree>
    <p:extLst>
      <p:ext uri="{BB962C8B-B14F-4D97-AF65-F5344CB8AC3E}">
        <p14:creationId xmlns:p14="http://schemas.microsoft.com/office/powerpoint/2010/main" val="4031266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7999"/>
          </a:xfrm>
        </p:spPr>
      </p:pic>
    </p:spTree>
    <p:extLst>
      <p:ext uri="{BB962C8B-B14F-4D97-AF65-F5344CB8AC3E}">
        <p14:creationId xmlns:p14="http://schemas.microsoft.com/office/powerpoint/2010/main" val="2030622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7999"/>
          </a:xfrm>
        </p:spPr>
      </p:pic>
    </p:spTree>
    <p:extLst>
      <p:ext uri="{BB962C8B-B14F-4D97-AF65-F5344CB8AC3E}">
        <p14:creationId xmlns:p14="http://schemas.microsoft.com/office/powerpoint/2010/main" val="4245895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0"/>
            <a:ext cx="9372600" cy="6858000"/>
          </a:xfrm>
        </p:spPr>
      </p:pic>
    </p:spTree>
    <p:extLst>
      <p:ext uri="{BB962C8B-B14F-4D97-AF65-F5344CB8AC3E}">
        <p14:creationId xmlns:p14="http://schemas.microsoft.com/office/powerpoint/2010/main" val="23764306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98" y="0"/>
            <a:ext cx="9119601" cy="6858000"/>
          </a:xfrm>
        </p:spPr>
      </p:pic>
    </p:spTree>
    <p:extLst>
      <p:ext uri="{BB962C8B-B14F-4D97-AF65-F5344CB8AC3E}">
        <p14:creationId xmlns:p14="http://schemas.microsoft.com/office/powerpoint/2010/main" val="2063510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6000" b="-16000"/>
          </a:stretch>
        </a:blipFill>
        <a:effectLst/>
      </p:bgPr>
    </p:bg>
    <p:spTree>
      <p:nvGrpSpPr>
        <p:cNvPr id="1" name=""/>
        <p:cNvGrpSpPr/>
        <p:nvPr/>
      </p:nvGrpSpPr>
      <p:grpSpPr>
        <a:xfrm>
          <a:off x="0" y="0"/>
          <a:ext cx="0" cy="0"/>
          <a:chOff x="0" y="0"/>
          <a:chExt cx="0" cy="0"/>
        </a:xfrm>
      </p:grpSpPr>
      <p:sp>
        <p:nvSpPr>
          <p:cNvPr id="4" name="Rectangle 3"/>
          <p:cNvSpPr/>
          <p:nvPr/>
        </p:nvSpPr>
        <p:spPr>
          <a:xfrm>
            <a:off x="2057400" y="1752600"/>
            <a:ext cx="4350137"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000" b="1" cap="none" spc="50" dirty="0" err="1" smtClean="0">
                <a:ln w="11430"/>
                <a:solidFill>
                  <a:srgbClr val="7030A0"/>
                </a:solidFill>
                <a:effectLst>
                  <a:outerShdw blurRad="76200" dist="50800" dir="5400000" algn="tl" rotWithShape="0">
                    <a:srgbClr val="000000">
                      <a:alpha val="65000"/>
                    </a:srgbClr>
                  </a:outerShdw>
                </a:effectLst>
              </a:rPr>
              <a:t>Kết</a:t>
            </a:r>
            <a:r>
              <a:rPr lang="en-US" sz="8000" b="1" cap="none" spc="50" dirty="0" smtClean="0">
                <a:ln w="11430"/>
                <a:solidFill>
                  <a:srgbClr val="7030A0"/>
                </a:solidFill>
                <a:effectLst>
                  <a:outerShdw blurRad="76200" dist="50800" dir="5400000" algn="tl" rotWithShape="0">
                    <a:srgbClr val="000000">
                      <a:alpha val="65000"/>
                    </a:srgbClr>
                  </a:outerShdw>
                </a:effectLst>
              </a:rPr>
              <a:t> </a:t>
            </a:r>
            <a:r>
              <a:rPr lang="en-US" sz="8000" b="1" cap="none" spc="50" dirty="0" err="1" smtClean="0">
                <a:ln w="11430"/>
                <a:solidFill>
                  <a:srgbClr val="7030A0"/>
                </a:solidFill>
                <a:effectLst>
                  <a:outerShdw blurRad="76200" dist="50800" dir="5400000" algn="tl" rotWithShape="0">
                    <a:srgbClr val="000000">
                      <a:alpha val="65000"/>
                    </a:srgbClr>
                  </a:outerShdw>
                </a:effectLst>
              </a:rPr>
              <a:t>thúc</a:t>
            </a:r>
            <a:endParaRPr lang="en-US" sz="8000" b="1" cap="none" spc="50" dirty="0">
              <a:ln w="11430"/>
              <a:solidFill>
                <a:srgbClr val="7030A0"/>
              </a:solidFill>
              <a:effectLst>
                <a:outerShdw blurRad="76200" dist="50800" dir="5400000" algn="tl" rotWithShape="0">
                  <a:srgbClr val="000000">
                    <a:alpha val="65000"/>
                  </a:srgbClr>
                </a:outerShdw>
              </a:effectLst>
            </a:endParaRPr>
          </a:p>
        </p:txBody>
      </p:sp>
      <p:pic>
        <p:nvPicPr>
          <p:cNvPr id="2" name="Quỳnh Trang – Nhà Của Tô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 y="2560637"/>
            <a:ext cx="487363" cy="4873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714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4" name="TextBox 3"/>
          <p:cNvSpPr txBox="1"/>
          <p:nvPr/>
        </p:nvSpPr>
        <p:spPr>
          <a:xfrm>
            <a:off x="762000" y="228600"/>
            <a:ext cx="5562600" cy="461665"/>
          </a:xfrm>
          <a:prstGeom prst="rect">
            <a:avLst/>
          </a:prstGeom>
          <a:noFill/>
        </p:spPr>
        <p:txBody>
          <a:bodyPr wrap="square" rtlCol="0">
            <a:spAutoFit/>
          </a:bodyPr>
          <a:lstStyle/>
          <a:p>
            <a:r>
              <a:rPr lang="en-US" sz="2400" b="1" dirty="0" smtClean="0">
                <a:solidFill>
                  <a:srgbClr val="7030A0"/>
                </a:solidFill>
              </a:rPr>
              <a:t>2. </a:t>
            </a:r>
            <a:r>
              <a:rPr lang="en-US" sz="2400" b="1" dirty="0" err="1" smtClean="0">
                <a:solidFill>
                  <a:srgbClr val="7030A0"/>
                </a:solidFill>
              </a:rPr>
              <a:t>Phương</a:t>
            </a:r>
            <a:r>
              <a:rPr lang="en-US" sz="2400" b="1" dirty="0" smtClean="0">
                <a:solidFill>
                  <a:srgbClr val="7030A0"/>
                </a:solidFill>
              </a:rPr>
              <a:t> </a:t>
            </a:r>
            <a:r>
              <a:rPr lang="en-US" sz="2400" b="1" dirty="0" err="1" smtClean="0">
                <a:solidFill>
                  <a:srgbClr val="7030A0"/>
                </a:solidFill>
              </a:rPr>
              <a:t>pháp</a:t>
            </a:r>
            <a:r>
              <a:rPr lang="en-US" sz="2400" b="1" dirty="0" smtClean="0">
                <a:solidFill>
                  <a:srgbClr val="7030A0"/>
                </a:solidFill>
              </a:rPr>
              <a:t>, </a:t>
            </a:r>
            <a:r>
              <a:rPr lang="en-US" sz="2400" b="1" dirty="0" err="1" smtClean="0">
                <a:solidFill>
                  <a:srgbClr val="7030A0"/>
                </a:solidFill>
              </a:rPr>
              <a:t>hình</a:t>
            </a:r>
            <a:r>
              <a:rPr lang="en-US" sz="2400" b="1" dirty="0" smtClean="0">
                <a:solidFill>
                  <a:srgbClr val="7030A0"/>
                </a:solidFill>
              </a:rPr>
              <a:t> </a:t>
            </a:r>
            <a:r>
              <a:rPr lang="en-US" sz="2400" b="1" dirty="0" err="1" smtClean="0">
                <a:solidFill>
                  <a:srgbClr val="7030A0"/>
                </a:solidFill>
              </a:rPr>
              <a:t>thức</a:t>
            </a:r>
            <a:r>
              <a:rPr lang="en-US" sz="2400" b="1" dirty="0" smtClean="0">
                <a:solidFill>
                  <a:srgbClr val="7030A0"/>
                </a:solidFill>
              </a:rPr>
              <a:t> </a:t>
            </a:r>
            <a:r>
              <a:rPr lang="en-US" sz="2400" b="1" dirty="0" err="1" smtClean="0">
                <a:solidFill>
                  <a:srgbClr val="7030A0"/>
                </a:solidFill>
              </a:rPr>
              <a:t>tổ</a:t>
            </a:r>
            <a:r>
              <a:rPr lang="en-US" sz="2400" b="1" dirty="0" smtClean="0">
                <a:solidFill>
                  <a:srgbClr val="7030A0"/>
                </a:solidFill>
              </a:rPr>
              <a:t> </a:t>
            </a:r>
            <a:r>
              <a:rPr lang="en-US" sz="2400" b="1" dirty="0" err="1" smtClean="0">
                <a:solidFill>
                  <a:srgbClr val="7030A0"/>
                </a:solidFill>
              </a:rPr>
              <a:t>chức</a:t>
            </a:r>
            <a:r>
              <a:rPr lang="en-US" sz="2400" b="1" dirty="0" smtClean="0">
                <a:solidFill>
                  <a:srgbClr val="7030A0"/>
                </a:solidFill>
              </a:rPr>
              <a:t>:</a:t>
            </a:r>
            <a:endParaRPr lang="en-US" sz="2400" b="1" dirty="0">
              <a:solidFill>
                <a:srgbClr val="7030A0"/>
              </a:solidFill>
            </a:endParaRPr>
          </a:p>
        </p:txBody>
      </p:sp>
      <p:sp>
        <p:nvSpPr>
          <p:cNvPr id="5" name="TextBox 4"/>
          <p:cNvSpPr txBox="1"/>
          <p:nvPr/>
        </p:nvSpPr>
        <p:spPr>
          <a:xfrm>
            <a:off x="2590800" y="2209800"/>
            <a:ext cx="3124200" cy="1015663"/>
          </a:xfrm>
          <a:prstGeom prst="rect">
            <a:avLst/>
          </a:prstGeom>
          <a:noFill/>
        </p:spPr>
        <p:txBody>
          <a:bodyPr wrap="square" rtlCol="0">
            <a:spAutoFit/>
          </a:bodyPr>
          <a:lstStyle/>
          <a:p>
            <a:pPr algn="ctr"/>
            <a:r>
              <a:rPr lang="en-US" sz="2000" b="1" dirty="0" err="1" smtClean="0">
                <a:solidFill>
                  <a:srgbClr val="7030A0"/>
                </a:solidFill>
              </a:rPr>
              <a:t>Tìm</a:t>
            </a:r>
            <a:r>
              <a:rPr lang="en-US" sz="2000" b="1" dirty="0" smtClean="0">
                <a:solidFill>
                  <a:srgbClr val="7030A0"/>
                </a:solidFill>
              </a:rPr>
              <a:t> </a:t>
            </a:r>
            <a:r>
              <a:rPr lang="en-US" sz="2000" b="1" dirty="0" err="1" smtClean="0">
                <a:solidFill>
                  <a:srgbClr val="7030A0"/>
                </a:solidFill>
              </a:rPr>
              <a:t>hiểu</a:t>
            </a:r>
            <a:r>
              <a:rPr lang="en-US" sz="2000" b="1" dirty="0" smtClean="0">
                <a:solidFill>
                  <a:srgbClr val="7030A0"/>
                </a:solidFill>
              </a:rPr>
              <a:t> </a:t>
            </a:r>
            <a:r>
              <a:rPr lang="en-US" sz="2000" b="1" dirty="0" err="1" smtClean="0">
                <a:solidFill>
                  <a:srgbClr val="7030A0"/>
                </a:solidFill>
              </a:rPr>
              <a:t>một</a:t>
            </a:r>
            <a:r>
              <a:rPr lang="en-US" sz="2000" b="1" dirty="0" smtClean="0">
                <a:solidFill>
                  <a:srgbClr val="7030A0"/>
                </a:solidFill>
              </a:rPr>
              <a:t> </a:t>
            </a:r>
            <a:r>
              <a:rPr lang="en-US" sz="2000" b="1" dirty="0" err="1" smtClean="0">
                <a:solidFill>
                  <a:srgbClr val="7030A0"/>
                </a:solidFill>
              </a:rPr>
              <a:t>số</a:t>
            </a:r>
            <a:r>
              <a:rPr lang="en-US" sz="2000" b="1" dirty="0" smtClean="0">
                <a:solidFill>
                  <a:srgbClr val="7030A0"/>
                </a:solidFill>
              </a:rPr>
              <a:t> </a:t>
            </a:r>
            <a:r>
              <a:rPr lang="en-US" sz="2000" b="1" dirty="0" err="1" smtClean="0">
                <a:solidFill>
                  <a:srgbClr val="7030A0"/>
                </a:solidFill>
              </a:rPr>
              <a:t>đồ</a:t>
            </a:r>
            <a:r>
              <a:rPr lang="en-US" sz="2000" b="1" dirty="0" smtClean="0">
                <a:solidFill>
                  <a:srgbClr val="7030A0"/>
                </a:solidFill>
              </a:rPr>
              <a:t> </a:t>
            </a:r>
            <a:r>
              <a:rPr lang="en-US" sz="2000" b="1" dirty="0" err="1" smtClean="0">
                <a:solidFill>
                  <a:srgbClr val="7030A0"/>
                </a:solidFill>
              </a:rPr>
              <a:t>dùng</a:t>
            </a:r>
            <a:r>
              <a:rPr lang="en-US" sz="2000" b="1" dirty="0" smtClean="0">
                <a:solidFill>
                  <a:srgbClr val="7030A0"/>
                </a:solidFill>
              </a:rPr>
              <a:t> </a:t>
            </a:r>
          </a:p>
          <a:p>
            <a:pPr algn="ctr"/>
            <a:r>
              <a:rPr lang="en-US" sz="2000" b="1" dirty="0" err="1" smtClean="0">
                <a:solidFill>
                  <a:srgbClr val="7030A0"/>
                </a:solidFill>
              </a:rPr>
              <a:t>có</a:t>
            </a:r>
            <a:r>
              <a:rPr lang="en-US" sz="2000" b="1" dirty="0" smtClean="0">
                <a:solidFill>
                  <a:srgbClr val="7030A0"/>
                </a:solidFill>
              </a:rPr>
              <a:t> </a:t>
            </a:r>
            <a:r>
              <a:rPr lang="en-US" sz="2000" b="1" dirty="0" err="1" smtClean="0">
                <a:solidFill>
                  <a:srgbClr val="7030A0"/>
                </a:solidFill>
              </a:rPr>
              <a:t>thể</a:t>
            </a:r>
            <a:r>
              <a:rPr lang="en-US" sz="2000" b="1" dirty="0" smtClean="0">
                <a:solidFill>
                  <a:srgbClr val="7030A0"/>
                </a:solidFill>
              </a:rPr>
              <a:t> </a:t>
            </a:r>
            <a:r>
              <a:rPr lang="en-US" sz="2000" b="1" dirty="0" err="1" smtClean="0">
                <a:solidFill>
                  <a:srgbClr val="7030A0"/>
                </a:solidFill>
              </a:rPr>
              <a:t>gây</a:t>
            </a:r>
            <a:r>
              <a:rPr lang="en-US" sz="2000" b="1" dirty="0" smtClean="0">
                <a:solidFill>
                  <a:srgbClr val="7030A0"/>
                </a:solidFill>
              </a:rPr>
              <a:t> </a:t>
            </a:r>
            <a:r>
              <a:rPr lang="en-US" sz="2000" b="1" dirty="0" err="1" smtClean="0">
                <a:solidFill>
                  <a:srgbClr val="7030A0"/>
                </a:solidFill>
              </a:rPr>
              <a:t>nguy</a:t>
            </a:r>
            <a:r>
              <a:rPr lang="en-US" sz="2000" b="1" dirty="0" smtClean="0">
                <a:solidFill>
                  <a:srgbClr val="7030A0"/>
                </a:solidFill>
              </a:rPr>
              <a:t> </a:t>
            </a:r>
            <a:r>
              <a:rPr lang="en-US" sz="2000" b="1" dirty="0" err="1" smtClean="0">
                <a:solidFill>
                  <a:srgbClr val="7030A0"/>
                </a:solidFill>
              </a:rPr>
              <a:t>hiểm</a:t>
            </a:r>
            <a:r>
              <a:rPr lang="en-US" sz="2000" b="1" dirty="0" smtClean="0">
                <a:solidFill>
                  <a:srgbClr val="7030A0"/>
                </a:solidFill>
              </a:rPr>
              <a:t> </a:t>
            </a:r>
          </a:p>
          <a:p>
            <a:pPr algn="ctr"/>
            <a:r>
              <a:rPr lang="en-US" sz="2000" b="1" dirty="0" err="1" smtClean="0">
                <a:solidFill>
                  <a:srgbClr val="7030A0"/>
                </a:solidFill>
              </a:rPr>
              <a:t>trong</a:t>
            </a:r>
            <a:r>
              <a:rPr lang="en-US" sz="2000" b="1" dirty="0" smtClean="0">
                <a:solidFill>
                  <a:srgbClr val="7030A0"/>
                </a:solidFill>
              </a:rPr>
              <a:t> </a:t>
            </a:r>
            <a:r>
              <a:rPr lang="en-US" sz="2000" b="1" dirty="0" err="1" smtClean="0">
                <a:solidFill>
                  <a:srgbClr val="7030A0"/>
                </a:solidFill>
              </a:rPr>
              <a:t>gia</a:t>
            </a:r>
            <a:r>
              <a:rPr lang="en-US" sz="2000" b="1" dirty="0" smtClean="0">
                <a:solidFill>
                  <a:srgbClr val="7030A0"/>
                </a:solidFill>
              </a:rPr>
              <a:t> </a:t>
            </a:r>
            <a:r>
              <a:rPr lang="en-US" sz="2000" b="1" dirty="0" err="1" smtClean="0">
                <a:solidFill>
                  <a:srgbClr val="7030A0"/>
                </a:solidFill>
              </a:rPr>
              <a:t>đình</a:t>
            </a:r>
            <a:r>
              <a:rPr lang="en-US" sz="2000" b="1" dirty="0" smtClean="0">
                <a:solidFill>
                  <a:srgbClr val="7030A0"/>
                </a:solidFill>
              </a:rPr>
              <a:t>:</a:t>
            </a:r>
            <a:endParaRPr lang="en-US" sz="2000" b="1" dirty="0">
              <a:solidFill>
                <a:srgbClr val="7030A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ao dĩa thật đáng sợ! -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41200549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2286000" y="0"/>
            <a:ext cx="4648200" cy="584775"/>
          </a:xfrm>
          <a:prstGeom prst="rect">
            <a:avLst/>
          </a:prstGeom>
          <a:solidFill>
            <a:schemeClr val="accent3">
              <a:lumMod val="40000"/>
              <a:lumOff val="60000"/>
            </a:schemeClr>
          </a:solidFill>
        </p:spPr>
        <p:txBody>
          <a:bodyPr wrap="square" rtlCol="0">
            <a:spAutoFit/>
          </a:bodyPr>
          <a:lstStyle/>
          <a:p>
            <a:r>
              <a:rPr lang="en-US" sz="3200" dirty="0" err="1" smtClean="0">
                <a:solidFill>
                  <a:srgbClr val="FF0000"/>
                </a:solidFill>
              </a:rPr>
              <a:t>Nguy</a:t>
            </a:r>
            <a:r>
              <a:rPr lang="en-US" sz="3200" dirty="0" smtClean="0">
                <a:solidFill>
                  <a:srgbClr val="FF0000"/>
                </a:solidFill>
              </a:rPr>
              <a:t> </a:t>
            </a:r>
            <a:r>
              <a:rPr lang="en-US" sz="3200" dirty="0" err="1" smtClean="0">
                <a:solidFill>
                  <a:srgbClr val="FF0000"/>
                </a:solidFill>
              </a:rPr>
              <a:t>hiểm</a:t>
            </a:r>
            <a:r>
              <a:rPr lang="en-US" sz="3200" dirty="0" smtClean="0">
                <a:solidFill>
                  <a:srgbClr val="FF0000"/>
                </a:solidFill>
              </a:rPr>
              <a:t> </a:t>
            </a:r>
            <a:r>
              <a:rPr lang="en-US" sz="3200" dirty="0" err="1" smtClean="0">
                <a:solidFill>
                  <a:srgbClr val="FF0000"/>
                </a:solidFill>
              </a:rPr>
              <a:t>từ</a:t>
            </a:r>
            <a:r>
              <a:rPr lang="en-US" sz="3200" dirty="0" smtClean="0">
                <a:solidFill>
                  <a:srgbClr val="FF0000"/>
                </a:solidFill>
              </a:rPr>
              <a:t> </a:t>
            </a:r>
            <a:r>
              <a:rPr lang="en-US" sz="3200" dirty="0" err="1" smtClean="0">
                <a:solidFill>
                  <a:srgbClr val="FF0000"/>
                </a:solidFill>
              </a:rPr>
              <a:t>vật</a:t>
            </a:r>
            <a:r>
              <a:rPr lang="en-US" sz="3200" dirty="0" smtClean="0">
                <a:solidFill>
                  <a:srgbClr val="FF0000"/>
                </a:solidFill>
              </a:rPr>
              <a:t> </a:t>
            </a:r>
            <a:r>
              <a:rPr lang="en-US" sz="3200" dirty="0" err="1" smtClean="0">
                <a:solidFill>
                  <a:srgbClr val="FF0000"/>
                </a:solidFill>
              </a:rPr>
              <a:t>sắc</a:t>
            </a:r>
            <a:r>
              <a:rPr lang="en-US" sz="3200" dirty="0" smtClean="0">
                <a:solidFill>
                  <a:srgbClr val="FF0000"/>
                </a:solidFill>
              </a:rPr>
              <a:t> </a:t>
            </a:r>
            <a:r>
              <a:rPr lang="en-US" sz="3200" dirty="0" err="1" smtClean="0">
                <a:solidFill>
                  <a:srgbClr val="FF0000"/>
                </a:solidFill>
              </a:rPr>
              <a:t>nhọn</a:t>
            </a:r>
            <a:endParaRPr lang="en-US" sz="3200" dirty="0">
              <a:solidFill>
                <a:srgbClr val="FF0000"/>
              </a:solidFill>
            </a:endParaRPr>
          </a:p>
        </p:txBody>
      </p:sp>
      <p:pic>
        <p:nvPicPr>
          <p:cNvPr id="5" name="Picture 4" descr="sac.jpg"/>
          <p:cNvPicPr>
            <a:picLocks noChangeAspect="1"/>
          </p:cNvPicPr>
          <p:nvPr/>
        </p:nvPicPr>
        <p:blipFill>
          <a:blip r:embed="rId3" cstate="print">
            <a:clrChange>
              <a:clrFrom>
                <a:srgbClr val="FFFFFF"/>
              </a:clrFrom>
              <a:clrTo>
                <a:srgbClr val="FFFFFF">
                  <a:alpha val="0"/>
                </a:srgbClr>
              </a:clrTo>
            </a:clrChange>
          </a:blip>
          <a:stretch>
            <a:fillRect/>
          </a:stretch>
        </p:blipFill>
        <p:spPr>
          <a:xfrm>
            <a:off x="838200" y="2743200"/>
            <a:ext cx="2362200" cy="2362200"/>
          </a:xfrm>
          <a:prstGeom prst="rect">
            <a:avLst/>
          </a:prstGeom>
        </p:spPr>
      </p:pic>
      <p:pic>
        <p:nvPicPr>
          <p:cNvPr id="6" name="Picture 5" descr="dao kéo.jpg"/>
          <p:cNvPicPr>
            <a:picLocks noChangeAspect="1"/>
          </p:cNvPicPr>
          <p:nvPr/>
        </p:nvPicPr>
        <p:blipFill>
          <a:blip r:embed="rId4">
            <a:clrChange>
              <a:clrFrom>
                <a:srgbClr val="FFFFFF"/>
              </a:clrFrom>
              <a:clrTo>
                <a:srgbClr val="FFFFFF">
                  <a:alpha val="0"/>
                </a:srgbClr>
              </a:clrTo>
            </a:clrChange>
          </a:blip>
          <a:stretch>
            <a:fillRect/>
          </a:stretch>
        </p:blipFill>
        <p:spPr>
          <a:xfrm>
            <a:off x="2514600" y="1066800"/>
            <a:ext cx="5715000" cy="501967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descr="thuy tinh vo.jpg"/>
          <p:cNvPicPr>
            <a:picLocks noChangeAspect="1"/>
          </p:cNvPicPr>
          <p:nvPr/>
        </p:nvPicPr>
        <p:blipFill>
          <a:blip r:embed="rId2"/>
          <a:stretch>
            <a:fillRect/>
          </a:stretch>
        </p:blipFill>
        <p:spPr>
          <a:xfrm>
            <a:off x="304800" y="609600"/>
            <a:ext cx="6400800" cy="5638800"/>
          </a:xfrm>
          <a:prstGeom prst="rect">
            <a:avLst/>
          </a:prstGeom>
        </p:spPr>
      </p:pic>
      <p:pic>
        <p:nvPicPr>
          <p:cNvPr id="6" name="Picture 5" descr="thuy tinh.jpg"/>
          <p:cNvPicPr>
            <a:picLocks noChangeAspect="1"/>
          </p:cNvPicPr>
          <p:nvPr/>
        </p:nvPicPr>
        <p:blipFill>
          <a:blip r:embed="rId3"/>
          <a:stretch>
            <a:fillRect/>
          </a:stretch>
        </p:blipFill>
        <p:spPr>
          <a:xfrm>
            <a:off x="5817782" y="4269874"/>
            <a:ext cx="3326218" cy="2588126"/>
          </a:xfrm>
          <a:prstGeom prst="rect">
            <a:avLst/>
          </a:prstGeom>
        </p:spPr>
      </p:pic>
      <p:sp>
        <p:nvSpPr>
          <p:cNvPr id="7" name="TextBox 6"/>
          <p:cNvSpPr txBox="1"/>
          <p:nvPr/>
        </p:nvSpPr>
        <p:spPr>
          <a:xfrm>
            <a:off x="1676400" y="0"/>
            <a:ext cx="5791200" cy="584775"/>
          </a:xfrm>
          <a:prstGeom prst="rect">
            <a:avLst/>
          </a:prstGeom>
          <a:solidFill>
            <a:schemeClr val="accent3">
              <a:lumMod val="60000"/>
              <a:lumOff val="40000"/>
            </a:schemeClr>
          </a:solidFill>
        </p:spPr>
        <p:txBody>
          <a:bodyPr wrap="square" rtlCol="0">
            <a:spAutoFit/>
          </a:bodyPr>
          <a:lstStyle/>
          <a:p>
            <a:r>
              <a:rPr lang="en-US" sz="3200" dirty="0" err="1" smtClean="0">
                <a:solidFill>
                  <a:srgbClr val="FF0000"/>
                </a:solidFill>
              </a:rPr>
              <a:t>Đồ</a:t>
            </a:r>
            <a:r>
              <a:rPr lang="en-US" sz="3200" dirty="0" smtClean="0">
                <a:solidFill>
                  <a:srgbClr val="FF0000"/>
                </a:solidFill>
              </a:rPr>
              <a:t> </a:t>
            </a:r>
            <a:r>
              <a:rPr lang="en-US" sz="3200" dirty="0" err="1" smtClean="0">
                <a:solidFill>
                  <a:srgbClr val="FF0000"/>
                </a:solidFill>
              </a:rPr>
              <a:t>dùng</a:t>
            </a:r>
            <a:r>
              <a:rPr lang="en-US" sz="3200" dirty="0" smtClean="0">
                <a:solidFill>
                  <a:srgbClr val="FF0000"/>
                </a:solidFill>
              </a:rPr>
              <a:t> </a:t>
            </a:r>
            <a:r>
              <a:rPr lang="en-US" sz="3200" dirty="0" err="1" smtClean="0">
                <a:solidFill>
                  <a:srgbClr val="FF0000"/>
                </a:solidFill>
              </a:rPr>
              <a:t>bằng</a:t>
            </a:r>
            <a:r>
              <a:rPr lang="en-US" sz="3200" dirty="0" smtClean="0">
                <a:solidFill>
                  <a:srgbClr val="FF0000"/>
                </a:solidFill>
              </a:rPr>
              <a:t> </a:t>
            </a:r>
            <a:r>
              <a:rPr lang="en-US" sz="3200" dirty="0" err="1" smtClean="0">
                <a:solidFill>
                  <a:srgbClr val="FF0000"/>
                </a:solidFill>
              </a:rPr>
              <a:t>thủy</a:t>
            </a:r>
            <a:r>
              <a:rPr lang="en-US" sz="3200" dirty="0" smtClean="0">
                <a:solidFill>
                  <a:srgbClr val="FF0000"/>
                </a:solidFill>
              </a:rPr>
              <a:t> </a:t>
            </a:r>
            <a:r>
              <a:rPr lang="en-US" sz="3200" dirty="0" err="1" smtClean="0">
                <a:solidFill>
                  <a:srgbClr val="FF0000"/>
                </a:solidFill>
              </a:rPr>
              <a:t>tinh</a:t>
            </a:r>
            <a:r>
              <a:rPr lang="en-US" sz="3200" dirty="0" smtClean="0">
                <a:solidFill>
                  <a:srgbClr val="FF0000"/>
                </a:solidFill>
              </a:rPr>
              <a:t>, </a:t>
            </a:r>
            <a:r>
              <a:rPr lang="en-US" sz="3200" dirty="0" err="1" smtClean="0">
                <a:solidFill>
                  <a:srgbClr val="FF0000"/>
                </a:solidFill>
              </a:rPr>
              <a:t>sứ</a:t>
            </a:r>
            <a:r>
              <a:rPr lang="en-US" sz="3200" dirty="0" smtClean="0">
                <a:solidFill>
                  <a:srgbClr val="FF0000"/>
                </a:solidFill>
              </a:rPr>
              <a:t> </a:t>
            </a:r>
            <a:r>
              <a:rPr lang="en-US" sz="3200" dirty="0" err="1" smtClean="0">
                <a:solidFill>
                  <a:srgbClr val="FF0000"/>
                </a:solidFill>
              </a:rPr>
              <a:t>bị</a:t>
            </a:r>
            <a:r>
              <a:rPr lang="en-US" sz="3200" dirty="0" smtClean="0">
                <a:solidFill>
                  <a:srgbClr val="FF0000"/>
                </a:solidFill>
              </a:rPr>
              <a:t> </a:t>
            </a:r>
            <a:r>
              <a:rPr lang="en-US" sz="3200" dirty="0" err="1" smtClean="0">
                <a:solidFill>
                  <a:srgbClr val="FF0000"/>
                </a:solidFill>
              </a:rPr>
              <a:t>vỡ</a:t>
            </a:r>
            <a:r>
              <a:rPr lang="en-US" sz="3200" dirty="0" smtClean="0">
                <a:solidFill>
                  <a:srgbClr val="FF0000"/>
                </a:solidFill>
              </a:rPr>
              <a:t>:</a:t>
            </a:r>
            <a:endParaRPr lang="en-US" sz="32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descr="vo.jpg"/>
          <p:cNvPicPr>
            <a:picLocks noChangeAspect="1"/>
          </p:cNvPicPr>
          <p:nvPr/>
        </p:nvPicPr>
        <p:blipFill>
          <a:blip r:embed="rId2"/>
          <a:stretch>
            <a:fillRect/>
          </a:stretch>
        </p:blipFill>
        <p:spPr>
          <a:xfrm>
            <a:off x="533400" y="228600"/>
            <a:ext cx="8388760" cy="5562600"/>
          </a:xfrm>
          <a:prstGeom prst="rect">
            <a:avLst/>
          </a:prstGeom>
        </p:spPr>
      </p:pic>
      <p:pic>
        <p:nvPicPr>
          <p:cNvPr id="6" name="Picture 5" descr="sứ.jpg"/>
          <p:cNvPicPr>
            <a:picLocks noChangeAspect="1"/>
          </p:cNvPicPr>
          <p:nvPr/>
        </p:nvPicPr>
        <p:blipFill>
          <a:blip r:embed="rId3" cstate="print"/>
          <a:stretch>
            <a:fillRect/>
          </a:stretch>
        </p:blipFill>
        <p:spPr>
          <a:xfrm>
            <a:off x="533400" y="304800"/>
            <a:ext cx="3121152" cy="304190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Content Placeholder 3" descr="cao ok.png"/>
          <p:cNvPicPr>
            <a:picLocks noGrp="1" noChangeAspect="1"/>
          </p:cNvPicPr>
          <p:nvPr>
            <p:ph idx="1"/>
          </p:nvPr>
        </p:nvPicPr>
        <p:blipFill>
          <a:blip r:embed="rId2"/>
          <a:stretch>
            <a:fillRect/>
          </a:stretch>
        </p:blipFill>
        <p:spPr>
          <a:xfrm>
            <a:off x="1371600" y="1241256"/>
            <a:ext cx="7239000" cy="5616744"/>
          </a:xfrm>
        </p:spPr>
      </p:pic>
      <p:sp>
        <p:nvSpPr>
          <p:cNvPr id="5" name="TextBox 4"/>
          <p:cNvSpPr txBox="1"/>
          <p:nvPr/>
        </p:nvSpPr>
        <p:spPr>
          <a:xfrm>
            <a:off x="914400" y="381000"/>
            <a:ext cx="7543800" cy="584775"/>
          </a:xfrm>
          <a:prstGeom prst="rect">
            <a:avLst/>
          </a:prstGeom>
          <a:solidFill>
            <a:schemeClr val="accent3">
              <a:lumMod val="40000"/>
              <a:lumOff val="60000"/>
            </a:schemeClr>
          </a:solidFill>
        </p:spPr>
        <p:txBody>
          <a:bodyPr wrap="square" rtlCol="0">
            <a:spAutoFit/>
          </a:bodyPr>
          <a:lstStyle/>
          <a:p>
            <a:pPr algn="ctr"/>
            <a:r>
              <a:rPr lang="en-US" sz="3200" dirty="0" err="1" smtClean="0">
                <a:solidFill>
                  <a:srgbClr val="FF0000"/>
                </a:solidFill>
              </a:rPr>
              <a:t>Đồ</a:t>
            </a:r>
            <a:r>
              <a:rPr lang="en-US" sz="3200" dirty="0" smtClean="0">
                <a:solidFill>
                  <a:srgbClr val="FF0000"/>
                </a:solidFill>
              </a:rPr>
              <a:t> </a:t>
            </a:r>
            <a:r>
              <a:rPr lang="en-US" sz="3200" dirty="0" err="1" smtClean="0">
                <a:solidFill>
                  <a:srgbClr val="FF0000"/>
                </a:solidFill>
              </a:rPr>
              <a:t>vật</a:t>
            </a:r>
            <a:r>
              <a:rPr lang="en-US" sz="3200" dirty="0" smtClean="0">
                <a:solidFill>
                  <a:srgbClr val="FF0000"/>
                </a:solidFill>
              </a:rPr>
              <a:t> </a:t>
            </a:r>
            <a:r>
              <a:rPr lang="en-US" sz="3200" dirty="0" err="1" smtClean="0">
                <a:solidFill>
                  <a:srgbClr val="FF0000"/>
                </a:solidFill>
              </a:rPr>
              <a:t>để</a:t>
            </a:r>
            <a:r>
              <a:rPr lang="en-US" sz="3200" dirty="0" smtClean="0">
                <a:solidFill>
                  <a:srgbClr val="FF0000"/>
                </a:solidFill>
              </a:rPr>
              <a:t> </a:t>
            </a:r>
            <a:r>
              <a:rPr lang="en-US" sz="3200" dirty="0" err="1" smtClean="0">
                <a:solidFill>
                  <a:srgbClr val="FF0000"/>
                </a:solidFill>
              </a:rPr>
              <a:t>trên</a:t>
            </a:r>
            <a:r>
              <a:rPr lang="en-US" sz="3200" dirty="0" smtClean="0">
                <a:solidFill>
                  <a:srgbClr val="FF0000"/>
                </a:solidFill>
              </a:rPr>
              <a:t> </a:t>
            </a:r>
            <a:r>
              <a:rPr lang="en-US" sz="3200" dirty="0" err="1" smtClean="0">
                <a:solidFill>
                  <a:srgbClr val="FF0000"/>
                </a:solidFill>
              </a:rPr>
              <a:t>cao</a:t>
            </a:r>
            <a:r>
              <a:rPr lang="en-US" sz="3200" dirty="0" smtClean="0">
                <a:solidFill>
                  <a:srgbClr val="FF0000"/>
                </a:solidFill>
              </a:rPr>
              <a:t> </a:t>
            </a:r>
            <a:r>
              <a:rPr lang="en-US" sz="3200" dirty="0" err="1" smtClean="0">
                <a:solidFill>
                  <a:srgbClr val="FF0000"/>
                </a:solidFill>
              </a:rPr>
              <a:t>có</a:t>
            </a:r>
            <a:r>
              <a:rPr lang="en-US" sz="3200" dirty="0" smtClean="0">
                <a:solidFill>
                  <a:srgbClr val="FF0000"/>
                </a:solidFill>
              </a:rPr>
              <a:t> </a:t>
            </a:r>
            <a:r>
              <a:rPr lang="en-US" sz="3200" dirty="0" err="1" smtClean="0">
                <a:solidFill>
                  <a:srgbClr val="FF0000"/>
                </a:solidFill>
              </a:rPr>
              <a:t>thể</a:t>
            </a:r>
            <a:r>
              <a:rPr lang="en-US" sz="3200" dirty="0" smtClean="0">
                <a:solidFill>
                  <a:srgbClr val="FF0000"/>
                </a:solidFill>
              </a:rPr>
              <a:t> </a:t>
            </a:r>
            <a:r>
              <a:rPr lang="en-US" sz="3200" dirty="0" err="1" smtClean="0">
                <a:solidFill>
                  <a:srgbClr val="FF0000"/>
                </a:solidFill>
              </a:rPr>
              <a:t>gây</a:t>
            </a:r>
            <a:r>
              <a:rPr lang="en-US" sz="3200" dirty="0" smtClean="0">
                <a:solidFill>
                  <a:srgbClr val="FF0000"/>
                </a:solidFill>
              </a:rPr>
              <a:t> </a:t>
            </a:r>
            <a:r>
              <a:rPr lang="en-US" sz="3200" dirty="0" err="1" smtClean="0">
                <a:solidFill>
                  <a:srgbClr val="FF0000"/>
                </a:solidFill>
              </a:rPr>
              <a:t>nguy</a:t>
            </a:r>
            <a:r>
              <a:rPr lang="en-US" sz="3200" dirty="0" smtClean="0">
                <a:solidFill>
                  <a:srgbClr val="FF0000"/>
                </a:solidFill>
              </a:rPr>
              <a:t> </a:t>
            </a:r>
            <a:r>
              <a:rPr lang="en-US" sz="3200" dirty="0" err="1" smtClean="0">
                <a:solidFill>
                  <a:srgbClr val="FF0000"/>
                </a:solidFill>
              </a:rPr>
              <a:t>hiểm</a:t>
            </a:r>
            <a:endParaRPr lang="en-US" sz="32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extBox 3"/>
          <p:cNvSpPr txBox="1"/>
          <p:nvPr/>
        </p:nvSpPr>
        <p:spPr>
          <a:xfrm>
            <a:off x="1600200" y="304800"/>
            <a:ext cx="6172200" cy="954107"/>
          </a:xfrm>
          <a:prstGeom prst="rect">
            <a:avLst/>
          </a:prstGeom>
          <a:solidFill>
            <a:schemeClr val="accent3">
              <a:lumMod val="40000"/>
              <a:lumOff val="60000"/>
            </a:schemeClr>
          </a:solidFill>
        </p:spPr>
        <p:txBody>
          <a:bodyPr wrap="square" rtlCol="0">
            <a:spAutoFit/>
          </a:bodyPr>
          <a:lstStyle/>
          <a:p>
            <a:pPr algn="ctr"/>
            <a:r>
              <a:rPr lang="en-US" sz="2800" b="1" dirty="0" err="1" smtClean="0">
                <a:solidFill>
                  <a:srgbClr val="FF0000"/>
                </a:solidFill>
              </a:rPr>
              <a:t>Để</a:t>
            </a:r>
            <a:r>
              <a:rPr lang="en-US" sz="2800" b="1" dirty="0" smtClean="0">
                <a:solidFill>
                  <a:srgbClr val="FF0000"/>
                </a:solidFill>
              </a:rPr>
              <a:t> </a:t>
            </a:r>
            <a:r>
              <a:rPr lang="en-US" sz="2800" b="1" dirty="0" err="1" smtClean="0">
                <a:solidFill>
                  <a:srgbClr val="FF0000"/>
                </a:solidFill>
              </a:rPr>
              <a:t>đảm</a:t>
            </a:r>
            <a:r>
              <a:rPr lang="en-US" sz="2800" b="1" dirty="0" smtClean="0">
                <a:solidFill>
                  <a:srgbClr val="FF0000"/>
                </a:solidFill>
              </a:rPr>
              <a:t> </a:t>
            </a:r>
            <a:r>
              <a:rPr lang="en-US" sz="2800" b="1" dirty="0" err="1" smtClean="0">
                <a:solidFill>
                  <a:srgbClr val="FF0000"/>
                </a:solidFill>
              </a:rPr>
              <a:t>bảo</a:t>
            </a:r>
            <a:r>
              <a:rPr lang="en-US" sz="2800" b="1" dirty="0" smtClean="0">
                <a:solidFill>
                  <a:srgbClr val="FF0000"/>
                </a:solidFill>
              </a:rPr>
              <a:t> an </a:t>
            </a:r>
            <a:r>
              <a:rPr lang="en-US" sz="2800" b="1" dirty="0" err="1" smtClean="0">
                <a:solidFill>
                  <a:srgbClr val="FF0000"/>
                </a:solidFill>
              </a:rPr>
              <a:t>toàn</a:t>
            </a:r>
            <a:r>
              <a:rPr lang="en-US" sz="2800" b="1" dirty="0" smtClean="0">
                <a:solidFill>
                  <a:srgbClr val="FF0000"/>
                </a:solidFill>
              </a:rPr>
              <a:t> </a:t>
            </a:r>
            <a:r>
              <a:rPr lang="en-US" sz="2800" b="1" dirty="0" err="1" smtClean="0">
                <a:solidFill>
                  <a:srgbClr val="FF0000"/>
                </a:solidFill>
              </a:rPr>
              <a:t>trong</a:t>
            </a:r>
            <a:r>
              <a:rPr lang="en-US" sz="2800" b="1" dirty="0" smtClean="0">
                <a:solidFill>
                  <a:srgbClr val="FF0000"/>
                </a:solidFill>
              </a:rPr>
              <a:t> </a:t>
            </a:r>
            <a:r>
              <a:rPr lang="en-US" sz="2800" b="1" dirty="0" err="1" smtClean="0">
                <a:solidFill>
                  <a:srgbClr val="FF0000"/>
                </a:solidFill>
              </a:rPr>
              <a:t>gia</a:t>
            </a:r>
            <a:r>
              <a:rPr lang="en-US" sz="2800" b="1" dirty="0" smtClean="0">
                <a:solidFill>
                  <a:srgbClr val="FF0000"/>
                </a:solidFill>
              </a:rPr>
              <a:t> </a:t>
            </a:r>
            <a:r>
              <a:rPr lang="en-US" sz="2800" b="1" dirty="0" err="1" smtClean="0">
                <a:solidFill>
                  <a:srgbClr val="FF0000"/>
                </a:solidFill>
              </a:rPr>
              <a:t>đình</a:t>
            </a:r>
            <a:r>
              <a:rPr lang="en-US" sz="2800" b="1" dirty="0" smtClean="0">
                <a:solidFill>
                  <a:srgbClr val="FF0000"/>
                </a:solidFill>
              </a:rPr>
              <a:t>, </a:t>
            </a:r>
          </a:p>
          <a:p>
            <a:pPr algn="ctr"/>
            <a:r>
              <a:rPr lang="en-US" sz="2800" b="1" dirty="0" err="1" smtClean="0">
                <a:solidFill>
                  <a:srgbClr val="FF0000"/>
                </a:solidFill>
              </a:rPr>
              <a:t>chúng</a:t>
            </a:r>
            <a:r>
              <a:rPr lang="en-US" sz="2800" b="1" dirty="0" smtClean="0">
                <a:solidFill>
                  <a:srgbClr val="FF0000"/>
                </a:solidFill>
              </a:rPr>
              <a:t> </a:t>
            </a:r>
            <a:r>
              <a:rPr lang="en-US" sz="2800" b="1" dirty="0" err="1" smtClean="0">
                <a:solidFill>
                  <a:srgbClr val="FF0000"/>
                </a:solidFill>
              </a:rPr>
              <a:t>ta</a:t>
            </a:r>
            <a:r>
              <a:rPr lang="en-US" sz="2800" b="1" dirty="0" smtClean="0">
                <a:solidFill>
                  <a:srgbClr val="FF0000"/>
                </a:solidFill>
              </a:rPr>
              <a:t> </a:t>
            </a:r>
            <a:r>
              <a:rPr lang="en-US" sz="2800" b="1" dirty="0" err="1" smtClean="0">
                <a:solidFill>
                  <a:srgbClr val="FF0000"/>
                </a:solidFill>
              </a:rPr>
              <a:t>cần</a:t>
            </a:r>
            <a:r>
              <a:rPr lang="en-US" sz="2800" b="1" dirty="0" smtClean="0">
                <a:solidFill>
                  <a:srgbClr val="FF0000"/>
                </a:solidFill>
              </a:rPr>
              <a:t> </a:t>
            </a:r>
            <a:r>
              <a:rPr lang="en-US" sz="2800" b="1" dirty="0" err="1" smtClean="0">
                <a:solidFill>
                  <a:srgbClr val="FF0000"/>
                </a:solidFill>
              </a:rPr>
              <a:t>chú</a:t>
            </a:r>
            <a:r>
              <a:rPr lang="en-US" sz="2800" b="1" dirty="0" smtClean="0">
                <a:solidFill>
                  <a:srgbClr val="FF0000"/>
                </a:solidFill>
              </a:rPr>
              <a:t> ý </a:t>
            </a:r>
            <a:r>
              <a:rPr lang="en-US" sz="2800" b="1" dirty="0" err="1" smtClean="0">
                <a:solidFill>
                  <a:srgbClr val="FF0000"/>
                </a:solidFill>
              </a:rPr>
              <a:t>điều</a:t>
            </a:r>
            <a:r>
              <a:rPr lang="en-US" sz="2800" b="1" dirty="0" smtClean="0">
                <a:solidFill>
                  <a:srgbClr val="FF0000"/>
                </a:solidFill>
              </a:rPr>
              <a:t> </a:t>
            </a:r>
            <a:r>
              <a:rPr lang="en-US" sz="2800" b="1" dirty="0" err="1" smtClean="0">
                <a:solidFill>
                  <a:srgbClr val="FF0000"/>
                </a:solidFill>
              </a:rPr>
              <a:t>gì</a:t>
            </a:r>
            <a:r>
              <a:rPr lang="en-US" sz="2800" b="1" dirty="0" smtClean="0">
                <a:solidFill>
                  <a:srgbClr val="FF0000"/>
                </a:solidFill>
              </a:rPr>
              <a:t>?</a:t>
            </a:r>
            <a:endParaRPr lang="en-US" sz="2800" b="1" dirty="0">
              <a:solidFill>
                <a:srgbClr val="FF0000"/>
              </a:solidFill>
            </a:endParaRPr>
          </a:p>
        </p:txBody>
      </p:sp>
      <p:pic>
        <p:nvPicPr>
          <p:cNvPr id="7" name="Picture 6" descr="cha-me-nen-day-tre-nau-an-khi-nao-1.jpg"/>
          <p:cNvPicPr>
            <a:picLocks noChangeAspect="1"/>
          </p:cNvPicPr>
          <p:nvPr/>
        </p:nvPicPr>
        <p:blipFill>
          <a:blip r:embed="rId2"/>
          <a:stretch>
            <a:fillRect/>
          </a:stretch>
        </p:blipFill>
        <p:spPr>
          <a:xfrm>
            <a:off x="3429000" y="2286000"/>
            <a:ext cx="5492496" cy="4191000"/>
          </a:xfrm>
          <a:prstGeom prst="rect">
            <a:avLst/>
          </a:prstGeom>
        </p:spPr>
      </p:pic>
      <p:pic>
        <p:nvPicPr>
          <p:cNvPr id="8" name="Picture 7" descr="rót-nước.jpg"/>
          <p:cNvPicPr>
            <a:picLocks noChangeAspect="1"/>
          </p:cNvPicPr>
          <p:nvPr/>
        </p:nvPicPr>
        <p:blipFill>
          <a:blip r:embed="rId3"/>
          <a:stretch>
            <a:fillRect/>
          </a:stretch>
        </p:blipFill>
        <p:spPr>
          <a:xfrm>
            <a:off x="457199" y="2286000"/>
            <a:ext cx="2692215" cy="412188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1395</TotalTime>
  <Words>329</Words>
  <Application>Microsoft Office PowerPoint</Application>
  <PresentationFormat>On-screen Show (4:3)</PresentationFormat>
  <Paragraphs>29</Paragraphs>
  <Slides>28</Slides>
  <Notes>0</Notes>
  <HiddenSlides>0</HiddenSlides>
  <MMClips>7</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Windows User</cp:lastModifiedBy>
  <cp:revision>116</cp:revision>
  <dcterms:created xsi:type="dcterms:W3CDTF">2018-10-18T00:32:30Z</dcterms:created>
  <dcterms:modified xsi:type="dcterms:W3CDTF">2022-06-08T02:15:18Z</dcterms:modified>
</cp:coreProperties>
</file>