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5" r:id="rId2"/>
    <p:sldId id="276" r:id="rId3"/>
    <p:sldId id="296" r:id="rId4"/>
    <p:sldId id="284" r:id="rId5"/>
    <p:sldId id="286" r:id="rId6"/>
    <p:sldId id="287" r:id="rId7"/>
    <p:sldId id="288" r:id="rId8"/>
    <p:sldId id="289" r:id="rId9"/>
    <p:sldId id="292" r:id="rId10"/>
    <p:sldId id="290" r:id="rId11"/>
    <p:sldId id="291" r:id="rId12"/>
    <p:sldId id="283" r:id="rId13"/>
    <p:sldId id="295" r:id="rId14"/>
    <p:sldId id="285" r:id="rId15"/>
    <p:sldId id="293" r:id="rId16"/>
    <p:sldId id="294" r:id="rId17"/>
    <p:sldId id="26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PC" initials="M" lastIdx="0" clrIdx="0">
    <p:extLst>
      <p:ext uri="{19B8F6BF-5375-455C-9EA6-DF929625EA0E}">
        <p15:presenceInfo xmlns:p15="http://schemas.microsoft.com/office/powerpoint/2012/main" userId="My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FF8"/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E68C4-DB69-4898-9D12-0544A26245E3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C56C0-FDC2-43CA-BCC7-26CF8FE585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24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32B7-44C9-4A88-90D0-636964F8BF87}" type="datetime1">
              <a:rPr lang="en-US" smtClean="0"/>
              <a:t>10/6/2022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D4AC-5976-4D0B-8E35-40B2DEB2E8EC}" type="datetime1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91759-67D9-49DF-A130-99B8D3D03424}" type="datetime1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A9C97-97DC-487F-BAF3-0B80D129A773}" type="datetime1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17D-A57A-4A03-96E8-6992F12E3DBD}" type="datetime1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5548-6A94-4873-91B2-41A2F2BC2D15}" type="datetime1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A01A-C902-4348-A88D-DA7FDA53B43C}" type="datetime1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8E13-5FEF-4866-8099-3CEBC8BC2CF3}" type="datetime1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0A6D-B1A9-4499-8F42-A9EDA4807A8A}" type="datetime1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C15C3-6B68-493D-92CA-E49B4B95E01B}" type="datetime1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B37D-DD9C-40C4-A5A3-D92BBF441F48}" type="datetime1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AB9C6F-0D2D-4540-915E-1FB8974F6063}" type="datetime1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228600"/>
            <a:ext cx="5410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"/>
                <a:solidFill>
                  <a:srgbClr val="1601A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1600" b="1" dirty="0" smtClean="0">
                <a:ln w="1905"/>
                <a:solidFill>
                  <a:srgbClr val="1601A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ln w="1905"/>
              <a:solidFill>
                <a:srgbClr val="1601A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2327889"/>
            <a:ext cx="8153400" cy="1295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vi-VN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DỤC</a:t>
            </a:r>
            <a:r>
              <a:rPr lang="en-US" sz="6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ÂM NHẠC</a:t>
            </a:r>
            <a:endParaRPr lang="en-US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32766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Chủ đề 		: Lớp chúng mình rất vui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Đề tài		: Dạy hát	: Hành khúc tới trường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	  Nghe hát	: Ngày đầu tiên đi học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	  TCÂN		: Bao nhiêu bạn hát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Lớp		: Mẫu giáo bé MGL A3</a:t>
            </a:r>
          </a:p>
          <a:p>
            <a:r>
              <a:rPr lang="en-US" sz="20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0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Kim Thanh</a:t>
            </a:r>
            <a:endParaRPr lang="en-US" sz="2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b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2021 - 2022</a:t>
            </a:r>
            <a:endParaRPr lang="en-US" sz="2000" b="1" dirty="0"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150" y="858959"/>
            <a:ext cx="891250" cy="81744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279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25"/>
            <a:ext cx="914400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86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3048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2376" y="1066800"/>
            <a:ext cx="835062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Dạy hát:</a:t>
            </a:r>
          </a:p>
          <a:p>
            <a:pPr marL="342900" indent="-342900" algn="just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tên bài hát, tên tác giả: Nhạc Pháp, lời Việt do nhạc sĩ Phan Đình Bảng và Lê Minh Châu sáng tác.</a:t>
            </a:r>
          </a:p>
          <a:p>
            <a:pPr marL="342900" indent="-342900" algn="just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hát cho trẻ nghe lần 1.</a:t>
            </a:r>
          </a:p>
          <a:p>
            <a:pPr algn="just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Hỏi trẻ tên bài hát, tên tác giả.</a:t>
            </a:r>
          </a:p>
          <a:p>
            <a:pPr algn="just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Nêu nội dung bài hát: bài hát nói về niềm vui hân hoan khi đến trường, tính chất của bài vui tươi, nhí nhảnh.</a:t>
            </a:r>
          </a:p>
          <a:p>
            <a:pPr marL="342900" indent="-342900" algn="just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hát lần 2: Kết hợp với đàn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 lớp hát cùng cô 2, 3 lần.</a:t>
            </a:r>
          </a:p>
          <a:p>
            <a:pPr marL="342900" indent="-342900" algn="just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cho trẻ thi đua dưới hình thức tổ, nhóm, cá nhân ( cho sử dụng nhạc cụ gõ đệm theo giai điệu bài hát )</a:t>
            </a:r>
          </a:p>
          <a:p>
            <a:pPr algn="just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Khi trẻ hát cô chú ý sửa sai cho trẻ)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-76200"/>
            <a:ext cx="9144000" cy="6934200"/>
          </a:xfrm>
          <a:prstGeom prst="rect">
            <a:avLst/>
          </a:prstGeom>
        </p:spPr>
      </p:pic>
      <p:pic>
        <p:nvPicPr>
          <p:cNvPr id="14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54300" y="6400800"/>
            <a:ext cx="609600" cy="609600"/>
          </a:xfrm>
          <a:prstGeom prst="rect">
            <a:avLst/>
          </a:prstGeom>
        </p:spPr>
      </p:pic>
      <p:pic>
        <p:nvPicPr>
          <p:cNvPr id="15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89300" y="6362700"/>
            <a:ext cx="609600" cy="609600"/>
          </a:xfrm>
          <a:prstGeom prst="rect">
            <a:avLst/>
          </a:prstGeom>
        </p:spPr>
      </p:pic>
      <p:pic>
        <p:nvPicPr>
          <p:cNvPr id="16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0" y="6324600"/>
            <a:ext cx="609600" cy="609600"/>
          </a:xfrm>
          <a:prstGeom prst="rect">
            <a:avLst/>
          </a:prstGeom>
        </p:spPr>
      </p:pic>
      <p:pic>
        <p:nvPicPr>
          <p:cNvPr id="17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46600" y="6400800"/>
            <a:ext cx="609600" cy="609600"/>
          </a:xfrm>
          <a:prstGeom prst="rect">
            <a:avLst/>
          </a:prstGeom>
        </p:spPr>
      </p:pic>
      <p:pic>
        <p:nvPicPr>
          <p:cNvPr id="18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5100" y="6343650"/>
            <a:ext cx="609600" cy="609600"/>
          </a:xfrm>
          <a:prstGeom prst="rect">
            <a:avLst/>
          </a:prstGeom>
        </p:spPr>
      </p:pic>
      <p:pic>
        <p:nvPicPr>
          <p:cNvPr id="19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4700" y="6286500"/>
            <a:ext cx="609600" cy="609600"/>
          </a:xfrm>
          <a:prstGeom prst="rect">
            <a:avLst/>
          </a:prstGeom>
        </p:spPr>
      </p:pic>
      <p:pic>
        <p:nvPicPr>
          <p:cNvPr id="20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53200" y="6324600"/>
            <a:ext cx="609600" cy="609600"/>
          </a:xfrm>
          <a:prstGeom prst="rect">
            <a:avLst/>
          </a:prstGeom>
        </p:spPr>
      </p:pic>
      <p:pic>
        <p:nvPicPr>
          <p:cNvPr id="21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2800" y="6324600"/>
            <a:ext cx="609600" cy="609600"/>
          </a:xfrm>
          <a:prstGeom prst="rect">
            <a:avLst/>
          </a:prstGeom>
        </p:spPr>
      </p:pic>
      <p:pic>
        <p:nvPicPr>
          <p:cNvPr id="22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4800" y="6324600"/>
            <a:ext cx="609600" cy="609600"/>
          </a:xfrm>
          <a:prstGeom prst="rect">
            <a:avLst/>
          </a:prstGeom>
        </p:spPr>
      </p:pic>
      <p:pic>
        <p:nvPicPr>
          <p:cNvPr id="23" name="Hanh-khuc-toi-truong-beat-Yoofam-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85200" y="6324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36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85800"/>
            <a:ext cx="8229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“ Ngày đầu tiên đi học”</a:t>
            </a:r>
          </a:p>
          <a:p>
            <a:endParaRPr lang="en-US"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Cô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tên, nội dung bài hát. 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cho trẻ nghe lần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Hỏi tên bài hát, tên tác giả.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cho trẻ nghe lần 2, kết hợp với múa phụ họa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15107881-Cute-cartoon-kids-frame-Stock-Vector-children-school-bor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2" y="17929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0055" y="1660817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609599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378481">
            <a:off x="8025360" y="3066130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6472105" y="475549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5202104" y="-19349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133600" y="2005169"/>
            <a:ext cx="5943600" cy="2627446"/>
          </a:xfrm>
          <a:prstGeom prst="rect">
            <a:avLst/>
          </a:prstGeom>
        </p:spPr>
        <p:txBody>
          <a:bodyPr wrap="square">
            <a:prstTxWarp prst="textWave2">
              <a:avLst>
                <a:gd name="adj1" fmla="val 12500"/>
                <a:gd name="adj2" fmla="val -860"/>
              </a:avLst>
            </a:prstTxWarp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 hát: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 đầu tiên đi học</a:t>
            </a:r>
          </a:p>
        </p:txBody>
      </p:sp>
      <p:pic>
        <p:nvPicPr>
          <p:cNvPr id="9" name="Ngay-dau-tien-di-hoc-beat-Dang-cap-nh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65112" y="6248400"/>
            <a:ext cx="609600" cy="609600"/>
          </a:xfrm>
          <a:prstGeom prst="rect">
            <a:avLst/>
          </a:prstGeom>
        </p:spPr>
      </p:pic>
      <p:pic>
        <p:nvPicPr>
          <p:cNvPr id="12" name="Ngay-dau-tien-di-hoc-beat-Dang-cap-nh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296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58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10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2677134" y="340895"/>
            <a:ext cx="3924180" cy="4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2238984" y="4268170"/>
            <a:ext cx="876300" cy="94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457200" y="2362200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chơi: 1 trẻ đứng ở giữa, đầu đội mũ âm nhạc. Cô chỉ định 2,3 bạn hát ( các bạn hát phải đứng tại chỗ và không được để lộ ra là mình hát), để bạn lên chơi sẽ đoán tê</a:t>
            </a:r>
            <a:r>
              <a:rPr lang="vi-VN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các bạn vừa hát.</a:t>
            </a:r>
            <a:endParaRPr lang="vi-V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160" y="826539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 nhiêu bạn hát</a:t>
            </a:r>
            <a:endParaRPr lang="vi-VN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4563" y="3886200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64682" y="4032141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2964960" y="6137799"/>
            <a:ext cx="598735" cy="66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5424642" y="6080099"/>
            <a:ext cx="59873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05944" y="6159281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5940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828800"/>
            <a:ext cx="8153400" cy="190948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>
                <a:gd name="adj1" fmla="val 12500"/>
                <a:gd name="adj2" fmla="val 307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3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762000"/>
            <a:ext cx="76200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.Mục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– yêu cầu</a:t>
            </a:r>
          </a:p>
          <a:p>
            <a:r>
              <a:rPr lang="vi-VN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thức:</a:t>
            </a:r>
          </a:p>
          <a:p>
            <a:pPr marL="285750" indent="-28575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cảm nhận được âm điệu vui tươi, nhí nhảnh của bài hát “ Hành khúc tới trường”</a:t>
            </a:r>
          </a:p>
          <a:p>
            <a:r>
              <a:rPr lang="vi-VN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 năng:</a:t>
            </a:r>
          </a:p>
          <a:p>
            <a:pPr marL="285750" indent="-28575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hát đúng nhạc, đúng giai điệu, thể hiện niềm vui khi hát.</a:t>
            </a:r>
          </a:p>
          <a:p>
            <a:pPr marL="285750" indent="-28575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nghe cô hát và biết hưởng ứng theo giai điệu của bài hát.</a:t>
            </a:r>
          </a:p>
          <a:p>
            <a:pPr marL="285750" indent="-28575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biệt được số lượng người hát qua trò chơi.</a:t>
            </a:r>
          </a:p>
          <a:p>
            <a:r>
              <a:rPr lang="vi-VN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độ: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Hứng thú tham gia vận động và trờ chơi.</a:t>
            </a:r>
          </a:p>
          <a:p>
            <a:pPr marL="285750" indent="-285750">
              <a:buFontTx/>
              <a:buChar char="-"/>
            </a:pPr>
            <a:endParaRPr lang="vi-VN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14400"/>
            <a:ext cx="6781800" cy="4709160"/>
          </a:xfrm>
        </p:spPr>
        <p:txBody>
          <a:bodyPr/>
          <a:lstStyle/>
          <a:p>
            <a:r>
              <a:rPr lang="vi-VN" sz="3200" b="1" smtClean="0">
                <a:solidFill>
                  <a:srgbClr val="FF0000"/>
                </a:solidFill>
              </a:rPr>
              <a:t>II. </a:t>
            </a:r>
            <a:r>
              <a:rPr lang="vi-VN" sz="3200" b="1">
                <a:solidFill>
                  <a:srgbClr val="FF0000"/>
                </a:solidFill>
              </a:rPr>
              <a:t>Chuẩn bị</a:t>
            </a:r>
          </a:p>
          <a:p>
            <a:r>
              <a:rPr lang="vi-VN" b="1" smtClean="0">
                <a:solidFill>
                  <a:srgbClr val="002060"/>
                </a:solidFill>
              </a:rPr>
              <a:t>1. </a:t>
            </a:r>
            <a:r>
              <a:rPr lang="vi-VN" b="1">
                <a:solidFill>
                  <a:srgbClr val="002060"/>
                </a:solidFill>
              </a:rPr>
              <a:t>Đồ dùng của cô:</a:t>
            </a:r>
          </a:p>
          <a:p>
            <a:r>
              <a:rPr lang="vi-VN" smtClean="0">
                <a:solidFill>
                  <a:srgbClr val="002060"/>
                </a:solidFill>
              </a:rPr>
              <a:t>- Băng </a:t>
            </a:r>
            <a:r>
              <a:rPr lang="vi-VN">
                <a:solidFill>
                  <a:srgbClr val="002060"/>
                </a:solidFill>
              </a:rPr>
              <a:t>đĩa có bài hát ‘hành khúc tới trường’ , ngày đầu tiên đi </a:t>
            </a:r>
            <a:r>
              <a:rPr lang="vi-VN" smtClean="0">
                <a:solidFill>
                  <a:srgbClr val="002060"/>
                </a:solidFill>
              </a:rPr>
              <a:t>học .</a:t>
            </a:r>
            <a:endParaRPr lang="vi-VN">
              <a:solidFill>
                <a:srgbClr val="002060"/>
              </a:solidFill>
            </a:endParaRPr>
          </a:p>
          <a:p>
            <a:r>
              <a:rPr lang="vi-VN" smtClean="0">
                <a:solidFill>
                  <a:srgbClr val="002060"/>
                </a:solidFill>
              </a:rPr>
              <a:t>- Đàn</a:t>
            </a:r>
            <a:r>
              <a:rPr lang="vi-VN" smtClean="0">
                <a:solidFill>
                  <a:srgbClr val="002060"/>
                </a:solidFill>
              </a:rPr>
              <a:t>.</a:t>
            </a:r>
          </a:p>
          <a:p>
            <a:r>
              <a:rPr lang="vi-VN" smtClean="0">
                <a:solidFill>
                  <a:srgbClr val="002060"/>
                </a:solidFill>
              </a:rPr>
              <a:t>- Que chỉ, bảng tương tác</a:t>
            </a:r>
            <a:endParaRPr lang="vi-VN">
              <a:solidFill>
                <a:srgbClr val="002060"/>
              </a:solidFill>
            </a:endParaRPr>
          </a:p>
          <a:p>
            <a:r>
              <a:rPr lang="vi-VN" b="1" smtClean="0">
                <a:solidFill>
                  <a:srgbClr val="002060"/>
                </a:solidFill>
              </a:rPr>
              <a:t>2. </a:t>
            </a:r>
            <a:r>
              <a:rPr lang="vi-VN" b="1">
                <a:solidFill>
                  <a:srgbClr val="002060"/>
                </a:solidFill>
              </a:rPr>
              <a:t>Đồ dùng của trẻ:</a:t>
            </a:r>
          </a:p>
          <a:p>
            <a:r>
              <a:rPr lang="vi-VN">
                <a:solidFill>
                  <a:srgbClr val="002060"/>
                </a:solidFill>
              </a:rPr>
              <a:t>- Mũ âm nhạc.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15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447" y="450159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1.Ổn định tổ chức</a:t>
            </a:r>
          </a:p>
          <a:p>
            <a:pPr algn="ctr"/>
            <a:endParaRPr lang="en-US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990601"/>
            <a:ext cx="8229600" cy="1245950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về trường mầm </a:t>
            </a:r>
            <a:r>
              <a:rPr lang="en-US" sz="36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endParaRPr lang="vi-VN" sz="36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 thân yêu</a:t>
            </a:r>
            <a:endParaRPr lang="vi-VN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6550"/>
            <a:ext cx="9144000" cy="47244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769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quantri.longbien.edu.vn/UploadImages/mngiathuong/MNGTthanhthanh/2018_9/Khai%20gi%E1%BA%A3ng/514a7417_c_copy_69201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5" y="-142876"/>
            <a:ext cx="981075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6599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quantri.longbien.edu.vn/UploadImages/mngiathuong/MNGTthanhthanh/2018_9/Khai%20gi%E1%BA%A3ng/514a7432_c_copy_69201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894"/>
            <a:ext cx="981075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3458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905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893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2085</TotalTime>
  <Words>466</Words>
  <Application>Microsoft Office PowerPoint</Application>
  <PresentationFormat>On-screen Show (4:3)</PresentationFormat>
  <Paragraphs>52</Paragraphs>
  <Slides>17</Slides>
  <Notes>1</Notes>
  <HiddenSlides>0</HiddenSlides>
  <MMClips>12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167</cp:revision>
  <dcterms:created xsi:type="dcterms:W3CDTF">2017-10-12T12:19:45Z</dcterms:created>
  <dcterms:modified xsi:type="dcterms:W3CDTF">2022-06-09T18:14:13Z</dcterms:modified>
</cp:coreProperties>
</file>