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57" r:id="rId5"/>
    <p:sldId id="258" r:id="rId6"/>
    <p:sldId id="272" r:id="rId7"/>
    <p:sldId id="259" r:id="rId8"/>
    <p:sldId id="273" r:id="rId9"/>
    <p:sldId id="260" r:id="rId10"/>
    <p:sldId id="266" r:id="rId11"/>
    <p:sldId id="269" r:id="rId12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DFF"/>
    <a:srgbClr val="3D7AF5"/>
    <a:srgbClr val="0A00DA"/>
    <a:srgbClr val="12018D"/>
    <a:srgbClr val="99C9F1"/>
    <a:srgbClr val="6595F5"/>
    <a:srgbClr val="948FFF"/>
    <a:srgbClr val="535BFF"/>
    <a:srgbClr val="FFB3B3"/>
    <a:srgbClr val="FF96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1.pn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1959"/>
            <a:ext cx="46073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KHÁM PHÁ XÃ HỘI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285789"/>
            <a:ext cx="8045793" cy="13388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BÉ TỰ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GiỚI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THIỆU VỀ MÌNH</a:t>
            </a:r>
          </a:p>
        </p:txBody>
      </p:sp>
      <p:sp>
        <p:nvSpPr>
          <p:cNvPr id="9" name="Rectangle 8"/>
          <p:cNvSpPr/>
          <p:nvPr/>
        </p:nvSpPr>
        <p:spPr>
          <a:xfrm>
            <a:off x="3679300" y="645789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32293"/>
            <a:ext cx="511947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(5-6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Kim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981200"/>
            <a:ext cx="8686800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5400" b="1" dirty="0" err="1" smtClean="0">
                <a:solidFill>
                  <a:srgbClr val="2D2DFF"/>
                </a:solidFill>
              </a:rPr>
              <a:t>Củng</a:t>
            </a:r>
            <a:r>
              <a:rPr lang="en-US" sz="5400" b="1" dirty="0" smtClean="0">
                <a:solidFill>
                  <a:srgbClr val="2D2DFF"/>
                </a:solidFill>
              </a:rPr>
              <a:t> </a:t>
            </a:r>
            <a:r>
              <a:rPr lang="en-US" sz="5400" b="1" dirty="0" err="1" smtClean="0">
                <a:solidFill>
                  <a:srgbClr val="2D2DFF"/>
                </a:solidFill>
              </a:rPr>
              <a:t>cố</a:t>
            </a:r>
            <a:r>
              <a:rPr lang="en-US" sz="5400" b="1" dirty="0" smtClean="0">
                <a:solidFill>
                  <a:srgbClr val="2D2DFF"/>
                </a:solidFill>
              </a:rPr>
              <a:t>:</a:t>
            </a:r>
          </a:p>
          <a:p>
            <a:pPr algn="ctr"/>
            <a:r>
              <a:rPr lang="en-US" sz="4400" dirty="0" err="1" smtClean="0">
                <a:solidFill>
                  <a:srgbClr val="7030A0"/>
                </a:solidFill>
              </a:rPr>
              <a:t>Cô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phát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cho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mỗi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trẻ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một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phiếu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bài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tập</a:t>
            </a:r>
            <a:r>
              <a:rPr lang="en-US" sz="4400" dirty="0" smtClean="0">
                <a:solidFill>
                  <a:srgbClr val="7030A0"/>
                </a:solidFill>
              </a:rPr>
              <a:t>: </a:t>
            </a:r>
            <a:r>
              <a:rPr lang="en-US" sz="4400" dirty="0" err="1" smtClean="0">
                <a:solidFill>
                  <a:srgbClr val="7030A0"/>
                </a:solidFill>
              </a:rPr>
              <a:t>yêu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cầu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trẻ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tô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màu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và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nối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những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đồ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vật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mà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trẻ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thích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với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bạn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có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cùng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giới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tính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với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mình</a:t>
            </a:r>
            <a:r>
              <a:rPr lang="en-US" sz="4400" dirty="0" smtClean="0">
                <a:solidFill>
                  <a:srgbClr val="7030A0"/>
                </a:solidFill>
              </a:rPr>
              <a:t>.</a:t>
            </a:r>
            <a:endParaRPr lang="en-US" sz="4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676400"/>
            <a:ext cx="8097538" cy="2431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3. KẾT THÚC</a:t>
            </a:r>
          </a:p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Hát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và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vận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động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bài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hát</a:t>
            </a:r>
            <a:endParaRPr 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Nắm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tay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thân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thiết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Nam tay than thiet (HÌNH MINH HỌA THEO LỜI BÀI HÁ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86200" y="4800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5906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2D2D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I. </a:t>
            </a:r>
            <a:r>
              <a:rPr lang="en-US" sz="5400" b="1" cap="none" spc="0" dirty="0" err="1" smtClean="0">
                <a:ln w="11430"/>
                <a:solidFill>
                  <a:srgbClr val="2D2D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Mục</a:t>
            </a:r>
            <a:r>
              <a:rPr lang="en-US" sz="5400" b="1" cap="none" spc="0" dirty="0" smtClean="0">
                <a:ln w="11430"/>
                <a:solidFill>
                  <a:srgbClr val="2D2D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2D2D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đích</a:t>
            </a:r>
            <a:r>
              <a:rPr lang="en-US" sz="5400" b="1" cap="none" spc="0" dirty="0" smtClean="0">
                <a:ln w="11430"/>
                <a:solidFill>
                  <a:srgbClr val="2D2D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2D2D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yêu</a:t>
            </a:r>
            <a:r>
              <a:rPr lang="en-US" sz="5400" b="1" cap="none" spc="0" dirty="0" smtClean="0">
                <a:ln w="11430"/>
                <a:solidFill>
                  <a:srgbClr val="2D2D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2D2D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cầu</a:t>
            </a:r>
            <a:r>
              <a:rPr lang="en-US" sz="5400" b="1" cap="none" spc="0" dirty="0" smtClean="0">
                <a:ln w="11430"/>
                <a:solidFill>
                  <a:srgbClr val="2D2D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en-US" sz="5400" b="1" cap="none" spc="0" dirty="0">
              <a:ln w="11430"/>
              <a:solidFill>
                <a:srgbClr val="2D2D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524000"/>
            <a:ext cx="8763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* Kiến thức:</a:t>
            </a:r>
            <a:endParaRPr lang="en-US" sz="280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2800">
                <a:solidFill>
                  <a:srgbClr val="12018D"/>
                </a:solidFill>
                <a:latin typeface="Times New Roman"/>
                <a:ea typeface="Times New Roman"/>
                <a:cs typeface="Times New Roman"/>
              </a:rPr>
              <a:t>- Trẻ biết tên, tuổi, giới tính, sở thích của bản thân; Biết địa chỉ nhà của mình.</a:t>
            </a:r>
          </a:p>
          <a:p>
            <a:pPr>
              <a:spcAft>
                <a:spcPts val="0"/>
              </a:spcAft>
            </a:pPr>
            <a:r>
              <a:rPr lang="en-US" sz="280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*</a:t>
            </a:r>
            <a:r>
              <a:rPr lang="vi-VN" sz="280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Kĩ </a:t>
            </a:r>
            <a:r>
              <a:rPr lang="en-US" sz="28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năng:</a:t>
            </a:r>
            <a:endParaRPr lang="en-US" sz="280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2800">
                <a:solidFill>
                  <a:srgbClr val="12018D"/>
                </a:solidFill>
                <a:latin typeface="Times New Roman"/>
                <a:ea typeface="Times New Roman"/>
                <a:cs typeface="Times New Roman"/>
              </a:rPr>
              <a:t>-Trẻ nói rõ ràng rành mạch, trả lời đủ câu.</a:t>
            </a:r>
          </a:p>
          <a:p>
            <a:pPr>
              <a:spcAft>
                <a:spcPts val="0"/>
              </a:spcAft>
            </a:pPr>
            <a:r>
              <a:rPr lang="en-US" sz="2800">
                <a:solidFill>
                  <a:srgbClr val="12018D"/>
                </a:solidFill>
                <a:latin typeface="Times New Roman"/>
                <a:ea typeface="Times New Roman"/>
                <a:cs typeface="Times New Roman"/>
              </a:rPr>
              <a:t>- Lắng nghe người khác nói.</a:t>
            </a:r>
          </a:p>
          <a:p>
            <a:pPr>
              <a:spcAft>
                <a:spcPts val="0"/>
              </a:spcAft>
            </a:pPr>
            <a:r>
              <a:rPr lang="en-US" sz="2800">
                <a:solidFill>
                  <a:srgbClr val="12018D"/>
                </a:solidFill>
                <a:latin typeface="Times New Roman"/>
                <a:ea typeface="Times New Roman"/>
                <a:cs typeface="Times New Roman"/>
              </a:rPr>
              <a:t>- Phát triển kĩ năng quan sát, chú ý có chủ đích.</a:t>
            </a:r>
          </a:p>
          <a:p>
            <a:pPr>
              <a:spcAft>
                <a:spcPts val="0"/>
              </a:spcAft>
            </a:pPr>
            <a:r>
              <a:rPr lang="en-US" sz="2800">
                <a:solidFill>
                  <a:srgbClr val="12018D"/>
                </a:solidFill>
                <a:latin typeface="Times New Roman"/>
                <a:ea typeface="Times New Roman"/>
                <a:cs typeface="Times New Roman"/>
              </a:rPr>
              <a:t>- Tự tin; Biết hợp tác và làm việc theo nhóm</a:t>
            </a:r>
          </a:p>
          <a:p>
            <a:pPr>
              <a:spcAft>
                <a:spcPts val="0"/>
              </a:spcAft>
            </a:pPr>
            <a:r>
              <a:rPr lang="en-US" sz="280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*</a:t>
            </a:r>
            <a:r>
              <a:rPr lang="vi-VN" sz="280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Thái </a:t>
            </a:r>
            <a:r>
              <a:rPr lang="en-US" sz="28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độ:</a:t>
            </a:r>
            <a:endParaRPr lang="en-US" sz="280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2800">
                <a:solidFill>
                  <a:srgbClr val="12018D"/>
                </a:solidFill>
                <a:latin typeface="Times New Roman"/>
                <a:ea typeface="Times New Roman"/>
                <a:cs typeface="Times New Roman"/>
              </a:rPr>
              <a:t>- Trẻ hứng thú tham gia giờ học.</a:t>
            </a:r>
          </a:p>
          <a:p>
            <a:pPr>
              <a:spcAft>
                <a:spcPts val="0"/>
              </a:spcAft>
            </a:pPr>
            <a:r>
              <a:rPr lang="en-US" sz="2800">
                <a:solidFill>
                  <a:srgbClr val="12018D"/>
                </a:solidFill>
                <a:latin typeface="Times New Roman"/>
                <a:ea typeface="Times New Roman"/>
                <a:cs typeface="Times New Roman"/>
              </a:rPr>
              <a:t>- GD trẻ tôn trọng đặc điểm và sở thích của các bạn</a:t>
            </a: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37609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ii.Chuẩn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bị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393173"/>
              </p:ext>
            </p:extLst>
          </p:nvPr>
        </p:nvGraphicFramePr>
        <p:xfrm>
          <a:off x="304800" y="1371600"/>
          <a:ext cx="8610600" cy="5029200"/>
        </p:xfrm>
        <a:graphic>
          <a:graphicData uri="http://schemas.openxmlformats.org/drawingml/2006/table">
            <a:tbl>
              <a:tblPr/>
              <a:tblGrid>
                <a:gridCol w="8610600"/>
              </a:tblGrid>
              <a:tr h="5029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vi-VN" sz="3200" b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b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Đồ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dùng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của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cô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en-US" sz="32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Video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về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một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bạn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nhỏ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tự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tin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giới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thiệu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về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mình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trước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nhiều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người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Nhạc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bài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hát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“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Bạn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có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biết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tên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tôi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”,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nhạc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bài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hát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“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Nắm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tay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thân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thiết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’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Mỗi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trẻ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một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phiếu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bài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tập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tô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màu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và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nối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những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đồ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vật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mà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bé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thích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với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bạn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có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cùng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giới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tính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với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mình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vi-VN" sz="3200" b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b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Đồ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dùng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của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trẻ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en-US" sz="32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Tâm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lí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thoải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mái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tự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tin.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Bảng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tương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tác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que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chỉ</a:t>
                      </a:r>
                      <a:r>
                        <a:rPr lang="en-US" sz="3200" dirty="0" smtClean="0">
                          <a:solidFill>
                            <a:srgbClr val="0A00DA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en-US" sz="3200" dirty="0">
                        <a:solidFill>
                          <a:srgbClr val="0A00DA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056" marR="4605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905000"/>
            <a:ext cx="857875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r>
              <a:rPr lang="en-US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en-US" sz="40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Bạn</a:t>
            </a:r>
            <a:r>
              <a:rPr lang="en-US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có</a:t>
            </a:r>
            <a:r>
              <a:rPr lang="en-US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biết</a:t>
            </a:r>
            <a:r>
              <a:rPr lang="en-US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tên</a:t>
            </a:r>
            <a:r>
              <a:rPr lang="en-US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tôi</a:t>
            </a:r>
            <a:r>
              <a:rPr lang="en-US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  <p:pic>
        <p:nvPicPr>
          <p:cNvPr id="3" name="Bạn có biết tên tôi (HÌNH MINH HỌA THEO LỜI BÀI HÁ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17561" y="4114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67640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2D2DFF"/>
                </a:solidFill>
              </a:rPr>
              <a:t>2. </a:t>
            </a:r>
            <a:r>
              <a:rPr lang="en-US" sz="4400" b="1" dirty="0" err="1" smtClean="0">
                <a:solidFill>
                  <a:srgbClr val="2D2DFF"/>
                </a:solidFill>
              </a:rPr>
              <a:t>Phương</a:t>
            </a:r>
            <a:r>
              <a:rPr lang="en-US" sz="4400" b="1" dirty="0" smtClean="0">
                <a:solidFill>
                  <a:srgbClr val="2D2DFF"/>
                </a:solidFill>
              </a:rPr>
              <a:t> </a:t>
            </a:r>
            <a:r>
              <a:rPr lang="en-US" sz="4400" b="1" dirty="0" err="1" smtClean="0">
                <a:solidFill>
                  <a:srgbClr val="2D2DFF"/>
                </a:solidFill>
              </a:rPr>
              <a:t>pháp</a:t>
            </a:r>
            <a:r>
              <a:rPr lang="en-US" sz="4400" b="1" dirty="0" smtClean="0">
                <a:solidFill>
                  <a:srgbClr val="2D2DFF"/>
                </a:solidFill>
              </a:rPr>
              <a:t> </a:t>
            </a:r>
            <a:r>
              <a:rPr lang="en-US" sz="4400" b="1" dirty="0" err="1" smtClean="0">
                <a:solidFill>
                  <a:srgbClr val="2D2DFF"/>
                </a:solidFill>
              </a:rPr>
              <a:t>hình</a:t>
            </a:r>
            <a:r>
              <a:rPr lang="en-US" sz="4400" b="1" dirty="0" smtClean="0">
                <a:solidFill>
                  <a:srgbClr val="2D2DFF"/>
                </a:solidFill>
              </a:rPr>
              <a:t> </a:t>
            </a:r>
            <a:r>
              <a:rPr lang="en-US" sz="4400" b="1" dirty="0" err="1" smtClean="0">
                <a:solidFill>
                  <a:srgbClr val="2D2DFF"/>
                </a:solidFill>
              </a:rPr>
              <a:t>thức</a:t>
            </a:r>
            <a:r>
              <a:rPr lang="en-US" sz="4400" b="1" dirty="0" smtClean="0">
                <a:solidFill>
                  <a:srgbClr val="2D2DFF"/>
                </a:solidFill>
              </a:rPr>
              <a:t> </a:t>
            </a:r>
            <a:r>
              <a:rPr lang="en-US" sz="4400" b="1" dirty="0" err="1" smtClean="0">
                <a:solidFill>
                  <a:srgbClr val="2D2DFF"/>
                </a:solidFill>
              </a:rPr>
              <a:t>tổ</a:t>
            </a:r>
            <a:r>
              <a:rPr lang="en-US" sz="4400" b="1" dirty="0" smtClean="0">
                <a:solidFill>
                  <a:srgbClr val="2D2DFF"/>
                </a:solidFill>
              </a:rPr>
              <a:t> </a:t>
            </a:r>
            <a:r>
              <a:rPr lang="en-US" sz="4400" b="1" dirty="0" err="1" smtClean="0">
                <a:solidFill>
                  <a:srgbClr val="2D2DFF"/>
                </a:solidFill>
              </a:rPr>
              <a:t>chức</a:t>
            </a:r>
            <a:r>
              <a:rPr lang="en-US" sz="4400" b="1" dirty="0" smtClean="0">
                <a:solidFill>
                  <a:srgbClr val="2D2DFF"/>
                </a:solidFill>
              </a:rPr>
              <a:t>:</a:t>
            </a:r>
            <a:endParaRPr lang="en-US" sz="4400" b="1" dirty="0">
              <a:solidFill>
                <a:srgbClr val="2D2DFF"/>
              </a:solidFill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2667000"/>
            <a:ext cx="8915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 Cho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quan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sát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video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về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bạn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nhỏ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tự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giới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thiệu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về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mình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và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đàm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thoại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D7AF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3D7AF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N Green Sun - Kỹ năng sống - Giới thiệu về bản thân - Gia Bả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" y="762000"/>
            <a:ext cx="73914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215" y="1219200"/>
            <a:ext cx="89557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Mời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bé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cùng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xem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tình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huống</a:t>
            </a:r>
            <a:endParaRPr lang="en-US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của</a:t>
            </a:r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 </a:t>
            </a:r>
            <a:r>
              <a:rPr lang="en-US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ạn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nhỏ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bị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lạc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n toàn cho trẻ em - Bo bị lạc mẹ trong siêu thị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" y="762000"/>
            <a:ext cx="73914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228600"/>
            <a:ext cx="8229600" cy="53245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GIÁO DỤC TRẺ: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Để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phòng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tránh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và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xử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lí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khi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bị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lạc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con </a:t>
            </a:r>
            <a:r>
              <a:rPr lang="en-US" sz="2800" dirty="0" err="1" smtClean="0">
                <a:solidFill>
                  <a:srgbClr val="0070C0"/>
                </a:solidFill>
              </a:rPr>
              <a:t>cần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bình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tĩnh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tìm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người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đáng</a:t>
            </a:r>
            <a:r>
              <a:rPr lang="en-US" sz="2800" dirty="0" smtClean="0">
                <a:solidFill>
                  <a:srgbClr val="0070C0"/>
                </a:solidFill>
              </a:rPr>
              <a:t> tin </a:t>
            </a:r>
            <a:r>
              <a:rPr lang="en-US" sz="2800" dirty="0" err="1" smtClean="0">
                <a:solidFill>
                  <a:srgbClr val="0070C0"/>
                </a:solidFill>
              </a:rPr>
              <a:t>cậy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nhờ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giúp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đỡ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và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quan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trọng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phải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nói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được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mình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là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ai</a:t>
            </a:r>
            <a:r>
              <a:rPr lang="en-US" sz="2800" dirty="0" smtClean="0">
                <a:solidFill>
                  <a:srgbClr val="0070C0"/>
                </a:solidFill>
              </a:rPr>
              <a:t>? </a:t>
            </a:r>
            <a:r>
              <a:rPr lang="en-US" sz="2800" dirty="0" err="1" smtClean="0">
                <a:solidFill>
                  <a:srgbClr val="0070C0"/>
                </a:solidFill>
              </a:rPr>
              <a:t>Tên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tuổi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địa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chỉ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nhà</a:t>
            </a:r>
            <a:r>
              <a:rPr lang="en-US" sz="2800" dirty="0" smtClean="0">
                <a:solidFill>
                  <a:srgbClr val="0070C0"/>
                </a:solidFill>
              </a:rPr>
              <a:t>..? </a:t>
            </a:r>
            <a:r>
              <a:rPr lang="en-US" sz="2800" dirty="0" err="1" smtClean="0">
                <a:solidFill>
                  <a:srgbClr val="0070C0"/>
                </a:solidFill>
              </a:rPr>
              <a:t>để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được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họ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đưa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trở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về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đúng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ngôi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nhà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mình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nhé</a:t>
            </a:r>
            <a:r>
              <a:rPr lang="en-US" sz="2800" dirty="0" smtClean="0">
                <a:solidFill>
                  <a:srgbClr val="0070C0"/>
                </a:solidFill>
              </a:rPr>
              <a:t>!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Ngoài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ra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mỗi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một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bạn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đều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có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một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tên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khác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nhau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có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những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đặc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điểm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sở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thích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khác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nhau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nên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con </a:t>
            </a:r>
            <a:r>
              <a:rPr lang="en-US" sz="2800" dirty="0" err="1" smtClean="0">
                <a:solidFill>
                  <a:srgbClr val="0070C0"/>
                </a:solidFill>
              </a:rPr>
              <a:t>không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được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chê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bai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đặc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điểm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và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sở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thích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nhau</a:t>
            </a:r>
            <a:r>
              <a:rPr lang="en-US" sz="2800" dirty="0" smtClean="0">
                <a:solidFill>
                  <a:srgbClr val="0070C0"/>
                </a:solidFill>
              </a:rPr>
              <a:t>. </a:t>
            </a:r>
            <a:r>
              <a:rPr lang="en-US" sz="2800" dirty="0" err="1" smtClean="0">
                <a:solidFill>
                  <a:srgbClr val="0070C0"/>
                </a:solidFill>
              </a:rPr>
              <a:t>Nếu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bạn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có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gì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chưa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đúng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ta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cần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nhẹ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nhàng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góp</a:t>
            </a:r>
            <a:r>
              <a:rPr lang="en-US" sz="2800" dirty="0" smtClean="0">
                <a:solidFill>
                  <a:srgbClr val="0070C0"/>
                </a:solidFill>
              </a:rPr>
              <a:t> ý </a:t>
            </a:r>
            <a:r>
              <a:rPr lang="en-US" sz="2800" dirty="0" err="1" smtClean="0">
                <a:solidFill>
                  <a:srgbClr val="0070C0"/>
                </a:solidFill>
              </a:rPr>
              <a:t>cho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bạn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sửa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không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nên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xa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lánh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hoặc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chê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bai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bạn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nhé</a:t>
            </a:r>
            <a:r>
              <a:rPr lang="en-US" sz="2800" dirty="0" smtClean="0">
                <a:solidFill>
                  <a:srgbClr val="0070C0"/>
                </a:solidFill>
              </a:rPr>
              <a:t>!</a:t>
            </a:r>
          </a:p>
          <a:p>
            <a:pPr algn="ctr"/>
            <a:endParaRPr lang="en-US" sz="28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494D259-3CC2-4A5F-9C01-D9B2CA314A60}"/>
  <p:tag name="ISPRING_RESOURCE_FOLDER" val="D:\A3\su ky dieu cua mau sac\"/>
  <p:tag name="ISPRING_PRESENTATION_PATH" val="D:\A3\su ky dieu cua mau sac.pptx"/>
  <p:tag name="ISPRING_PROJECT_FOLDER_UPDATED" val="1"/>
  <p:tag name="ISPRING_SCREEN_RECS_UPDATED" val="D:\A3\su ky dieu cua mau sac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493</Words>
  <Application>Microsoft Office PowerPoint</Application>
  <PresentationFormat>On-screen Show (4:3)</PresentationFormat>
  <Paragraphs>41</Paragraphs>
  <Slides>11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34</cp:revision>
  <dcterms:created xsi:type="dcterms:W3CDTF">2018-01-10T11:15:30Z</dcterms:created>
  <dcterms:modified xsi:type="dcterms:W3CDTF">2022-06-12T08:13:42Z</dcterms:modified>
</cp:coreProperties>
</file>