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60" r:id="rId4"/>
    <p:sldId id="268" r:id="rId5"/>
    <p:sldId id="269" r:id="rId6"/>
    <p:sldId id="263" r:id="rId7"/>
    <p:sldId id="280" r:id="rId8"/>
    <p:sldId id="281" r:id="rId9"/>
    <p:sldId id="282" r:id="rId10"/>
    <p:sldId id="283" r:id="rId11"/>
    <p:sldId id="284" r:id="rId12"/>
    <p:sldId id="274" r:id="rId13"/>
    <p:sldId id="285" r:id="rId14"/>
    <p:sldId id="286" r:id="rId15"/>
    <p:sldId id="287" r:id="rId16"/>
    <p:sldId id="288" r:id="rId17"/>
    <p:sldId id="289" r:id="rId18"/>
    <p:sldId id="262" r:id="rId19"/>
    <p:sldId id="275" r:id="rId20"/>
    <p:sldId id="258" r:id="rId21"/>
    <p:sldId id="267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53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91F5BB-E9F5-496E-9FC0-44F3B7BFB5C3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gif"/><Relationship Id="rId4" Type="http://schemas.openxmlformats.org/officeDocument/2006/relationships/image" Target="../media/image20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Welcome\Documents\AN%20chau%20yeu%20co%20tho%20det\V.A%20&#8211;%20Ch&#225;u%20Y&#234;u%20C&#244;%20Th&#7907;%20D&#7879;t.mp3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1219200" y="304800"/>
            <a:ext cx="6629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</a:p>
          <a:p>
            <a:pPr algn="ctr"/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71600" y="2209800"/>
            <a:ext cx="6858000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endParaRPr lang="en-US" sz="4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2667000" y="3842405"/>
            <a:ext cx="6392903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Buổi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sang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quê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4 - 5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Phùng Thị Liễu</a:t>
            </a:r>
            <a:endParaRPr lang="en-US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2514600" y="6019800"/>
            <a:ext cx="4191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2021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2022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5" name="Picture 1" descr="C:\Users\Welcome\Downloads\LOGO_fin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6200" y="1219200"/>
            <a:ext cx="1309688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828800" y="2922985"/>
            <a:ext cx="777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LĨNH VỰC PHÁT TRIỂN NGÔN NGỮ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600200" y="-685800"/>
            <a:ext cx="13011150" cy="845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427767370"/>
      </p:ext>
    </p:extLst>
  </p:cSld>
  <p:clrMapOvr>
    <a:masterClrMapping/>
  </p:clrMapOvr>
  <p:transition spd="med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47800" y="-838200"/>
            <a:ext cx="13011150" cy="883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62221343"/>
      </p:ext>
    </p:extLst>
  </p:cSld>
  <p:clrMapOvr>
    <a:masterClrMapping/>
  </p:clrMapOvr>
  <p:transition spd="med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0" y="2484437"/>
            <a:ext cx="6400800" cy="2620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trích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thơ</a:t>
            </a:r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219200" y="-838200"/>
            <a:ext cx="11430000" cy="883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854314601"/>
      </p:ext>
    </p:extLst>
  </p:cSld>
  <p:clrMapOvr>
    <a:masterClrMapping/>
  </p:clrMapOvr>
  <p:transition spd="med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143000" y="-609600"/>
            <a:ext cx="11658600" cy="876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2841650"/>
      </p:ext>
    </p:extLst>
  </p:cSld>
  <p:clrMapOvr>
    <a:masterClrMapping/>
  </p:clrMapOvr>
  <p:transition spd="med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24000" y="-762000"/>
            <a:ext cx="13011150" cy="868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372468391"/>
      </p:ext>
    </p:extLst>
  </p:cSld>
  <p:clrMapOvr>
    <a:masterClrMapping/>
  </p:clrMapOvr>
  <p:transition spd="med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600200" y="-685800"/>
            <a:ext cx="13011150" cy="845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75094789"/>
      </p:ext>
    </p:extLst>
  </p:cSld>
  <p:clrMapOvr>
    <a:masterClrMapping/>
  </p:clrMapOvr>
  <p:transition spd="med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47800" y="-838200"/>
            <a:ext cx="13011150" cy="883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725263545"/>
      </p:ext>
    </p:extLst>
  </p:cSld>
  <p:clrMapOvr>
    <a:masterClrMapping/>
  </p:clrMapOvr>
  <p:transition spd="med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1100" y="1066800"/>
            <a:ext cx="7086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Tx/>
              <a:buChar char="-"/>
            </a:pP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Mời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1- 2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endParaRPr lang="en-US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Tx/>
              <a:buChar char="-"/>
            </a:pP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752600"/>
            <a:ext cx="6629400" cy="23622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vi-VN" sz="3600" dirty="0" smtClean="0">
                <a:solidFill>
                  <a:srgbClr val="FF0000"/>
                </a:solidFill>
                <a:latin typeface="+mj-lt"/>
              </a:rPr>
              <a:t>- </a:t>
            </a:r>
            <a:r>
              <a:rPr lang="en-US" sz="3600" dirty="0" err="1" smtClean="0">
                <a:solidFill>
                  <a:srgbClr val="FF0000"/>
                </a:solidFill>
                <a:latin typeface="+mj-lt"/>
              </a:rPr>
              <a:t>Trẻ</a:t>
            </a:r>
            <a:r>
              <a:rPr lang="en-US" sz="3600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vi-VN" sz="3600" dirty="0" smtClean="0">
                <a:solidFill>
                  <a:srgbClr val="FF0000"/>
                </a:solidFill>
                <a:latin typeface="+mj-lt"/>
              </a:rPr>
              <a:t>đọc lần 3 : Đọc theo hiệu lệnh của cô, cô đưa tay về phía nào thì phía đó đọc</a:t>
            </a:r>
            <a:endParaRPr lang="en-US" sz="3600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vi-VN" b="1" dirty="0"/>
              <a:t>1. Kiến thức:</a:t>
            </a:r>
            <a:endParaRPr lang="vi-VN" dirty="0"/>
          </a:p>
          <a:p>
            <a:pPr marL="0" indent="0">
              <a:buNone/>
            </a:pPr>
            <a:r>
              <a:rPr lang="vi-VN" dirty="0"/>
              <a:t>- Trẻ nhớ tên bài thơ, tên tác giả, thuộc bài thơ và hiểu nội dung bài thơ.</a:t>
            </a:r>
          </a:p>
          <a:p>
            <a:pPr marL="0" indent="0">
              <a:buNone/>
            </a:pPr>
            <a:r>
              <a:rPr lang="vi-VN" dirty="0"/>
              <a:t>- Biết quê hương của mình ở đâu.</a:t>
            </a:r>
          </a:p>
          <a:p>
            <a:pPr marL="0" indent="0">
              <a:buNone/>
            </a:pPr>
            <a:r>
              <a:rPr lang="vi-VN" b="1" dirty="0"/>
              <a:t>2. Kỹ năng:</a:t>
            </a:r>
            <a:endParaRPr lang="vi-VN" dirty="0"/>
          </a:p>
          <a:p>
            <a:pPr marL="0" indent="0">
              <a:buNone/>
            </a:pPr>
            <a:r>
              <a:rPr lang="vi-VN" dirty="0"/>
              <a:t>- Phát triển ngôn ngữ, mở rộng vốn từ cho trẻ.</a:t>
            </a:r>
          </a:p>
          <a:p>
            <a:pPr marL="0" indent="0">
              <a:buNone/>
            </a:pPr>
            <a:r>
              <a:rPr lang="vi-VN" dirty="0"/>
              <a:t>- Trẻ đọc đúng nhịp của bài thơ.</a:t>
            </a:r>
          </a:p>
          <a:p>
            <a:pPr marL="0" indent="0">
              <a:buNone/>
            </a:pPr>
            <a:r>
              <a:rPr lang="vi-VN" b="1" dirty="0"/>
              <a:t>3. Thái độ:</a:t>
            </a:r>
            <a:endParaRPr lang="vi-VN" dirty="0"/>
          </a:p>
          <a:p>
            <a:pPr marL="0" indent="0">
              <a:buNone/>
            </a:pPr>
            <a:r>
              <a:rPr lang="vi-VN" dirty="0"/>
              <a:t>- Giáo dục trẻ biết yêu quê hương đất nước. Biết giữ gìn và bảo vệ cảnh đẹp quê hương mình.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38400" y="2286000"/>
            <a:ext cx="4876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7" descr="HOA"/>
          <p:cNvPicPr>
            <a:picLocks noGrp="1" noChangeAspect="1" noChangeArrowheads="1" noCrop="1"/>
          </p:cNvPicPr>
          <p:nvPr>
            <p:ph type="title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990850" cy="476250"/>
          </a:xfrm>
          <a:noFill/>
        </p:spPr>
      </p:pic>
      <p:pic>
        <p:nvPicPr>
          <p:cNvPr id="28675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3600" y="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95600" y="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-1628775" y="18573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-1628775" y="47529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63817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1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0400" y="63817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2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53150" y="63817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3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7038975" y="47529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4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20900" y="95059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5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7038975" y="18573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6" name="Picture 5" descr="495093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3733800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7" name="Picture 5" descr="495093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3733800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48" name="WordArt 16"/>
          <p:cNvSpPr>
            <a:spLocks noChangeArrowheads="1" noChangeShapeType="1" noTextEdit="1"/>
          </p:cNvSpPr>
          <p:nvPr/>
        </p:nvSpPr>
        <p:spPr bwMode="auto">
          <a:xfrm>
            <a:off x="1371600" y="1981200"/>
            <a:ext cx="6477000" cy="17526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KẾT THÚC</a:t>
            </a:r>
          </a:p>
          <a:p>
            <a:pPr algn="ctr"/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Chúc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các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cô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và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các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con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mạnh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khỏe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hạnh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phúc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.</a:t>
            </a:r>
          </a:p>
        </p:txBody>
      </p:sp>
      <p:pic>
        <p:nvPicPr>
          <p:cNvPr id="28689" name="Picture 17" descr="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916182">
            <a:off x="3048001" y="457200"/>
            <a:ext cx="1600200" cy="12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0" name="Picture 18" descr="hoavabuom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19400" y="3505200"/>
            <a:ext cx="3505200" cy="28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1" name="Picture 19" descr="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916182">
            <a:off x="7071519" y="1386681"/>
            <a:ext cx="9144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2" name="Picture 20" descr="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9879924" flipV="1">
            <a:off x="5294313" y="461963"/>
            <a:ext cx="18923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.A – Cháu Yêu Cô Thợ Dệ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85800" y="2209800"/>
            <a:ext cx="304800" cy="3048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133600" y="1600200"/>
            <a:ext cx="5791200" cy="4525963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Hình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ảnh  bài thơ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“ Buổi sáng quê nội ”</a:t>
            </a:r>
          </a:p>
          <a:p>
            <a:pPr>
              <a:buFontTx/>
              <a:buChar char="-"/>
            </a:pP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Nhạc bài hát “ Quê hương tươi đẹp “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Máy tính, máy chiếu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Trang phục gọn gàng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9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13360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hứng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00200" y="2667000"/>
            <a:ext cx="6629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Quê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hương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tươi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đẹp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76981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2743200"/>
            <a:ext cx="8229600" cy="4267200"/>
          </a:xfrm>
        </p:spPr>
        <p:txBody>
          <a:bodyPr>
            <a:noAutofit/>
          </a:bodyPr>
          <a:lstStyle/>
          <a:p>
            <a:pPr>
              <a:buFontTx/>
              <a:buChar char="-"/>
            </a:pP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cử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endParaRPr lang="en-US" sz="24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2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5285736"/>
              </p:ext>
            </p:extLst>
          </p:nvPr>
        </p:nvGraphicFramePr>
        <p:xfrm>
          <a:off x="2933700" y="2430162"/>
          <a:ext cx="3276600" cy="5630562"/>
        </p:xfrm>
        <a:graphic>
          <a:graphicData uri="http://schemas.openxmlformats.org/drawingml/2006/table">
            <a:tbl>
              <a:tblPr/>
              <a:tblGrid>
                <a:gridCol w="3276600">
                  <a:extLst>
                    <a:ext uri="{9D8B030D-6E8A-4147-A177-3AD203B41FA5}">
                      <a16:colId xmlns:a16="http://schemas.microsoft.com/office/drawing/2014/main" val="3210632028"/>
                    </a:ext>
                  </a:extLst>
                </a:gridCol>
              </a:tblGrid>
              <a:tr h="1826191">
                <a:tc>
                  <a:txBody>
                    <a:bodyPr/>
                    <a:lstStyle/>
                    <a:p>
                      <a:endParaRPr lang="vi-VN" dirty="0">
                        <a:effectLst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7936895"/>
                  </a:ext>
                </a:extLst>
              </a:tr>
              <a:tr h="3804371">
                <a:tc>
                  <a:txBody>
                    <a:bodyPr/>
                    <a:lstStyle/>
                    <a:p>
                      <a:endParaRPr lang="vi-VN" sz="1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439003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733800" y="1752600"/>
            <a:ext cx="541020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</a:t>
            </a:r>
            <a:r>
              <a:rPr lang="en-US" sz="36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6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6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36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2:</a:t>
            </a:r>
          </a:p>
          <a:p>
            <a:pPr algn="ctr"/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họa</a:t>
            </a:r>
            <a:endParaRPr lang="en-US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219200" y="-838200"/>
            <a:ext cx="11430000" cy="883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032203081"/>
      </p:ext>
    </p:extLst>
  </p:cSld>
  <p:clrMapOvr>
    <a:masterClrMapping/>
  </p:clrMapOvr>
  <p:transition spd="med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143000" y="-609600"/>
            <a:ext cx="11658600" cy="876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129755861"/>
      </p:ext>
    </p:extLst>
  </p:cSld>
  <p:clrMapOvr>
    <a:masterClrMapping/>
  </p:clrMapOvr>
  <p:transition spd="med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24000" y="-762000"/>
            <a:ext cx="13011150" cy="868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023460826"/>
      </p:ext>
    </p:extLst>
  </p:cSld>
  <p:clrMapOvr>
    <a:masterClrMapping/>
  </p:clrMapOvr>
  <p:transition spd="med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520</TotalTime>
  <Words>282</Words>
  <Application>Microsoft Office PowerPoint</Application>
  <PresentationFormat>On-screen Show (4:3)</PresentationFormat>
  <Paragraphs>40</Paragraphs>
  <Slides>21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Calibri</vt:lpstr>
      <vt:lpstr>Times New Roman</vt:lpstr>
      <vt:lpstr>Office Theme</vt:lpstr>
      <vt:lpstr>PowerPoint Presentation</vt:lpstr>
      <vt:lpstr>I. Mục đích, yêu cầu</vt:lpstr>
      <vt:lpstr>II. Chuẩn bị</vt:lpstr>
      <vt:lpstr>Ổn định, gây hứng thú </vt:lpstr>
      <vt:lpstr>Cô đọc thơ cho trẻ nghe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84345</cp:lastModifiedBy>
  <cp:revision>53</cp:revision>
  <dcterms:created xsi:type="dcterms:W3CDTF">2018-12-28T04:46:11Z</dcterms:created>
  <dcterms:modified xsi:type="dcterms:W3CDTF">2022-06-07T13:36:24Z</dcterms:modified>
</cp:coreProperties>
</file>