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4" r:id="rId7"/>
    <p:sldId id="287" r:id="rId8"/>
    <p:sldId id="277" r:id="rId9"/>
    <p:sldId id="288" r:id="rId10"/>
    <p:sldId id="278" r:id="rId11"/>
    <p:sldId id="262" r:id="rId12"/>
    <p:sldId id="290" r:id="rId13"/>
    <p:sldId id="291" r:id="rId14"/>
    <p:sldId id="284" r:id="rId15"/>
    <p:sldId id="286" r:id="rId16"/>
    <p:sldId id="266" r:id="rId17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1162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9316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3426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976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03181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7456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275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110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582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526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473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7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9A60D2-5E32-4978-A95F-A5998E202FCD}" type="datetimeFigureOut">
              <a:rPr lang="en-US" smtClean="0"/>
              <a:pPr/>
              <a:t>6/7/2022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CF4179-B871-47F3-99A3-544885369A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45631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D:\luu%20du%20lieu%20lam%20viec%20vao%20day\pp\t&#7841;o%20h&#236;nh%20;%20v&#7869;%20chi&#7871;c%20kem\TH&#193;NG%204\&#226;m%20thanh\NhacNenKeChuyen-VA-4816815.mp3" TargetMode="External"/><Relationship Id="rId1" Type="http://schemas.microsoft.com/office/2007/relationships/media" Target="file:///D:\luu%20du%20lieu%20lam%20viec%20vao%20day\pp\t&#7841;o%20h&#236;nh%20;%20v&#7869;%20chi&#7871;c%20kem\TH&#193;NG%204\&#226;m%20thanh\NhacNenKeChuyen-VA-4816815.mp3" TargetMode="Externa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gi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wmf"/><Relationship Id="rId13" Type="http://schemas.openxmlformats.org/officeDocument/2006/relationships/image" Target="../media/image30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24.gif"/><Relationship Id="rId12" Type="http://schemas.openxmlformats.org/officeDocument/2006/relationships/image" Target="../media/image29.png"/><Relationship Id="rId2" Type="http://schemas.openxmlformats.org/officeDocument/2006/relationships/audio" Target="file:///D:\luu%20du%20lieu%20lam%20viec%20vao%20day\pp\t&#7841;o%20h&#236;nh%20;%20v&#7869;%20chi&#7871;c%20kem\TH&#193;NG%204\&#226;m%20thanh\NhacNenKeChuyen-VA-4816815.mp3" TargetMode="External"/><Relationship Id="rId1" Type="http://schemas.microsoft.com/office/2007/relationships/media" Target="file:///D:\luu%20du%20lieu%20lam%20viec%20vao%20day\pp\t&#7841;o%20h&#236;nh%20;%20v&#7869;%20chi&#7871;c%20kem\TH&#193;NG%204\&#226;m%20thanh\NhacNenKeChuyen-VA-4816815.mp3" TargetMode="External"/><Relationship Id="rId6" Type="http://schemas.openxmlformats.org/officeDocument/2006/relationships/image" Target="../media/image23.gif"/><Relationship Id="rId11" Type="http://schemas.openxmlformats.org/officeDocument/2006/relationships/image" Target="../media/image28.png"/><Relationship Id="rId5" Type="http://schemas.openxmlformats.org/officeDocument/2006/relationships/image" Target="../media/image22.gif"/><Relationship Id="rId10" Type="http://schemas.openxmlformats.org/officeDocument/2006/relationships/image" Target="../media/image27.png"/><Relationship Id="rId4" Type="http://schemas.openxmlformats.org/officeDocument/2006/relationships/image" Target="../media/image21.gif"/><Relationship Id="rId9" Type="http://schemas.openxmlformats.org/officeDocument/2006/relationships/image" Target="../media/image26.wm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fi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52400" y="76200"/>
            <a:ext cx="883920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PHÒNG GIÁO DỤC VÀ ĐÀO TẠO QUẬN LONG BIÊN</a:t>
            </a:r>
          </a:p>
          <a:p>
            <a:pPr algn="ctr"/>
            <a:r>
              <a:rPr lang="vi-VN" sz="25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j-lt"/>
              </a:rPr>
              <a:t>TRƯỜNG MẦM NON GIA THƯỢNG</a:t>
            </a:r>
            <a:endParaRPr lang="en-US" sz="25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j-lt"/>
            </a:endParaRPr>
          </a:p>
        </p:txBody>
      </p:sp>
      <p:pic>
        <p:nvPicPr>
          <p:cNvPr id="7" name="Picture 13" descr="F:\ảnh nền powerpoint\lô gô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990600"/>
            <a:ext cx="1847850" cy="1638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66293" y="2819400"/>
            <a:ext cx="3090911" cy="116955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bliqueBottomLeft"/>
              <a:lightRig rig="threePt" dir="t"/>
            </a:scene3d>
          </a:bodyPr>
          <a:lstStyle/>
          <a:p>
            <a:pPr algn="ctr"/>
            <a:r>
              <a:rPr lang="en-US" sz="40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TẠO HÌNH</a:t>
            </a:r>
          </a:p>
          <a:p>
            <a:pPr algn="ctr"/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VẼ </a:t>
            </a:r>
            <a:r>
              <a:rPr lang="en-US" sz="3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CHIẾC KEM</a:t>
            </a:r>
            <a:endParaRPr lang="vi-VN" sz="3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28800" y="4495800"/>
            <a:ext cx="5194051" cy="1292662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 Lứa tuổi : Mẫu giáo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nhỡ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(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4-5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tuổi)</a:t>
            </a:r>
          </a:p>
          <a:p>
            <a:r>
              <a:rPr lang="vi-VN" sz="2000" b="1" spc="50" dirty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Thời gian : 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20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-2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5</a:t>
            </a:r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phút</a:t>
            </a:r>
          </a:p>
          <a:p>
            <a:pPr algn="ctr"/>
            <a:r>
              <a:rPr lang="vi-VN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            Người thực hiện :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Phùng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Thị</a:t>
            </a:r>
            <a:r>
              <a:rPr lang="en-US" sz="2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2000" b="1" spc="50" dirty="0" err="1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Liễu</a:t>
            </a:r>
            <a:endParaRPr lang="vi-VN" sz="2000" b="1" spc="50" dirty="0" smtClean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  <a:p>
            <a:pPr algn="ctr"/>
            <a:endParaRPr lang="en-US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526751" y="6432328"/>
            <a:ext cx="23198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vi-VN" b="1" dirty="0" smtClean="0">
                <a:latin typeface="+mj-lt"/>
              </a:rPr>
              <a:t>Năm học : 20</a:t>
            </a:r>
            <a:r>
              <a:rPr lang="en-US" b="1" dirty="0" smtClean="0">
                <a:latin typeface="+mj-lt"/>
              </a:rPr>
              <a:t>21</a:t>
            </a:r>
            <a:r>
              <a:rPr lang="vi-VN" b="1" dirty="0" smtClean="0">
                <a:latin typeface="+mj-lt"/>
              </a:rPr>
              <a:t>- 20</a:t>
            </a:r>
            <a:r>
              <a:rPr lang="en-US" b="1" dirty="0" smtClean="0">
                <a:latin typeface="+mj-lt"/>
              </a:rPr>
              <a:t>22</a:t>
            </a:r>
            <a:endParaRPr lang="en-US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15301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11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7412" name="Picture 2" descr="EJ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8" y="0"/>
            <a:ext cx="9135762" cy="6172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00200" y="6235181"/>
            <a:ext cx="543289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 smtClean="0"/>
              <a:t>Tranh</a:t>
            </a:r>
            <a:r>
              <a:rPr lang="en-US" sz="3200" dirty="0" smtClean="0"/>
              <a:t> 3 : </a:t>
            </a:r>
            <a:r>
              <a:rPr lang="en-US" sz="3200" dirty="0" err="1" smtClean="0"/>
              <a:t>Tranh</a:t>
            </a:r>
            <a:r>
              <a:rPr lang="en-US" sz="3200" dirty="0" smtClean="0"/>
              <a:t> </a:t>
            </a:r>
            <a:r>
              <a:rPr lang="en-US" sz="3200" dirty="0" err="1" smtClean="0"/>
              <a:t>vẽ</a:t>
            </a:r>
            <a:r>
              <a:rPr lang="en-US" sz="3200" dirty="0" smtClean="0"/>
              <a:t> </a:t>
            </a:r>
            <a:r>
              <a:rPr lang="en-US" sz="3200" dirty="0" err="1" smtClean="0"/>
              <a:t>chiếc</a:t>
            </a:r>
            <a:r>
              <a:rPr lang="en-US" sz="3200" dirty="0" smtClean="0"/>
              <a:t> </a:t>
            </a:r>
            <a:r>
              <a:rPr lang="en-US" sz="3200" dirty="0" err="1" smtClean="0"/>
              <a:t>kem</a:t>
            </a:r>
            <a:r>
              <a:rPr lang="en-US" sz="3200" dirty="0" smtClean="0"/>
              <a:t> </a:t>
            </a:r>
            <a:r>
              <a:rPr lang="en-US" sz="3200" dirty="0" err="1" smtClean="0"/>
              <a:t>túi</a:t>
            </a:r>
            <a:endParaRPr lang="vi-VN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09800" y="2590800"/>
            <a:ext cx="51651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b, Cho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xem video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vẽ</a:t>
            </a:r>
            <a:r>
              <a:rPr lang="en-US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kem</a:t>
            </a:r>
            <a:endParaRPr lang="en-US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535450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ạy Bé Học Vẽ - Vẽ Và Tô Màu Que Kem - Dạy bé học vẽ que kem - Tô Màu Kim Tuyến - Lyly Toy Art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" y="381000"/>
            <a:ext cx="8153400" cy="586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438400" y="1524000"/>
            <a:ext cx="62484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* Hỏi ý tưởng của trẻ</a:t>
            </a:r>
            <a:r>
              <a:rPr lang="vi-VN" sz="3600" dirty="0" smtClean="0">
                <a:solidFill>
                  <a:srgbClr val="FF0000"/>
                </a:solidFill>
                <a:latin typeface="+mj-lt"/>
              </a:rPr>
              <a:t>:</a:t>
            </a:r>
          </a:p>
          <a:p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Cô đã cho các con xem tranh, vậy các con sẽ vẽ chiếc kem gì?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Con vẽ chiếc kem đó như thế nào?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Tô màu ra sao?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Ngoài ra con còn muốn vẽ thêm gì nữa?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Cô gợi ý cách vẽ của trẻ, bổ sung chi tiết cho bức tranh hoàn chỉnh theo ý định của trẻ.</a:t>
            </a:r>
            <a:br>
              <a:rPr lang="vi-VN" sz="2400" dirty="0" smtClean="0">
                <a:solidFill>
                  <a:srgbClr val="002060"/>
                </a:solidFill>
                <a:latin typeface="+mj-lt"/>
              </a:rPr>
            </a:br>
            <a:r>
              <a:rPr lang="vi-VN" sz="2400" dirty="0" smtClean="0">
                <a:solidFill>
                  <a:srgbClr val="002060"/>
                </a:solidFill>
                <a:latin typeface="+mj-lt"/>
              </a:rPr>
              <a:t>- Chú ý bố cục bức tranh cân đối ,sử dụng vật liệu thiên nhiên để tạo nên bức tranh sinh động.</a:t>
            </a:r>
            <a:endParaRPr lang="vi-VN" sz="2400" dirty="0">
              <a:solidFill>
                <a:srgbClr val="002060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en-US" dirty="0" smtClean="0"/>
          </a:p>
        </p:txBody>
      </p:sp>
      <p:pic>
        <p:nvPicPr>
          <p:cNvPr id="24579" name="Picture 4" descr="KHUNG"/>
          <p:cNvPicPr>
            <a:picLocks noGrp="1" noChangeAspect="1" noChangeArrowheads="1" noCrop="1"/>
          </p:cNvPicPr>
          <p:nvPr>
            <p:ph type="body" idx="4294967295"/>
          </p:nvPr>
        </p:nvPicPr>
        <p:blipFill>
          <a:blip r:embed="rId4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  <p:sp>
        <p:nvSpPr>
          <p:cNvPr id="16391" name="WordArt 7"/>
          <p:cNvSpPr>
            <a:spLocks noChangeArrowheads="1" noChangeShapeType="1" noTextEdit="1"/>
          </p:cNvSpPr>
          <p:nvPr/>
        </p:nvSpPr>
        <p:spPr bwMode="auto">
          <a:xfrm>
            <a:off x="1524000" y="2743200"/>
            <a:ext cx="5867400" cy="26670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en-US" sz="40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TRẺ THỰC </a:t>
            </a:r>
            <a:r>
              <a:rPr lang="en-US" sz="4000" kern="10" dirty="0" err="1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HiỆN</a:t>
            </a:r>
            <a:endParaRPr lang="en-US" sz="40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Times New Roman"/>
              <a:cs typeface="Times New Roman"/>
            </a:endParaRPr>
          </a:p>
        </p:txBody>
      </p:sp>
      <p:pic>
        <p:nvPicPr>
          <p:cNvPr id="5" name="NhacNenKeChuyen-VA-48168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219200" y="5867400"/>
            <a:ext cx="304800" cy="304800"/>
          </a:xfrm>
          <a:prstGeom prst="rect">
            <a:avLst/>
          </a:prstGeom>
        </p:spPr>
      </p:pic>
      <p:pic>
        <p:nvPicPr>
          <p:cNvPr id="6" name="NhacNenKeChuyen-VA-48168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71800" y="1524000"/>
            <a:ext cx="3200400" cy="1257300"/>
            <a:chOff x="1992" y="960"/>
            <a:chExt cx="1200" cy="600"/>
          </a:xfrm>
        </p:grpSpPr>
        <p:pic>
          <p:nvPicPr>
            <p:cNvPr id="26646" name="Picture 4" descr="HOAVAN~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992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7" name="Picture 5" descr="HOAVAN~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04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648" name="Picture 6" descr="HOAVAN~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592" y="960"/>
              <a:ext cx="60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320" name="Picture 8" descr="KITTY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33480" flipH="1">
            <a:off x="3838575" y="4572000"/>
            <a:ext cx="1112838" cy="114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9" descr="housebig_w">
            <a:hlinkClick r:id="" action="ppaction://hlinkshowjump?jump=firstslide"/>
          </p:cNvPr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733800" y="5791200"/>
            <a:ext cx="124777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9" name="Picture 10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0" name="Picture 11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3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12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667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13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340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Picture 14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9342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4" name="Picture 15" descr="100023_241404448_pispxdfa">
            <a:hlinkClick r:id="" action="ppaction://noaction"/>
          </p:cNvPr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8305800" y="5943600"/>
            <a:ext cx="838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8" name="Picture 16" descr="Firewrk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62000" y="1524000"/>
            <a:ext cx="14478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9" name="Picture 17" descr="Firewrk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010400" y="1447800"/>
            <a:ext cx="1371600" cy="89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0" name="Picture 18" descr="Firewrk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990600" y="48768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1" name="Picture 19" descr="Firewrk5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705600" y="4876800"/>
            <a:ext cx="1447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32" name="Picture 20" descr="Firewrk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57600" y="2819400"/>
            <a:ext cx="2209800" cy="173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0" name="Picture 21" descr="heartandleaf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304800"/>
            <a:ext cx="53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1" name="Picture 22" descr="heartandleafbar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610600" y="304800"/>
            <a:ext cx="533400" cy="609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2" name="Picture 23" descr="heartandleafbar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-152400" y="0"/>
            <a:ext cx="9296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43" name="Picture 24" descr="heartandleafbar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64008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37" name="WordArt 25"/>
          <p:cNvSpPr>
            <a:spLocks noChangeArrowheads="1" noChangeShapeType="1" noTextEdit="1"/>
          </p:cNvSpPr>
          <p:nvPr/>
        </p:nvSpPr>
        <p:spPr bwMode="auto">
          <a:xfrm>
            <a:off x="762000" y="1981200"/>
            <a:ext cx="7315200" cy="1981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 dirty="0" err="1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Trưng</a:t>
            </a:r>
            <a:r>
              <a:rPr lang="en-US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600" b="1" kern="10" dirty="0" err="1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bày</a:t>
            </a:r>
            <a:r>
              <a:rPr lang="en-US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vi-VN" sz="3600" b="1" kern="10" dirty="0" smtClean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sản </a:t>
            </a:r>
            <a:r>
              <a:rPr lang="vi-VN" sz="3600" b="1" kern="10" dirty="0">
                <a:ln w="12700">
                  <a:solidFill>
                    <a:srgbClr val="FF0066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63500" dir="19387806" algn="ctr" rotWithShape="0">
                    <a:schemeClr val="tx1">
                      <a:alpha val="79999"/>
                    </a:schemeClr>
                  </a:outerShdw>
                </a:effectLst>
                <a:latin typeface="Times New Roman"/>
                <a:cs typeface="Times New Roman"/>
              </a:rPr>
              <a:t>phẩm </a:t>
            </a:r>
            <a:endParaRPr lang="en-US" sz="3600" b="1" kern="10" dirty="0">
              <a:ln w="12700">
                <a:solidFill>
                  <a:srgbClr val="FF0066"/>
                </a:solidFill>
                <a:round/>
                <a:headEnd/>
                <a:tailEnd/>
              </a:ln>
              <a:solidFill>
                <a:srgbClr val="FFFF00"/>
              </a:solidFill>
              <a:effectLst>
                <a:outerShdw dist="63500" dir="19387806" algn="ctr" rotWithShape="0">
                  <a:schemeClr val="tx1">
                    <a:alpha val="79999"/>
                  </a:scheme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3338" name="Picture 26">
            <a:hlinkClick r:id="" action="ppaction://media"/>
          </p:cNvPr>
          <p:cNvPicPr>
            <a:picLocks noRot="1" noChangeAspect="1" noChangeArrowheads="1"/>
          </p:cNvPicPr>
          <p:nvPr>
            <a:audioCd>
              <a:st track="6"/>
              <a:end track="32" time="157"/>
            </a:audioCd>
          </p:nvPr>
        </p:nvPicPr>
        <p:blipFill>
          <a:blip r:embed="rId12"/>
          <a:srcRect/>
          <a:stretch>
            <a:fillRect/>
          </a:stretch>
        </p:blipFill>
        <p:spPr bwMode="auto">
          <a:xfrm>
            <a:off x="8229600" y="5943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NhacNenKeChuyen-VA-4816815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971800" y="5562600"/>
            <a:ext cx="457200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338"/>
                </p:tgtEl>
              </p:cMediaNode>
            </p:audio>
            <p:audio>
              <p:cMediaNode>
                <p:cTn id="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9000" t="1000" r="-6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71600" y="4346613"/>
            <a:ext cx="693375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en-US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tuyên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dương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trẻ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846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0800" y="838200"/>
            <a:ext cx="36033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+mj-lt"/>
              </a:rPr>
              <a:t>I. Mục đích - Yêu cầu: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FF0000"/>
              </a:solidFill>
              <a:latin typeface="+mj-lt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2286000"/>
            <a:ext cx="83058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1.Kiến thức:</a:t>
            </a:r>
            <a:endParaRPr lang="vi-VN" sz="24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biết đặc điểm thời tiết mùa hè (nắng, nóng mọi người thích ăn kem)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Có nhiều loại kem khác nhau</a:t>
            </a:r>
          </a:p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2.Kỹ năng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biết vận dụng các kỹ năng đã học: vẽ nét tròn, cong tròn , nét thẳng, xiên,... để vẽ và trang trí một số kiểu kem khác nhau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Có kỹ năng tô màu và sử dụng màu hợp lý.</a:t>
            </a:r>
          </a:p>
          <a:p>
            <a:r>
              <a:rPr lang="vi-VN" sz="24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3.Thái độ</a:t>
            </a:r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:</a:t>
            </a:r>
          </a:p>
          <a:p>
            <a:r>
              <a:rPr lang="vi-VN" sz="2400" dirty="0">
                <a:solidFill>
                  <a:srgbClr val="000000"/>
                </a:solidFill>
                <a:latin typeface="Times New Roman" panose="02020603050405020304" pitchFamily="18" charset="0"/>
              </a:rPr>
              <a:t>- Trẻ có ý thức trong giờ học và biết giữ gìn sản phẩm của mình của bạn.</a:t>
            </a:r>
            <a:endParaRPr lang="vi-VN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134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95400" y="772180"/>
            <a:ext cx="21932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vi-VN" sz="2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latin typeface="+mj-lt"/>
              </a:rPr>
              <a:t>II, Chuẩn bị:</a:t>
            </a:r>
            <a:endParaRPr lang="en-US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11052" y="1600200"/>
            <a:ext cx="600414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1, Đồ dùng của cô</a:t>
            </a:r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:</a:t>
            </a:r>
            <a:endParaRPr lang="vi-VN" sz="20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Bài </a:t>
            </a:r>
            <a:r>
              <a:rPr lang="vi-VN" sz="2000" dirty="0">
                <a:latin typeface="+mj-lt"/>
              </a:rPr>
              <a:t>giảng điện </a:t>
            </a:r>
            <a:r>
              <a:rPr lang="vi-VN" sz="2000" dirty="0" smtClean="0">
                <a:latin typeface="+mj-lt"/>
              </a:rPr>
              <a:t>tử</a:t>
            </a:r>
          </a:p>
          <a:p>
            <a:r>
              <a:rPr lang="vi-VN" sz="2000" dirty="0" smtClean="0">
                <a:latin typeface="+mj-lt"/>
              </a:rPr>
              <a:t>- Nhạc bài hát “ Mùa hè đến “</a:t>
            </a:r>
            <a:endParaRPr lang="vi-VN" sz="2000" dirty="0">
              <a:latin typeface="+mj-lt"/>
            </a:endParaRPr>
          </a:p>
          <a:p>
            <a:r>
              <a:rPr lang="vi-VN" sz="2000" dirty="0">
                <a:latin typeface="+mj-lt"/>
              </a:rPr>
              <a:t>- Video về những chiếc kem.</a:t>
            </a:r>
          </a:p>
          <a:p>
            <a:r>
              <a:rPr lang="vi-VN" sz="2000" dirty="0">
                <a:latin typeface="+mj-lt"/>
              </a:rPr>
              <a:t>- 3 tranh mẫu của cô</a:t>
            </a:r>
          </a:p>
          <a:p>
            <a:r>
              <a:rPr lang="vi-VN" sz="2000" dirty="0">
                <a:latin typeface="+mj-lt"/>
              </a:rPr>
              <a:t>- Vở vẽ của trẻ.</a:t>
            </a:r>
          </a:p>
          <a:p>
            <a:r>
              <a:rPr lang="vi-VN" sz="2000" dirty="0">
                <a:latin typeface="+mj-lt"/>
              </a:rPr>
              <a:t>- Băng đĩa nhạc các bài hát theo chủ đề</a:t>
            </a:r>
            <a:r>
              <a:rPr lang="vi-VN" sz="2000" dirty="0" smtClean="0">
                <a:latin typeface="+mj-lt"/>
              </a:rPr>
              <a:t>.</a:t>
            </a:r>
            <a:endParaRPr lang="en-US" sz="2000" dirty="0" smtClean="0">
              <a:latin typeface="+mj-lt"/>
            </a:endParaRPr>
          </a:p>
          <a:p>
            <a:endParaRPr lang="vi-VN" sz="2000" dirty="0" smtClean="0">
              <a:latin typeface="+mj-lt"/>
            </a:endParaRPr>
          </a:p>
          <a:p>
            <a:endParaRPr lang="vi-VN" sz="2000" dirty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</a:t>
            </a:r>
            <a:r>
              <a:rPr lang="vi-VN" sz="2000" dirty="0" smtClean="0">
                <a:latin typeface="+mj-lt"/>
              </a:rPr>
              <a:t>Vở tạo hình</a:t>
            </a:r>
          </a:p>
          <a:p>
            <a:r>
              <a:rPr lang="vi-VN" sz="2000" dirty="0" smtClean="0">
                <a:latin typeface="+mj-lt"/>
              </a:rPr>
              <a:t>- Bút </a:t>
            </a:r>
            <a:r>
              <a:rPr lang="vi-VN" sz="2000" dirty="0" smtClean="0">
                <a:latin typeface="+mj-lt"/>
              </a:rPr>
              <a:t>sáp màu màu nước,màu dạ</a:t>
            </a:r>
            <a:r>
              <a:rPr lang="vi-VN" sz="2000" dirty="0" smtClean="0">
                <a:latin typeface="+mj-lt"/>
              </a:rPr>
              <a:t>.</a:t>
            </a:r>
            <a:endParaRPr lang="vi-VN" sz="2000" dirty="0" smtClean="0">
              <a:latin typeface="+mj-lt"/>
            </a:endParaRPr>
          </a:p>
          <a:p>
            <a:r>
              <a:rPr lang="vi-VN" sz="2000" dirty="0" smtClean="0">
                <a:latin typeface="+mj-lt"/>
              </a:rPr>
              <a:t>- Giá treo sản phẩm.</a:t>
            </a:r>
            <a:br>
              <a:rPr lang="vi-VN" sz="2000" dirty="0" smtClean="0">
                <a:latin typeface="+mj-lt"/>
              </a:rPr>
            </a:br>
            <a:r>
              <a:rPr lang="vi-VN" sz="2000" dirty="0" smtClean="0">
                <a:latin typeface="+mj-lt"/>
              </a:rPr>
              <a:t>- Trang phục cô và trẻ gọn gàng</a:t>
            </a:r>
          </a:p>
          <a:p>
            <a:pPr>
              <a:buFontTx/>
              <a:buChar char="-"/>
            </a:pPr>
            <a:endParaRPr lang="en-US" sz="2000" dirty="0" smtClean="0">
              <a:latin typeface="+mj-lt"/>
            </a:endParaRPr>
          </a:p>
          <a:p>
            <a:pPr>
              <a:buFontTx/>
              <a:buChar char="-"/>
            </a:pPr>
            <a:endParaRPr lang="vi-VN" sz="2000" dirty="0" smtClean="0">
              <a:latin typeface="+mj-lt"/>
            </a:endParaRPr>
          </a:p>
          <a:p>
            <a:pPr marL="285750" indent="-285750">
              <a:buFontTx/>
              <a:buChar char="-"/>
            </a:pPr>
            <a:endParaRPr lang="en-US" sz="20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95400" y="3276600"/>
            <a:ext cx="235032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  <a:p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2</a:t>
            </a:r>
            <a:r>
              <a:rPr lang="vi-VN" sz="2000" b="1" dirty="0" smtClean="0">
                <a:solidFill>
                  <a:srgbClr val="FF0000"/>
                </a:solidFill>
                <a:latin typeface="+mj-lt"/>
              </a:rPr>
              <a:t>, Đồ dùng của trẻ :</a:t>
            </a:r>
            <a:endParaRPr lang="en-US" sz="2000" b="1" dirty="0" smtClean="0">
              <a:solidFill>
                <a:srgbClr val="FF0000"/>
              </a:solidFill>
              <a:latin typeface="+mj-lt"/>
            </a:endParaRPr>
          </a:p>
          <a:p>
            <a:endParaRPr lang="vi-VN" sz="2000" b="1" dirty="0" smtClean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58174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5000" r="-1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95400" y="1905000"/>
            <a:ext cx="7056740" cy="1508105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isometricOffAxis1Righ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vi-VN" sz="3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1,Ổn định tổ chức:</a:t>
            </a:r>
          </a:p>
          <a:p>
            <a:pPr marL="457200" indent="-457200">
              <a:buFontTx/>
              <a:buChar char="-"/>
            </a:pP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Cô </a:t>
            </a:r>
            <a:r>
              <a:rPr lang="vi-VN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và trẻ cùng hát bài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“</a:t>
            </a:r>
            <a:r>
              <a:rPr lang="en-US" sz="3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Mùa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hè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đến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”</a:t>
            </a:r>
          </a:p>
          <a:p>
            <a:pPr marL="457200" indent="-457200">
              <a:buFontTx/>
              <a:buChar char="-"/>
            </a:pP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Trò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chuyện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về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thời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tiết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mùa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 </a:t>
            </a:r>
            <a:r>
              <a:rPr lang="en-US" sz="3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hè</a:t>
            </a:r>
            <a:r>
              <a:rPr lang="en-US" sz="3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j-lt"/>
              </a:rPr>
              <a:t>.</a:t>
            </a:r>
            <a:endParaRPr lang="en-US" sz="3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30337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762000"/>
            <a:ext cx="7919156" cy="3539430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>
              <a:lnSpc>
                <a:spcPct val="200000"/>
              </a:lnSpc>
            </a:pP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      2,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lnSpc>
                <a:spcPct val="200000"/>
              </a:lnSpc>
            </a:pP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VẼ </a:t>
            </a:r>
            <a:r>
              <a:rPr lang="en-US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CHIẾC KEM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01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-533400"/>
            <a:ext cx="8106032" cy="60795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5400" y="5242177"/>
            <a:ext cx="6400800" cy="1603466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352800" y="762000"/>
            <a:ext cx="21852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b="1" dirty="0" err="1" smtClean="0">
                <a:solidFill>
                  <a:srgbClr val="00B0F0"/>
                </a:solidFill>
              </a:rPr>
              <a:t>Đàm</a:t>
            </a:r>
            <a:r>
              <a:rPr lang="en-US" sz="3600" b="1" dirty="0" smtClean="0">
                <a:solidFill>
                  <a:srgbClr val="00B0F0"/>
                </a:solidFill>
              </a:rPr>
              <a:t> </a:t>
            </a:r>
            <a:r>
              <a:rPr lang="en-US" sz="3600" b="1" dirty="0" err="1" smtClean="0">
                <a:solidFill>
                  <a:srgbClr val="00B0F0"/>
                </a:solidFill>
              </a:rPr>
              <a:t>thoại</a:t>
            </a:r>
            <a:endParaRPr lang="en-US" sz="3600" b="1" dirty="0">
              <a:solidFill>
                <a:srgbClr val="00B0F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62200" y="2438400"/>
            <a:ext cx="4572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vi-VN" sz="3200" b="1" dirty="0" smtClean="0">
                <a:latin typeface="+mj-lt"/>
              </a:rPr>
              <a:t>- </a:t>
            </a:r>
            <a:r>
              <a:rPr lang="en-US" sz="3200" b="1" dirty="0" err="1" smtClean="0">
                <a:latin typeface="+mj-lt"/>
              </a:rPr>
              <a:t>Các</a:t>
            </a:r>
            <a:r>
              <a:rPr lang="en-US" sz="3200" b="1" dirty="0" smtClean="0">
                <a:latin typeface="+mj-lt"/>
              </a:rPr>
              <a:t> con </a:t>
            </a:r>
            <a:r>
              <a:rPr lang="en-US" sz="3200" b="1" dirty="0" err="1" smtClean="0">
                <a:latin typeface="+mj-lt"/>
              </a:rPr>
              <a:t>vừa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quan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sát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bức</a:t>
            </a:r>
            <a:r>
              <a:rPr lang="en-US" sz="3200" b="1" dirty="0" smtClean="0">
                <a:latin typeface="+mj-lt"/>
              </a:rPr>
              <a:t> </a:t>
            </a:r>
            <a:r>
              <a:rPr lang="en-US" sz="3200" b="1" dirty="0" err="1" smtClean="0">
                <a:latin typeface="+mj-lt"/>
              </a:rPr>
              <a:t>tranh</a:t>
            </a:r>
            <a:r>
              <a:rPr lang="en-US" sz="3200" b="1" dirty="0" smtClean="0">
                <a:latin typeface="+mj-lt"/>
              </a:rPr>
              <a:t> </a:t>
            </a:r>
            <a:r>
              <a:rPr lang="vi-VN" sz="3200" b="1" dirty="0" smtClean="0">
                <a:latin typeface="+mj-lt"/>
              </a:rPr>
              <a:t>gì?</a:t>
            </a:r>
            <a:br>
              <a:rPr lang="vi-VN" sz="3200" b="1" dirty="0" smtClean="0">
                <a:latin typeface="+mj-lt"/>
              </a:rPr>
            </a:br>
            <a:r>
              <a:rPr lang="vi-VN" sz="3200" b="1" dirty="0" smtClean="0">
                <a:latin typeface="+mj-lt"/>
              </a:rPr>
              <a:t>- </a:t>
            </a:r>
            <a:r>
              <a:rPr lang="vi-VN" sz="3200" b="1" dirty="0" smtClean="0">
                <a:latin typeface="+mj-lt"/>
              </a:rPr>
              <a:t>Màu sắc của chiếc kem như thế nào?</a:t>
            </a:r>
            <a:r>
              <a:rPr lang="vi-VN" sz="3200" b="1" dirty="0" smtClean="0">
                <a:latin typeface="+mj-lt"/>
              </a:rPr>
              <a:t/>
            </a:r>
            <a:br>
              <a:rPr lang="vi-VN" sz="3200" b="1" dirty="0" smtClean="0">
                <a:latin typeface="+mj-lt"/>
              </a:rPr>
            </a:br>
            <a:endParaRPr lang="en-US" sz="3200" b="1" dirty="0">
              <a:latin typeface="+mj-lt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defRPr/>
            </a:pPr>
            <a:endParaRPr lang="en-US" smtClean="0"/>
          </a:p>
        </p:txBody>
      </p:sp>
      <p:pic>
        <p:nvPicPr>
          <p:cNvPr id="14340" name="Picture 2" descr="EJ020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6207807"/>
            <a:ext cx="49385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dirty="0" err="1" smtClean="0">
                <a:solidFill>
                  <a:srgbClr val="FF0000"/>
                </a:solidFill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</a:rPr>
              <a:t> 2 : </a:t>
            </a:r>
            <a:r>
              <a:rPr lang="en-US" sz="2800" dirty="0" err="1" smtClean="0">
                <a:solidFill>
                  <a:srgbClr val="FF0000"/>
                </a:solidFill>
              </a:rPr>
              <a:t>Tranh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vẽ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chiếc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kem</a:t>
            </a:r>
            <a:r>
              <a:rPr lang="en-US" sz="2800" dirty="0" smtClean="0">
                <a:solidFill>
                  <a:srgbClr val="FF0000"/>
                </a:solidFill>
              </a:rPr>
              <a:t> que</a:t>
            </a:r>
            <a:endParaRPr lang="vi-VN" sz="2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438400"/>
            <a:ext cx="533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dirty="0" smtClean="0">
                <a:latin typeface="+mj-lt"/>
              </a:rPr>
              <a:t>- Tranh vẽ gì?</a:t>
            </a:r>
            <a:br>
              <a:rPr lang="vi-VN" sz="3600" dirty="0" smtClean="0">
                <a:latin typeface="+mj-lt"/>
              </a:rPr>
            </a:br>
            <a:r>
              <a:rPr lang="vi-VN" sz="3600" dirty="0" smtClean="0">
                <a:latin typeface="+mj-lt"/>
              </a:rPr>
              <a:t>- Đ</a:t>
            </a:r>
            <a:r>
              <a:rPr lang="en-US" sz="3600" dirty="0" smtClean="0">
                <a:latin typeface="+mj-lt"/>
              </a:rPr>
              <a:t>ó</a:t>
            </a:r>
            <a:r>
              <a:rPr lang="vi-VN" sz="3600" dirty="0" smtClean="0">
                <a:latin typeface="+mj-lt"/>
              </a:rPr>
              <a:t> là </a:t>
            </a:r>
            <a:r>
              <a:rPr lang="vi-VN" sz="3600" dirty="0" smtClean="0">
                <a:latin typeface="+mj-lt"/>
              </a:rPr>
              <a:t>chiếc kem que có rất nhiều vị khác nhau.</a:t>
            </a:r>
            <a:endParaRPr lang="en-US" sz="36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ec8a5659f67133db8e38c38e754317affbe6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837</TotalTime>
  <Words>368</Words>
  <Application>Microsoft Office PowerPoint</Application>
  <PresentationFormat>On-screen Show (4:3)</PresentationFormat>
  <Paragraphs>51</Paragraphs>
  <Slides>16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0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User</dc:creator>
  <cp:lastModifiedBy>84345</cp:lastModifiedBy>
  <cp:revision>66</cp:revision>
  <dcterms:created xsi:type="dcterms:W3CDTF">2018-10-01T14:03:25Z</dcterms:created>
  <dcterms:modified xsi:type="dcterms:W3CDTF">2022-06-07T10:08:14Z</dcterms:modified>
</cp:coreProperties>
</file>