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7" r:id="rId3"/>
    <p:sldId id="266" r:id="rId4"/>
    <p:sldId id="258" r:id="rId5"/>
    <p:sldId id="259"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6.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1905000" y="129309"/>
            <a:ext cx="5638800" cy="98598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000" b="1" dirty="0" smtClean="0">
                <a:solidFill>
                  <a:srgbClr val="0070C0"/>
                </a:solidFill>
                <a:latin typeface="Times New Roman" pitchFamily="18" charset="0"/>
                <a:cs typeface="Times New Roman" pitchFamily="18" charset="0"/>
              </a:rPr>
              <a:t>PHÒNG GD&amp;ĐT QUẬN LONG BIÊN </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TRƯỜNG MẦM NON GIA THƯỢNG</a:t>
            </a:r>
            <a:endParaRPr lang="en-US" sz="2000" b="1" dirty="0">
              <a:solidFill>
                <a:srgbClr val="0070C0"/>
              </a:solidFill>
              <a:latin typeface="Times New Roman" pitchFamily="18" charset="0"/>
              <a:cs typeface="Times New Roman" pitchFamily="18" charset="0"/>
            </a:endParaRPr>
          </a:p>
        </p:txBody>
      </p:sp>
      <p:sp>
        <p:nvSpPr>
          <p:cNvPr id="5" name="Subtitle 2"/>
          <p:cNvSpPr txBox="1">
            <a:spLocks/>
          </p:cNvSpPr>
          <p:nvPr/>
        </p:nvSpPr>
        <p:spPr>
          <a:xfrm>
            <a:off x="2159000" y="4114800"/>
            <a:ext cx="5410200" cy="160020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err="1" smtClean="0">
                <a:solidFill>
                  <a:srgbClr val="FFC000"/>
                </a:solidFill>
                <a:latin typeface="Times New Roman" pitchFamily="18" charset="0"/>
                <a:cs typeface="Times New Roman" pitchFamily="18" charset="0"/>
              </a:rPr>
              <a:t>Lứa</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tuổi</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trẻ</a:t>
            </a:r>
            <a:r>
              <a:rPr lang="en-US" sz="2800" b="1" dirty="0" smtClean="0">
                <a:solidFill>
                  <a:srgbClr val="FFC000"/>
                </a:solidFill>
                <a:latin typeface="Times New Roman" pitchFamily="18" charset="0"/>
                <a:cs typeface="Times New Roman" pitchFamily="18" charset="0"/>
              </a:rPr>
              <a:t> 24 - 36 </a:t>
            </a:r>
            <a:r>
              <a:rPr lang="en-US" sz="2800" b="1" dirty="0" err="1" smtClean="0">
                <a:solidFill>
                  <a:srgbClr val="FFC000"/>
                </a:solidFill>
                <a:latin typeface="Times New Roman" pitchFamily="18" charset="0"/>
                <a:cs typeface="Times New Roman" pitchFamily="18" charset="0"/>
              </a:rPr>
              <a:t>tháng</a:t>
            </a:r>
            <a:endParaRPr lang="vi-VN" sz="2800" b="1" dirty="0" smtClean="0">
              <a:solidFill>
                <a:srgbClr val="FFC000"/>
              </a:solidFill>
              <a:latin typeface="Times New Roman" pitchFamily="18" charset="0"/>
              <a:cs typeface="Times New Roman" pitchFamily="18" charset="0"/>
            </a:endParaRPr>
          </a:p>
          <a:p>
            <a:pPr marL="0" indent="0">
              <a:buNone/>
            </a:pPr>
            <a:r>
              <a:rPr lang="en-US" sz="2800" b="1" dirty="0" err="1" smtClean="0">
                <a:solidFill>
                  <a:srgbClr val="FFC000"/>
                </a:solidFill>
                <a:latin typeface="Times New Roman" pitchFamily="18" charset="0"/>
                <a:cs typeface="Times New Roman" pitchFamily="18" charset="0"/>
              </a:rPr>
              <a:t>Người</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thực</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hiện</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Phan</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Thanh</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Xuân</a:t>
            </a:r>
            <a:endParaRPr lang="vi-VN" sz="2800" b="1" dirty="0" smtClean="0">
              <a:solidFill>
                <a:srgbClr val="FFC000"/>
              </a:solidFill>
              <a:latin typeface="Times New Roman" pitchFamily="18" charset="0"/>
              <a:cs typeface="Times New Roman" pitchFamily="18" charset="0"/>
            </a:endParaRPr>
          </a:p>
          <a:p>
            <a:pPr marL="0" indent="0">
              <a:buNone/>
            </a:pPr>
            <a:r>
              <a:rPr lang="en-US" sz="2800" b="1" dirty="0" err="1" smtClean="0">
                <a:solidFill>
                  <a:srgbClr val="FFC000"/>
                </a:solidFill>
                <a:latin typeface="Times New Roman" pitchFamily="18" charset="0"/>
                <a:cs typeface="Times New Roman" pitchFamily="18" charset="0"/>
              </a:rPr>
              <a:t>Thời</a:t>
            </a:r>
            <a:r>
              <a:rPr lang="en-US" sz="2800" b="1" dirty="0" smtClean="0">
                <a:solidFill>
                  <a:srgbClr val="FFC000"/>
                </a:solidFill>
                <a:latin typeface="Times New Roman" pitchFamily="18" charset="0"/>
                <a:cs typeface="Times New Roman" pitchFamily="18" charset="0"/>
              </a:rPr>
              <a:t> </a:t>
            </a:r>
            <a:r>
              <a:rPr lang="en-US" sz="2800" b="1" dirty="0" err="1" smtClean="0">
                <a:solidFill>
                  <a:srgbClr val="FFC000"/>
                </a:solidFill>
                <a:latin typeface="Times New Roman" pitchFamily="18" charset="0"/>
                <a:cs typeface="Times New Roman" pitchFamily="18" charset="0"/>
              </a:rPr>
              <a:t>gian</a:t>
            </a:r>
            <a:r>
              <a:rPr lang="vi-VN" sz="2800" b="1" dirty="0" smtClean="0">
                <a:solidFill>
                  <a:srgbClr val="FFC000"/>
                </a:solidFill>
                <a:latin typeface="Times New Roman" pitchFamily="18" charset="0"/>
                <a:cs typeface="Times New Roman" pitchFamily="18" charset="0"/>
              </a:rPr>
              <a:t>: 12-15 </a:t>
            </a:r>
            <a:r>
              <a:rPr lang="en-US" sz="2800" b="1" dirty="0" err="1" smtClean="0">
                <a:solidFill>
                  <a:srgbClr val="FFC000"/>
                </a:solidFill>
                <a:latin typeface="Times New Roman" pitchFamily="18" charset="0"/>
                <a:cs typeface="Times New Roman" pitchFamily="18" charset="0"/>
              </a:rPr>
              <a:t>phút</a:t>
            </a:r>
            <a:endParaRPr lang="en-US" sz="2800" b="1" dirty="0" smtClean="0">
              <a:solidFill>
                <a:srgbClr val="FFC000"/>
              </a:solidFill>
              <a:latin typeface="Times New Roman" pitchFamily="18" charset="0"/>
              <a:cs typeface="Times New Roman" pitchFamily="18" charset="0"/>
            </a:endParaRPr>
          </a:p>
          <a:p>
            <a:pPr marL="0" indent="0">
              <a:buNone/>
            </a:pPr>
            <a:r>
              <a:rPr lang="en-US" sz="2800" dirty="0" smtClean="0">
                <a:solidFill>
                  <a:srgbClr val="FFC000"/>
                </a:solidFill>
                <a:latin typeface="Times New Roman" pitchFamily="18" charset="0"/>
                <a:cs typeface="Times New Roman" pitchFamily="18" charset="0"/>
              </a:rPr>
              <a:t>                      </a:t>
            </a:r>
            <a:endParaRPr lang="vi-VN" sz="2800" dirty="0" smtClean="0">
              <a:solidFill>
                <a:srgbClr val="FFC000"/>
              </a:solidFill>
              <a:latin typeface="Times New Roman" panose="02020603050405020304" pitchFamily="18" charset="0"/>
              <a:cs typeface="Times New Roman" panose="02020603050405020304" pitchFamily="18" charset="0"/>
            </a:endParaRPr>
          </a:p>
          <a:p>
            <a:endParaRPr lang="en-US" sz="2400" dirty="0" smtClean="0"/>
          </a:p>
          <a:p>
            <a:endParaRPr lang="en-US" dirty="0"/>
          </a:p>
        </p:txBody>
      </p:sp>
      <p:sp>
        <p:nvSpPr>
          <p:cNvPr id="3" name="TextBox 2"/>
          <p:cNvSpPr txBox="1"/>
          <p:nvPr/>
        </p:nvSpPr>
        <p:spPr>
          <a:xfrm>
            <a:off x="2141928" y="2839822"/>
            <a:ext cx="5660011" cy="1415772"/>
          </a:xfrm>
          <a:prstGeom prst="rect">
            <a:avLst/>
          </a:prstGeom>
          <a:noFill/>
        </p:spPr>
        <p:txBody>
          <a:bodyPr wrap="none" rtlCol="0">
            <a:spAutoFit/>
          </a:bodyPr>
          <a:lstStyle/>
          <a:p>
            <a:r>
              <a:rPr lang="vi-VN" sz="3400" b="1" dirty="0">
                <a:solidFill>
                  <a:srgbClr val="FF0000"/>
                </a:solidFill>
                <a:latin typeface="Times New Roman" pitchFamily="18" charset="0"/>
                <a:cs typeface="Times New Roman" pitchFamily="18" charset="0"/>
              </a:rPr>
              <a:t>PHÁT TRIỂN NGÔN NGỮ</a:t>
            </a:r>
          </a:p>
          <a:p>
            <a:r>
              <a:rPr lang="en-US" sz="3400" b="1" dirty="0" err="1" smtClean="0">
                <a:solidFill>
                  <a:schemeClr val="accent3">
                    <a:lumMod val="75000"/>
                  </a:schemeClr>
                </a:solidFill>
                <a:latin typeface="Times New Roman" pitchFamily="18" charset="0"/>
                <a:cs typeface="Times New Roman" pitchFamily="18" charset="0"/>
              </a:rPr>
              <a:t>Đề</a:t>
            </a:r>
            <a:r>
              <a:rPr lang="en-US" sz="3400" b="1" dirty="0" smtClean="0">
                <a:solidFill>
                  <a:schemeClr val="accent3">
                    <a:lumMod val="75000"/>
                  </a:schemeClr>
                </a:solidFill>
                <a:latin typeface="Times New Roman" pitchFamily="18" charset="0"/>
                <a:cs typeface="Times New Roman" pitchFamily="18" charset="0"/>
              </a:rPr>
              <a:t> </a:t>
            </a:r>
            <a:r>
              <a:rPr lang="en-US" sz="3400" b="1" dirty="0" err="1" smtClean="0">
                <a:solidFill>
                  <a:schemeClr val="accent3">
                    <a:lumMod val="75000"/>
                  </a:schemeClr>
                </a:solidFill>
                <a:latin typeface="Times New Roman" pitchFamily="18" charset="0"/>
                <a:cs typeface="Times New Roman" pitchFamily="18" charset="0"/>
              </a:rPr>
              <a:t>tài</a:t>
            </a:r>
            <a:r>
              <a:rPr lang="en-US" sz="3400" b="1" dirty="0" smtClean="0">
                <a:solidFill>
                  <a:schemeClr val="accent3">
                    <a:lumMod val="75000"/>
                  </a:schemeClr>
                </a:solidFill>
                <a:latin typeface="Times New Roman" pitchFamily="18" charset="0"/>
                <a:cs typeface="Times New Roman" pitchFamily="18" charset="0"/>
              </a:rPr>
              <a:t>: </a:t>
            </a:r>
            <a:r>
              <a:rPr lang="vi-VN" sz="3400" b="1" dirty="0" smtClean="0">
                <a:solidFill>
                  <a:schemeClr val="accent3">
                    <a:lumMod val="75000"/>
                  </a:schemeClr>
                </a:solidFill>
                <a:latin typeface="Times New Roman" pitchFamily="18" charset="0"/>
                <a:cs typeface="Times New Roman" pitchFamily="18" charset="0"/>
              </a:rPr>
              <a:t>NBTN</a:t>
            </a:r>
            <a:r>
              <a:rPr lang="vi-VN" sz="3400" b="1" dirty="0">
                <a:solidFill>
                  <a:schemeClr val="accent3">
                    <a:lumMod val="75000"/>
                  </a:schemeClr>
                </a:solidFill>
                <a:latin typeface="Times New Roman" pitchFamily="18" charset="0"/>
                <a:cs typeface="Times New Roman" pitchFamily="18" charset="0"/>
              </a:rPr>
              <a:t>: ‘</a:t>
            </a:r>
            <a:r>
              <a:rPr lang="vi-VN" sz="3400" b="1" dirty="0" smtClean="0">
                <a:solidFill>
                  <a:schemeClr val="accent3">
                    <a:lumMod val="75000"/>
                  </a:schemeClr>
                </a:solidFill>
                <a:latin typeface="Times New Roman" pitchFamily="18" charset="0"/>
                <a:cs typeface="Times New Roman" pitchFamily="18" charset="0"/>
              </a:rPr>
              <a:t>’</a:t>
            </a:r>
            <a:r>
              <a:rPr lang="en-US" sz="3400" b="1" dirty="0" err="1" smtClean="0">
                <a:solidFill>
                  <a:schemeClr val="accent3">
                    <a:lumMod val="75000"/>
                  </a:schemeClr>
                </a:solidFill>
                <a:latin typeface="Times New Roman" pitchFamily="18" charset="0"/>
                <a:cs typeface="Times New Roman" pitchFamily="18" charset="0"/>
              </a:rPr>
              <a:t>Tên</a:t>
            </a:r>
            <a:r>
              <a:rPr lang="en-US" sz="3400" b="1" dirty="0" smtClean="0">
                <a:solidFill>
                  <a:schemeClr val="accent3">
                    <a:lumMod val="75000"/>
                  </a:schemeClr>
                </a:solidFill>
                <a:latin typeface="Times New Roman" pitchFamily="18" charset="0"/>
                <a:cs typeface="Times New Roman" pitchFamily="18" charset="0"/>
              </a:rPr>
              <a:t> </a:t>
            </a:r>
            <a:r>
              <a:rPr lang="en-US" sz="3400" b="1" dirty="0" err="1">
                <a:solidFill>
                  <a:schemeClr val="accent3">
                    <a:lumMod val="75000"/>
                  </a:schemeClr>
                </a:solidFill>
                <a:latin typeface="Times New Roman" pitchFamily="18" charset="0"/>
                <a:cs typeface="Times New Roman" pitchFamily="18" charset="0"/>
              </a:rPr>
              <a:t>của</a:t>
            </a:r>
            <a:r>
              <a:rPr lang="en-US" sz="3400" b="1" dirty="0">
                <a:solidFill>
                  <a:schemeClr val="accent3">
                    <a:lumMod val="75000"/>
                  </a:schemeClr>
                </a:solidFill>
                <a:latin typeface="Times New Roman" pitchFamily="18" charset="0"/>
                <a:cs typeface="Times New Roman" pitchFamily="18" charset="0"/>
              </a:rPr>
              <a:t> </a:t>
            </a:r>
            <a:r>
              <a:rPr lang="en-US" sz="3400" b="1" dirty="0" err="1">
                <a:solidFill>
                  <a:schemeClr val="accent3">
                    <a:lumMod val="75000"/>
                  </a:schemeClr>
                </a:solidFill>
                <a:latin typeface="Times New Roman" pitchFamily="18" charset="0"/>
                <a:cs typeface="Times New Roman" pitchFamily="18" charset="0"/>
              </a:rPr>
              <a:t>bé</a:t>
            </a:r>
            <a:r>
              <a:rPr lang="vi-VN" sz="3400" b="1" dirty="0">
                <a:solidFill>
                  <a:schemeClr val="accent3">
                    <a:lumMod val="75000"/>
                  </a:schemeClr>
                </a:solidFill>
                <a:latin typeface="Times New Roman" pitchFamily="18" charset="0"/>
                <a:cs typeface="Times New Roman" pitchFamily="18" charset="0"/>
              </a:rPr>
              <a:t>’’</a:t>
            </a:r>
          </a:p>
          <a:p>
            <a:endParaRPr lang="en-US" dirty="0"/>
          </a:p>
        </p:txBody>
      </p:sp>
      <p:sp>
        <p:nvSpPr>
          <p:cNvPr id="7" name="TextBox 6"/>
          <p:cNvSpPr txBox="1"/>
          <p:nvPr/>
        </p:nvSpPr>
        <p:spPr>
          <a:xfrm>
            <a:off x="3784191" y="5980127"/>
            <a:ext cx="2549096" cy="400110"/>
          </a:xfrm>
          <a:prstGeom prst="rect">
            <a:avLst/>
          </a:prstGeom>
          <a:noFill/>
        </p:spPr>
        <p:txBody>
          <a:bodyPr wrap="none" rtlCol="0">
            <a:spAutoFit/>
          </a:bodyPr>
          <a:lstStyle/>
          <a:p>
            <a:r>
              <a:rPr lang="en-US" sz="2000" b="1" dirty="0" err="1" smtClean="0">
                <a:solidFill>
                  <a:srgbClr val="7030A0"/>
                </a:solidFill>
                <a:latin typeface="Times New Roman" panose="02020603050405020304" pitchFamily="18" charset="0"/>
                <a:cs typeface="Times New Roman" panose="02020603050405020304" pitchFamily="18" charset="0"/>
              </a:rPr>
              <a:t>Năm</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học</a:t>
            </a:r>
            <a:r>
              <a:rPr lang="en-US" sz="2000" b="1" dirty="0" smtClean="0">
                <a:solidFill>
                  <a:srgbClr val="7030A0"/>
                </a:solidFill>
                <a:latin typeface="Times New Roman" panose="02020603050405020304" pitchFamily="18" charset="0"/>
                <a:cs typeface="Times New Roman" panose="02020603050405020304" pitchFamily="18" charset="0"/>
              </a:rPr>
              <a:t>: 2020 - 2021</a:t>
            </a:r>
            <a:endParaRPr lang="en-US" sz="2000" b="1" dirty="0">
              <a:solidFill>
                <a:srgbClr val="7030A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3860614" y="1285954"/>
            <a:ext cx="1727572" cy="1383205"/>
          </a:xfrm>
          <a:prstGeom prst="rect">
            <a:avLst/>
          </a:prstGeom>
        </p:spPr>
      </p:pic>
    </p:spTree>
    <p:extLst>
      <p:ext uri="{BB962C8B-B14F-4D97-AF65-F5344CB8AC3E}">
        <p14:creationId xmlns:p14="http://schemas.microsoft.com/office/powerpoint/2010/main" val="7783280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444500"/>
            <a:ext cx="5638800" cy="1143000"/>
          </a:xfrm>
        </p:spPr>
        <p:txBody>
          <a:bodyPr>
            <a:normAutofit/>
          </a:bodyPr>
          <a:lstStyle/>
          <a:p>
            <a:pPr algn="l"/>
            <a:r>
              <a:rPr lang="vi-VN" sz="4000" b="1" dirty="0" smtClean="0">
                <a:solidFill>
                  <a:srgbClr val="00B050"/>
                </a:solidFill>
              </a:rPr>
              <a:t>I</a:t>
            </a:r>
            <a:r>
              <a:rPr lang="en-US" sz="4000" b="1" dirty="0" smtClean="0">
                <a:solidFill>
                  <a:srgbClr val="00B050"/>
                </a:solidFill>
              </a:rPr>
              <a:t>/</a:t>
            </a:r>
            <a:r>
              <a:rPr lang="vi-VN" sz="4000" b="1" dirty="0" smtClean="0">
                <a:solidFill>
                  <a:srgbClr val="00B050"/>
                </a:solidFill>
              </a:rPr>
              <a:t> Mục đích</a:t>
            </a:r>
            <a:r>
              <a:rPr lang="en-US" sz="4000" b="1" dirty="0" smtClean="0">
                <a:solidFill>
                  <a:srgbClr val="00B050"/>
                </a:solidFill>
              </a:rPr>
              <a:t> </a:t>
            </a:r>
            <a:r>
              <a:rPr lang="vi-VN" sz="4000" b="1" dirty="0" smtClean="0">
                <a:solidFill>
                  <a:srgbClr val="00B050"/>
                </a:solidFill>
              </a:rPr>
              <a:t>-</a:t>
            </a:r>
            <a:r>
              <a:rPr lang="en-US" sz="4000" b="1" dirty="0" smtClean="0">
                <a:solidFill>
                  <a:srgbClr val="00B050"/>
                </a:solidFill>
              </a:rPr>
              <a:t> </a:t>
            </a:r>
            <a:r>
              <a:rPr lang="vi-VN" sz="4000" b="1" dirty="0" smtClean="0">
                <a:solidFill>
                  <a:srgbClr val="00B050"/>
                </a:solidFill>
              </a:rPr>
              <a:t>yêu cầu</a:t>
            </a:r>
            <a:r>
              <a:rPr lang="en-US" sz="4000" b="1" dirty="0" smtClean="0">
                <a:solidFill>
                  <a:srgbClr val="00B050"/>
                </a:solidFill>
              </a:rPr>
              <a:t>:</a:t>
            </a:r>
            <a:endParaRPr lang="en-US" sz="4000" b="1" dirty="0">
              <a:solidFill>
                <a:srgbClr val="00B050"/>
              </a:solidFill>
            </a:endParaRPr>
          </a:p>
        </p:txBody>
      </p:sp>
      <p:sp>
        <p:nvSpPr>
          <p:cNvPr id="3" name="Content Placeholder 2"/>
          <p:cNvSpPr>
            <a:spLocks noGrp="1"/>
          </p:cNvSpPr>
          <p:nvPr>
            <p:ph idx="1"/>
          </p:nvPr>
        </p:nvSpPr>
        <p:spPr>
          <a:xfrm>
            <a:off x="457200" y="1295400"/>
            <a:ext cx="8229600" cy="4373563"/>
          </a:xfrm>
        </p:spPr>
        <p:txBody>
          <a:bodyPr>
            <a:noAutofit/>
          </a:bodyPr>
          <a:lstStyle/>
          <a:p>
            <a:pPr marL="0" indent="0">
              <a:buNone/>
            </a:pPr>
            <a:endParaRPr lang="en-US" sz="2600" dirty="0">
              <a:latin typeface="Times New Roman" panose="02020603050405020304" pitchFamily="18" charset="0"/>
              <a:cs typeface="Times New Roman" pitchFamily="18" charset="0"/>
            </a:endParaRPr>
          </a:p>
          <a:p>
            <a:pPr marL="0" indent="0">
              <a:buNone/>
            </a:pPr>
            <a:r>
              <a:rPr lang="en-US" sz="2600" b="1" dirty="0" smtClean="0">
                <a:solidFill>
                  <a:srgbClr val="FFC000"/>
                </a:solidFill>
                <a:latin typeface="Times New Roman" panose="02020603050405020304" pitchFamily="18" charset="0"/>
                <a:cs typeface="Times New Roman" panose="02020603050405020304" pitchFamily="18" charset="0"/>
              </a:rPr>
              <a:t>1. </a:t>
            </a:r>
            <a:r>
              <a:rPr lang="en-US" sz="2600" b="1" dirty="0" err="1">
                <a:solidFill>
                  <a:srgbClr val="FFC000"/>
                </a:solidFill>
                <a:latin typeface="Times New Roman" panose="02020603050405020304" pitchFamily="18" charset="0"/>
                <a:cs typeface="Times New Roman" panose="02020603050405020304" pitchFamily="18" charset="0"/>
              </a:rPr>
              <a:t>Kiến</a:t>
            </a:r>
            <a:r>
              <a:rPr lang="en-US" sz="2600" b="1" dirty="0">
                <a:solidFill>
                  <a:srgbClr val="FFC000"/>
                </a:solidFill>
                <a:latin typeface="Times New Roman" panose="02020603050405020304" pitchFamily="18" charset="0"/>
                <a:cs typeface="Times New Roman" panose="02020603050405020304" pitchFamily="18" charset="0"/>
              </a:rPr>
              <a:t> </a:t>
            </a:r>
            <a:r>
              <a:rPr lang="en-US" sz="2600" b="1" dirty="0" err="1">
                <a:solidFill>
                  <a:srgbClr val="FFC000"/>
                </a:solidFill>
                <a:latin typeface="Times New Roman" panose="02020603050405020304" pitchFamily="18" charset="0"/>
                <a:cs typeface="Times New Roman" panose="02020603050405020304" pitchFamily="18" charset="0"/>
              </a:rPr>
              <a:t>thức</a:t>
            </a:r>
            <a:r>
              <a:rPr lang="en-US" sz="2600" dirty="0">
                <a:solidFill>
                  <a:srgbClr val="FFC000"/>
                </a:solidFill>
                <a:latin typeface="Times New Roman" panose="02020603050405020304" pitchFamily="18" charset="0"/>
                <a:cs typeface="Times New Roman" panose="02020603050405020304" pitchFamily="18" charset="0"/>
              </a:rPr>
              <a:t>:</a:t>
            </a:r>
          </a:p>
          <a:p>
            <a:pPr marL="0" indent="0">
              <a:buNone/>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Trẻ</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gì</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nổi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bật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trang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gọi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màu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sắc</a:t>
            </a:r>
            <a:r>
              <a:rPr lang="en-US" sz="2600" dirty="0">
                <a:latin typeface="Times New Roman" panose="02020603050405020304" pitchFamily="18" charset="0"/>
                <a:cs typeface="Times New Roman" panose="02020603050405020304" pitchFamily="18" charset="0"/>
              </a:rPr>
              <a:t>..)</a:t>
            </a:r>
          </a:p>
          <a:p>
            <a:pPr marL="0" indent="0">
              <a:buNone/>
            </a:pPr>
            <a:r>
              <a:rPr lang="en-US" sz="2600" b="1" dirty="0" smtClean="0">
                <a:solidFill>
                  <a:srgbClr val="FF0000"/>
                </a:solidFill>
                <a:latin typeface="Times New Roman" panose="02020603050405020304" pitchFamily="18" charset="0"/>
                <a:cs typeface="Times New Roman" panose="02020603050405020304" pitchFamily="18" charset="0"/>
              </a:rPr>
              <a:t>2. </a:t>
            </a:r>
            <a:r>
              <a:rPr lang="en-US" sz="2600" b="1" dirty="0" err="1">
                <a:solidFill>
                  <a:srgbClr val="FF0000"/>
                </a:solidFill>
                <a:latin typeface="Times New Roman" panose="02020603050405020304" pitchFamily="18" charset="0"/>
                <a:cs typeface="Times New Roman" panose="02020603050405020304" pitchFamily="18" charset="0"/>
              </a:rPr>
              <a:t>Kỹ</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năng</a:t>
            </a:r>
            <a:r>
              <a:rPr lang="en-US" sz="2600" b="1" dirty="0">
                <a:solidFill>
                  <a:srgbClr val="FF0000"/>
                </a:solidFill>
                <a:latin typeface="Times New Roman" panose="02020603050405020304" pitchFamily="18" charset="0"/>
                <a:cs typeface="Times New Roman" panose="02020603050405020304" pitchFamily="18" charset="0"/>
              </a:rPr>
              <a:t>:</a:t>
            </a:r>
            <a:endParaRPr lang="en-US" sz="2600" dirty="0">
              <a:solidFill>
                <a:srgbClr val="FF0000"/>
              </a:solidFill>
              <a:latin typeface="Times New Roman" panose="02020603050405020304" pitchFamily="18" charset="0"/>
              <a:cs typeface="Times New Roman" panose="02020603050405020304" pitchFamily="18" charset="0"/>
            </a:endParaRPr>
          </a:p>
          <a:p>
            <a:pPr marL="0" indent="0">
              <a:buNone/>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câu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hỏi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thông</a:t>
            </a:r>
            <a:r>
              <a:rPr lang="en-US" sz="2600" dirty="0">
                <a:latin typeface="Times New Roman" panose="02020603050405020304" pitchFamily="18" charset="0"/>
                <a:cs typeface="Times New Roman" panose="02020603050405020304" pitchFamily="18" charset="0"/>
              </a:rPr>
              <a:t> qua </a:t>
            </a:r>
            <a:r>
              <a:rPr lang="en-US" sz="2600" dirty="0" err="1">
                <a:latin typeface="Times New Roman" panose="02020603050405020304" pitchFamily="18" charset="0"/>
                <a:cs typeface="Times New Roman" panose="02020603050405020304" pitchFamily="18" charset="0"/>
              </a:rPr>
              <a:t>gợi</a:t>
            </a:r>
            <a:r>
              <a:rPr lang="en-US" sz="2600" dirty="0">
                <a:latin typeface="Times New Roman" panose="02020603050405020304" pitchFamily="18" charset="0"/>
                <a:cs typeface="Times New Roman" panose="02020603050405020304" pitchFamily="18" charset="0"/>
              </a:rPr>
              <a:t> ý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cô</a:t>
            </a:r>
            <a:r>
              <a:rPr lang="en-US" sz="2600" dirty="0">
                <a:latin typeface="Times New Roman" panose="02020603050405020304" pitchFamily="18" charset="0"/>
                <a:cs typeface="Times New Roman" panose="02020603050405020304" pitchFamily="18" charset="0"/>
              </a:rPr>
              <a:t>.</a:t>
            </a:r>
          </a:p>
          <a:p>
            <a:pPr marL="0" indent="0">
              <a:buNone/>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âm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rõ</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ràng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ngọng</a:t>
            </a:r>
            <a:r>
              <a:rPr lang="en-US" sz="2600" dirty="0">
                <a:latin typeface="Times New Roman" panose="02020603050405020304" pitchFamily="18" charset="0"/>
                <a:cs typeface="Times New Roman" panose="02020603050405020304" pitchFamily="18" charset="0"/>
              </a:rPr>
              <a:t>.</a:t>
            </a:r>
          </a:p>
          <a:p>
            <a:pPr marL="0" indent="0">
              <a:buNone/>
            </a:pPr>
            <a:r>
              <a:rPr lang="en-US" sz="2600" b="1" dirty="0" smtClean="0">
                <a:solidFill>
                  <a:srgbClr val="00B0F0"/>
                </a:solidFill>
                <a:latin typeface="Times New Roman" panose="02020603050405020304" pitchFamily="18" charset="0"/>
                <a:cs typeface="Times New Roman" panose="02020603050405020304" pitchFamily="18" charset="0"/>
              </a:rPr>
              <a:t>3. </a:t>
            </a:r>
            <a:r>
              <a:rPr lang="en-US" sz="2600" b="1" dirty="0" err="1">
                <a:solidFill>
                  <a:srgbClr val="00B0F0"/>
                </a:solidFill>
                <a:latin typeface="Times New Roman" panose="02020603050405020304" pitchFamily="18" charset="0"/>
                <a:cs typeface="Times New Roman" panose="02020603050405020304" pitchFamily="18" charset="0"/>
              </a:rPr>
              <a:t>Thái</a:t>
            </a:r>
            <a:r>
              <a:rPr lang="en-US" sz="2600" b="1" dirty="0">
                <a:solidFill>
                  <a:srgbClr val="00B0F0"/>
                </a:solidFill>
                <a:latin typeface="Times New Roman" panose="02020603050405020304" pitchFamily="18" charset="0"/>
                <a:cs typeface="Times New Roman" panose="02020603050405020304" pitchFamily="18" charset="0"/>
              </a:rPr>
              <a:t> </a:t>
            </a:r>
            <a:r>
              <a:rPr lang="en-US" sz="2600" b="1" dirty="0" err="1">
                <a:solidFill>
                  <a:srgbClr val="00B0F0"/>
                </a:solidFill>
                <a:latin typeface="Times New Roman" panose="02020603050405020304" pitchFamily="18" charset="0"/>
                <a:cs typeface="Times New Roman" panose="02020603050405020304" pitchFamily="18" charset="0"/>
              </a:rPr>
              <a:t>độ</a:t>
            </a:r>
            <a:r>
              <a:rPr lang="en-US" sz="2600" b="1" dirty="0">
                <a:solidFill>
                  <a:srgbClr val="00B0F0"/>
                </a:solidFill>
                <a:latin typeface="Times New Roman" panose="02020603050405020304" pitchFamily="18" charset="0"/>
                <a:cs typeface="Times New Roman" panose="02020603050405020304" pitchFamily="18" charset="0"/>
              </a:rPr>
              <a:t>:</a:t>
            </a:r>
            <a:endParaRPr lang="en-US" sz="2600" dirty="0">
              <a:solidFill>
                <a:srgbClr val="00B0F0"/>
              </a:solidFill>
              <a:latin typeface="Times New Roman" panose="02020603050405020304" pitchFamily="18" charset="0"/>
              <a:cs typeface="Times New Roman" panose="02020603050405020304" pitchFamily="18" charset="0"/>
            </a:endParaRPr>
          </a:p>
          <a:p>
            <a:pPr marL="0" indent="0">
              <a:buNone/>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Trẻ</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thú</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tham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a:t>
            </a:r>
          </a:p>
          <a:p>
            <a:pPr marL="0" indent="0">
              <a:buNone/>
            </a:pP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cảm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bạn</a:t>
            </a:r>
            <a:r>
              <a:rPr lang="en-US" sz="2600" dirty="0">
                <a:latin typeface="Times New Roman" panose="02020603050405020304" pitchFamily="18" charset="0"/>
                <a:cs typeface="Times New Roman" panose="02020603050405020304" pitchFamily="18" charset="0"/>
              </a:rPr>
              <a:t>.</a:t>
            </a:r>
          </a:p>
          <a:p>
            <a:pPr marL="0" indent="0">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71923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00B0F0"/>
                </a:solidFill>
                <a:latin typeface="Times New Roman" panose="02020603050405020304" pitchFamily="18" charset="0"/>
                <a:cs typeface="Times New Roman" panose="02020603050405020304" pitchFamily="18" charset="0"/>
              </a:rPr>
              <a:t>II. CHUẨN BỊ:</a:t>
            </a:r>
            <a:endParaRPr lang="en-US" sz="4000" b="1" dirty="0">
              <a:solidFill>
                <a:srgbClr val="00B0F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95400" y="1828800"/>
            <a:ext cx="7162800" cy="3733800"/>
          </a:xfrm>
        </p:spPr>
        <p:txBody>
          <a:bodyPr>
            <a:normAutofit fontScale="85000" lnSpcReduction="10000"/>
          </a:bodyPr>
          <a:lstStyle/>
          <a:p>
            <a:pPr marL="0" indent="0">
              <a:buNone/>
            </a:pPr>
            <a:r>
              <a:rPr lang="en-US" sz="2800" b="1" dirty="0" smtClean="0">
                <a:solidFill>
                  <a:schemeClr val="accent6">
                    <a:lumMod val="75000"/>
                  </a:schemeClr>
                </a:solidFill>
                <a:latin typeface="Times New Roman" panose="02020603050405020304" pitchFamily="18" charset="0"/>
                <a:cs typeface="Times New Roman" panose="02020603050405020304" pitchFamily="18" charset="0"/>
              </a:rPr>
              <a:t>1.</a:t>
            </a:r>
            <a:r>
              <a:rPr lang="vi-VN" sz="28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vi-VN" sz="2800" b="1" dirty="0">
                <a:solidFill>
                  <a:schemeClr val="accent6">
                    <a:lumMod val="75000"/>
                  </a:schemeClr>
                </a:solidFill>
                <a:latin typeface="Times New Roman" panose="02020603050405020304" pitchFamily="18" charset="0"/>
                <a:cs typeface="Times New Roman" panose="02020603050405020304" pitchFamily="18" charset="0"/>
              </a:rPr>
              <a:t>Đồ dùng của cô:</a:t>
            </a:r>
            <a:endParaRPr lang="vi-VN" sz="2800" dirty="0">
              <a:solidFill>
                <a:schemeClr val="accent6">
                  <a:lumMod val="75000"/>
                </a:schemeClr>
              </a:solidFill>
              <a:latin typeface="Times New Roman" panose="02020603050405020304" pitchFamily="18" charset="0"/>
              <a:cs typeface="Times New Roman" panose="02020603050405020304" pitchFamily="18" charset="0"/>
            </a:endParaRPr>
          </a:p>
          <a:p>
            <a:pPr marL="0" indent="0">
              <a:buNone/>
            </a:pPr>
            <a:r>
              <a:rPr lang="vi-VN" sz="2800" dirty="0">
                <a:latin typeface="Times New Roman" panose="02020603050405020304" pitchFamily="18" charset="0"/>
                <a:cs typeface="Times New Roman" panose="02020603050405020304" pitchFamily="18" charset="0"/>
              </a:rPr>
              <a:t>- Rối tay</a:t>
            </a:r>
          </a:p>
          <a:p>
            <a:pPr marL="0" indent="0">
              <a:buNone/>
            </a:pPr>
            <a:r>
              <a:rPr lang="vi-VN" sz="2800" dirty="0">
                <a:latin typeface="Times New Roman" panose="02020603050405020304" pitchFamily="18" charset="0"/>
                <a:cs typeface="Times New Roman" panose="02020603050405020304" pitchFamily="18" charset="0"/>
              </a:rPr>
              <a:t>- Đàn nhạc bài: </a:t>
            </a:r>
            <a:r>
              <a:rPr lang="vi-VN" sz="2800" i="1" dirty="0">
                <a:latin typeface="Times New Roman" panose="02020603050405020304" pitchFamily="18" charset="0"/>
                <a:cs typeface="Times New Roman" panose="02020603050405020304" pitchFamily="18" charset="0"/>
              </a:rPr>
              <a:t>Chào người bạn mới đến</a:t>
            </a:r>
            <a:r>
              <a:rPr lang="vi-VN" sz="2800" dirty="0" smtClean="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Tìm</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bạn</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thân</a:t>
            </a:r>
            <a:r>
              <a:rPr lang="vi-VN" sz="2800" i="1" dirty="0" smtClean="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a:p>
            <a:pPr marL="0" indent="0">
              <a:buNone/>
            </a:pPr>
            <a:r>
              <a:rPr lang="vi-VN"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Tranh </a:t>
            </a:r>
            <a:r>
              <a:rPr lang="vi-VN" sz="2800" dirty="0">
                <a:latin typeface="Times New Roman" panose="02020603050405020304" pitchFamily="18" charset="0"/>
                <a:cs typeface="Times New Roman" panose="02020603050405020304" pitchFamily="18" charset="0"/>
              </a:rPr>
              <a:t>nhà bạn trai, gái</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endParaRPr lang="en-US" sz="2800" dirty="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smtClean="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a:p>
            <a:pPr marL="0" indent="0">
              <a:buNone/>
            </a:pPr>
            <a:r>
              <a:rPr lang="en-US" sz="2800" b="1" dirty="0" smtClean="0">
                <a:solidFill>
                  <a:srgbClr val="FFC000"/>
                </a:solidFill>
                <a:latin typeface="Times New Roman" panose="02020603050405020304" pitchFamily="18" charset="0"/>
                <a:cs typeface="Times New Roman" panose="02020603050405020304" pitchFamily="18" charset="0"/>
              </a:rPr>
              <a:t>2. </a:t>
            </a:r>
            <a:r>
              <a:rPr lang="vi-VN" sz="2800" b="1" dirty="0" smtClean="0">
                <a:solidFill>
                  <a:srgbClr val="FFC000"/>
                </a:solidFill>
                <a:latin typeface="Times New Roman" panose="02020603050405020304" pitchFamily="18" charset="0"/>
                <a:cs typeface="Times New Roman" panose="02020603050405020304" pitchFamily="18" charset="0"/>
              </a:rPr>
              <a:t>Đồ </a:t>
            </a:r>
            <a:r>
              <a:rPr lang="vi-VN" sz="2800" b="1" dirty="0">
                <a:solidFill>
                  <a:srgbClr val="FFC000"/>
                </a:solidFill>
                <a:latin typeface="Times New Roman" panose="02020603050405020304" pitchFamily="18" charset="0"/>
                <a:cs typeface="Times New Roman" panose="02020603050405020304" pitchFamily="18" charset="0"/>
              </a:rPr>
              <a:t>dùng </a:t>
            </a:r>
            <a:r>
              <a:rPr lang="vi-VN" sz="2800" b="1" dirty="0" smtClean="0">
                <a:solidFill>
                  <a:srgbClr val="FFC000"/>
                </a:solidFill>
                <a:latin typeface="Times New Roman" panose="02020603050405020304" pitchFamily="18" charset="0"/>
                <a:cs typeface="Times New Roman" panose="02020603050405020304" pitchFamily="18" charset="0"/>
              </a:rPr>
              <a:t>của</a:t>
            </a:r>
            <a:r>
              <a:rPr lang="en-US" sz="2800" b="1" dirty="0" smtClean="0">
                <a:solidFill>
                  <a:srgbClr val="FFC000"/>
                </a:solidFill>
                <a:latin typeface="Times New Roman" panose="02020603050405020304" pitchFamily="18" charset="0"/>
                <a:cs typeface="Times New Roman" panose="02020603050405020304" pitchFamily="18" charset="0"/>
              </a:rPr>
              <a:t> </a:t>
            </a:r>
            <a:r>
              <a:rPr lang="vi-VN" sz="2800" b="1" dirty="0" smtClean="0">
                <a:solidFill>
                  <a:srgbClr val="FFC000"/>
                </a:solidFill>
                <a:latin typeface="Times New Roman" panose="02020603050405020304" pitchFamily="18" charset="0"/>
                <a:cs typeface="Times New Roman" panose="02020603050405020304" pitchFamily="18" charset="0"/>
              </a:rPr>
              <a:t>trẻ</a:t>
            </a:r>
            <a:r>
              <a:rPr lang="vi-VN" sz="2800" b="1" dirty="0">
                <a:solidFill>
                  <a:srgbClr val="FFC000"/>
                </a:solidFill>
                <a:latin typeface="Times New Roman" panose="02020603050405020304" pitchFamily="18" charset="0"/>
                <a:cs typeface="Times New Roman" panose="02020603050405020304" pitchFamily="18" charset="0"/>
              </a:rPr>
              <a:t>:</a:t>
            </a:r>
          </a:p>
          <a:p>
            <a:pPr marL="0" indent="0">
              <a:buNone/>
            </a:pPr>
            <a:r>
              <a:rPr lang="vi-VN" sz="2800" dirty="0">
                <a:latin typeface="Times New Roman" panose="02020603050405020304" pitchFamily="18" charset="0"/>
                <a:cs typeface="Times New Roman" panose="02020603050405020304" pitchFamily="18" charset="0"/>
              </a:rPr>
              <a:t>- Trang phục gọn gàng.</a:t>
            </a:r>
          </a:p>
          <a:p>
            <a:pPr marL="0" indent="0">
              <a:buNone/>
            </a:pPr>
            <a:r>
              <a:rPr lang="vi-VN" sz="2800" dirty="0">
                <a:latin typeface="Times New Roman" panose="02020603050405020304" pitchFamily="18" charset="0"/>
                <a:cs typeface="Times New Roman" panose="02020603050405020304" pitchFamily="18" charset="0"/>
              </a:rPr>
              <a:t> </a:t>
            </a:r>
          </a:p>
          <a:p>
            <a:pPr marL="0" indent="0">
              <a:buNone/>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7835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57400" y="228600"/>
            <a:ext cx="5638800" cy="944562"/>
          </a:xfrm>
        </p:spPr>
        <p:txBody>
          <a:bodyPr>
            <a:normAutofit fontScale="90000"/>
          </a:bodyPr>
          <a:lstStyle/>
          <a:p>
            <a:pPr algn="l"/>
            <a:r>
              <a:rPr lang="en-US" sz="4000" b="1" dirty="0" smtClean="0">
                <a:solidFill>
                  <a:schemeClr val="accent6">
                    <a:lumMod val="75000"/>
                  </a:schemeClr>
                </a:solidFill>
                <a:latin typeface="Times New Roman" panose="02020603050405020304" pitchFamily="18" charset="0"/>
                <a:cs typeface="Times New Roman" panose="02020603050405020304" pitchFamily="18" charset="0"/>
              </a:rPr>
              <a:t>III. CÁCH TIẾN HÀNH:</a:t>
            </a:r>
            <a:endParaRPr lang="en-US" sz="40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00201"/>
            <a:ext cx="8229600" cy="1752600"/>
          </a:xfrm>
        </p:spPr>
        <p:txBody>
          <a:bodyPr/>
          <a:lstStyle/>
          <a:p>
            <a:pPr marL="0" indent="0" algn="ctr">
              <a:buNone/>
            </a:pPr>
            <a:r>
              <a:rPr lang="pt-BR" b="1" dirty="0">
                <a:solidFill>
                  <a:srgbClr val="7030A0"/>
                </a:solidFill>
                <a:latin typeface="Times New Roman" pitchFamily="18" charset="0"/>
                <a:cs typeface="Times New Roman" pitchFamily="18" charset="0"/>
              </a:rPr>
              <a:t>1. Ổn định tổ chức:</a:t>
            </a:r>
            <a:endParaRPr lang="en-US" dirty="0">
              <a:solidFill>
                <a:srgbClr val="7030A0"/>
              </a:solidFill>
              <a:latin typeface="Times New Roman" pitchFamily="18" charset="0"/>
              <a:cs typeface="Times New Roman" pitchFamily="18" charset="0"/>
            </a:endParaRPr>
          </a:p>
          <a:p>
            <a:pPr marL="0" indent="0">
              <a:buNone/>
            </a:pPr>
            <a:r>
              <a:rPr lang="vi-VN" sz="2800" dirty="0">
                <a:latin typeface="Times New Roman" panose="02020603050405020304" pitchFamily="18" charset="0"/>
                <a:cs typeface="Times New Roman" panose="02020603050405020304" pitchFamily="18" charset="0"/>
              </a:rPr>
              <a:t>- Cô và trẻ cùng hát bài “Chào người bạn mới đến” và cho bạn rối tay xuất </a:t>
            </a:r>
            <a:r>
              <a:rPr lang="vi-VN" sz="2800" dirty="0" smtClean="0">
                <a:latin typeface="Times New Roman" panose="02020603050405020304" pitchFamily="18" charset="0"/>
                <a:cs typeface="Times New Roman" panose="02020603050405020304" pitchFamily="18" charset="0"/>
              </a:rPr>
              <a:t>hiện.</a:t>
            </a:r>
            <a:endParaRPr lang="en-US" sz="2800" dirty="0">
              <a:latin typeface="Times New Roman" panose="02020603050405020304" pitchFamily="18" charset="0"/>
              <a:cs typeface="Times New Roman" panose="02020603050405020304" pitchFamily="18" charset="0"/>
            </a:endParaRPr>
          </a:p>
        </p:txBody>
      </p:sp>
      <p:pic>
        <p:nvPicPr>
          <p:cNvPr id="4" name="chao-nguoi-ban-moi-den-Cong-Vi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19200" y="3962400"/>
            <a:ext cx="609600" cy="609600"/>
          </a:xfrm>
          <a:prstGeom prst="rect">
            <a:avLst/>
          </a:prstGeom>
        </p:spPr>
      </p:pic>
    </p:spTree>
    <p:extLst>
      <p:ext uri="{BB962C8B-B14F-4D97-AF65-F5344CB8AC3E}">
        <p14:creationId xmlns:p14="http://schemas.microsoft.com/office/powerpoint/2010/main" val="298240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10491" fill="hold"/>
                                        <p:tgtEl>
                                          <p:spTgt spid="4"/>
                                        </p:tgtEl>
                                      </p:cBhvr>
                                    </p:cmd>
                                  </p:childTnLst>
                                </p:cTn>
                              </p:par>
                            </p:childTnLst>
                          </p:cTn>
                        </p:par>
                      </p:childTnLst>
                    </p:cTn>
                  </p:par>
                </p:childTnLst>
              </p:cTn>
              <p:nextCondLst>
                <p:cond evt="onClick" delay="0">
                  <p:tgtEl>
                    <p:spTgt spid="4"/>
                  </p:tgtEl>
                </p:cond>
              </p:nextCondLst>
            </p:seq>
            <p:audio>
              <p:cMediaNode vol="80000">
                <p:cTn id="13"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12700"/>
            <a:ext cx="8229600" cy="838200"/>
          </a:xfrm>
        </p:spPr>
        <p:txBody>
          <a:bodyPr>
            <a:normAutofit fontScale="90000"/>
          </a:bodyPr>
          <a:lstStyle/>
          <a:p>
            <a:r>
              <a:rPr lang="pt-BR" b="1" dirty="0">
                <a:solidFill>
                  <a:schemeClr val="accent6">
                    <a:lumMod val="75000"/>
                  </a:schemeClr>
                </a:solidFill>
                <a:latin typeface="Times New Roman" pitchFamily="18" charset="0"/>
                <a:cs typeface="Times New Roman" pitchFamily="18" charset="0"/>
              </a:rPr>
              <a:t>2. Phương pháp, hình thức tổ chức</a:t>
            </a:r>
            <a:r>
              <a:rPr lang="pt-BR" b="1" dirty="0" smtClean="0">
                <a:solidFill>
                  <a:schemeClr val="accent6">
                    <a:lumMod val="75000"/>
                  </a:schemeClr>
                </a:solidFill>
                <a:latin typeface="Times New Roman" pitchFamily="18" charset="0"/>
                <a:cs typeface="Times New Roman" pitchFamily="18" charset="0"/>
              </a:rPr>
              <a:t>:</a:t>
            </a:r>
            <a:endParaRPr lang="en-US" dirty="0">
              <a:solidFill>
                <a:schemeClr val="accent6">
                  <a:lumMod val="75000"/>
                </a:schemeClr>
              </a:solidFill>
            </a:endParaRPr>
          </a:p>
        </p:txBody>
      </p:sp>
      <p:sp>
        <p:nvSpPr>
          <p:cNvPr id="3" name="Content Placeholder 2"/>
          <p:cNvSpPr>
            <a:spLocks noGrp="1"/>
          </p:cNvSpPr>
          <p:nvPr>
            <p:ph idx="1"/>
          </p:nvPr>
        </p:nvSpPr>
        <p:spPr>
          <a:xfrm>
            <a:off x="304800" y="609600"/>
            <a:ext cx="8534400" cy="3581401"/>
          </a:xfrm>
        </p:spPr>
        <p:txBody>
          <a:bodyPr>
            <a:noAutofit/>
          </a:bodyPr>
          <a:lstStyle/>
          <a:p>
            <a:pPr marL="0" indent="0">
              <a:buNone/>
            </a:pPr>
            <a:endParaRPr lang="en-US" sz="2200" dirty="0">
              <a:latin typeface="Times New Roman" panose="02020603050405020304" pitchFamily="18" charset="0"/>
              <a:cs typeface="Times New Roman" panose="02020603050405020304" pitchFamily="18" charset="0"/>
            </a:endParaRPr>
          </a:p>
          <a:p>
            <a:pPr marL="0" indent="0">
              <a:buNone/>
            </a:pPr>
            <a:r>
              <a:rPr lang="vi-VN" sz="2100" dirty="0" smtClean="0">
                <a:solidFill>
                  <a:srgbClr val="0070C0"/>
                </a:solidFill>
                <a:latin typeface="Times New Roman" panose="02020603050405020304" pitchFamily="18" charset="0"/>
                <a:cs typeface="Times New Roman" panose="02020603050405020304" pitchFamily="18" charset="0"/>
              </a:rPr>
              <a:t>- </a:t>
            </a:r>
            <a:r>
              <a:rPr lang="vi-VN" sz="2100" dirty="0">
                <a:solidFill>
                  <a:srgbClr val="0070C0"/>
                </a:solidFill>
                <a:latin typeface="Times New Roman" panose="02020603050405020304" pitchFamily="18" charset="0"/>
                <a:cs typeface="Times New Roman" panose="02020603050405020304" pitchFamily="18" charset="0"/>
              </a:rPr>
              <a:t>Cô thay lời rối tay giới thiệu về mình: Tên, sở thích, giới tính, trang phục.</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Sau mỗi lời giới thiệu, cô cho trẻ đàm thoại trực tiếp với rối tay bằng các câu hỏi: </a:t>
            </a:r>
            <a:r>
              <a:rPr lang="vi-VN" sz="2100" i="1" dirty="0">
                <a:solidFill>
                  <a:srgbClr val="0070C0"/>
                </a:solidFill>
                <a:latin typeface="Times New Roman" panose="02020603050405020304" pitchFamily="18" charset="0"/>
                <a:cs typeface="Times New Roman" panose="02020603050405020304" pitchFamily="18" charset="0"/>
              </a:rPr>
              <a:t>(Hỏi 3- 4 trẻ)</a:t>
            </a:r>
            <a:endParaRPr lang="vi-VN" sz="2100" dirty="0">
              <a:solidFill>
                <a:srgbClr val="0070C0"/>
              </a:solidFill>
              <a:latin typeface="Times New Roman" panose="02020603050405020304" pitchFamily="18" charset="0"/>
              <a:cs typeface="Times New Roman" panose="02020603050405020304" pitchFamily="18" charset="0"/>
            </a:endParaRP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tên là gì?</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học trường nào?</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học lớp nào? Cô giáo bạn tên là gì?</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thích những gì? (Món ăn, trang phục, đồ chơi)</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thấy trang phục của bạn thế nào? (Tớ mặc quần, áo (váy) có màu gì?)</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là bạn trai hay bạn gái?</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Cô mời 1 số trẻ lên tự giới thiệu về mình (Cô động viên khuyến khích trẻ, gợi ý để trẻ có thể tự giới thiệu về mình).</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Cô khái quát lại về trẻ cho các bạn biết.</a:t>
            </a:r>
          </a:p>
          <a:p>
            <a:pPr marL="0" indent="0">
              <a:buNone/>
            </a:pPr>
            <a:endParaRPr lang="en-US"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8860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0"/>
            <a:ext cx="7721600" cy="3124200"/>
          </a:xfrm>
        </p:spPr>
        <p:txBody>
          <a:bodyPr>
            <a:normAutofit/>
          </a:bodyPr>
          <a:lstStyle/>
          <a:p>
            <a:pPr marL="0" indent="0">
              <a:buNone/>
            </a:pPr>
            <a:r>
              <a:rPr lang="vi-VN" sz="2800" b="1" i="1" dirty="0">
                <a:solidFill>
                  <a:srgbClr val="C00000"/>
                </a:solidFill>
                <a:latin typeface="Times New Roman" panose="02020603050405020304" pitchFamily="18" charset="0"/>
                <a:cs typeface="Times New Roman" panose="02020603050405020304" pitchFamily="18" charset="0"/>
              </a:rPr>
              <a:t>* TC: Về đúng nhà bạn trai bạn gái</a:t>
            </a:r>
            <a:r>
              <a:rPr lang="vi-VN" sz="2800" dirty="0">
                <a:latin typeface="Times New Roman" panose="02020603050405020304" pitchFamily="18" charset="0"/>
                <a:cs typeface="Times New Roman" panose="02020603050405020304" pitchFamily="18" charset="0"/>
              </a:rPr>
              <a:t>:</a:t>
            </a:r>
          </a:p>
          <a:p>
            <a:pPr marL="0" indent="0">
              <a:buNone/>
            </a:pPr>
            <a:r>
              <a:rPr lang="vi-VN" sz="2800" dirty="0">
                <a:latin typeface="Times New Roman" panose="02020603050405020304" pitchFamily="18" charset="0"/>
                <a:cs typeface="Times New Roman" panose="02020603050405020304" pitchFamily="18" charset="0"/>
              </a:rPr>
              <a:t>- Cô cho trẻ đi thành vòng tròn vừa đi vừa hát theo nhạc</a:t>
            </a:r>
            <a:r>
              <a:rPr lang="vi-VN" sz="2800"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Khi </a:t>
            </a:r>
            <a:r>
              <a:rPr lang="vi-VN" sz="2800" dirty="0">
                <a:latin typeface="Times New Roman" panose="02020603050405020304" pitchFamily="18" charset="0"/>
                <a:cs typeface="Times New Roman" panose="02020603050405020304" pitchFamily="18" charset="0"/>
              </a:rPr>
              <a:t>có hiệu lệnh về nhà các bạn trai phải về đúng nhà bạn trai, các bạn gái phải về đúng nhà bạn gái. Bạn nào về nhầm nhà sẽ phạt nhảy lò cò.</a:t>
            </a:r>
          </a:p>
          <a:p>
            <a:pPr marL="0" indent="0">
              <a:buNone/>
            </a:pPr>
            <a:r>
              <a:rPr lang="vi-VN" sz="2800" dirty="0">
                <a:latin typeface="Times New Roman" panose="02020603050405020304" pitchFamily="18" charset="0"/>
                <a:cs typeface="Times New Roman" panose="02020603050405020304" pitchFamily="18" charset="0"/>
              </a:rPr>
              <a:t> - Cô tổ chức cho trẻ chơi 2-3 lần</a:t>
            </a:r>
          </a:p>
        </p:txBody>
      </p:sp>
    </p:spTree>
    <p:extLst>
      <p:ext uri="{BB962C8B-B14F-4D97-AF65-F5344CB8AC3E}">
        <p14:creationId xmlns:p14="http://schemas.microsoft.com/office/powerpoint/2010/main" val="423097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286000"/>
            <a:ext cx="7391400" cy="2133600"/>
          </a:xfrm>
        </p:spPr>
        <p:txBody>
          <a:bodyPr/>
          <a:lstStyle/>
          <a:p>
            <a:pPr marL="0" indent="0">
              <a:buNone/>
            </a:pPr>
            <a:r>
              <a:rPr lang="en-US" b="1" i="1" dirty="0">
                <a:solidFill>
                  <a:schemeClr val="accent5">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5">
                    <a:lumMod val="75000"/>
                  </a:schemeClr>
                </a:solidFill>
                <a:latin typeface="Times New Roman" panose="02020603050405020304" pitchFamily="18" charset="0"/>
                <a:cs typeface="Times New Roman" panose="02020603050405020304" pitchFamily="18" charset="0"/>
              </a:rPr>
              <a:t>Giáo</a:t>
            </a:r>
            <a:r>
              <a:rPr lang="en-US" b="1" i="1" dirty="0" smtClean="0">
                <a:solidFill>
                  <a:schemeClr val="accent5">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5">
                    <a:lumMod val="75000"/>
                  </a:schemeClr>
                </a:solidFill>
                <a:latin typeface="Times New Roman" panose="02020603050405020304" pitchFamily="18" charset="0"/>
                <a:cs typeface="Times New Roman" panose="02020603050405020304" pitchFamily="18" charset="0"/>
              </a:rPr>
              <a:t>Dục</a:t>
            </a:r>
            <a:r>
              <a:rPr lang="en-US" b="1" dirty="0" smtClean="0">
                <a:solidFill>
                  <a:schemeClr val="accent5">
                    <a:lumMod val="75000"/>
                  </a:schemeClr>
                </a:solidFill>
                <a:latin typeface="Times New Roman" panose="02020603050405020304" pitchFamily="18" charset="0"/>
                <a:cs typeface="Times New Roman" panose="02020603050405020304" pitchFamily="18" charset="0"/>
              </a:rPr>
              <a:t>:</a:t>
            </a:r>
            <a:r>
              <a:rPr lang="en-US" dirty="0">
                <a:solidFill>
                  <a:srgbClr val="FFC000"/>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Trẻ</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biết</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đoàn</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kết</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với</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bạn</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giữ</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gìn</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trang</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phục</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sạch</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đẹp</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biết</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lấy</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đúng</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trang</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phục</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của</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 </a:t>
            </a:r>
            <a:r>
              <a:rPr lang="en-US" dirty="0" err="1">
                <a:solidFill>
                  <a:schemeClr val="accent2">
                    <a:lumMod val="60000"/>
                    <a:lumOff val="40000"/>
                  </a:schemeClr>
                </a:solidFill>
                <a:latin typeface="Times New Roman" panose="02020603050405020304" pitchFamily="18" charset="0"/>
                <a:cs typeface="Times New Roman" panose="02020603050405020304" pitchFamily="18" charset="0"/>
              </a:rPr>
              <a:t>mình</a:t>
            </a:r>
            <a:r>
              <a:rPr lang="en-US" dirty="0">
                <a:solidFill>
                  <a:schemeClr val="accent2">
                    <a:lumMod val="60000"/>
                    <a:lumOff val="40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997064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304800"/>
            <a:ext cx="4495800" cy="1143000"/>
          </a:xfrm>
        </p:spPr>
        <p:txBody>
          <a:bodyPr/>
          <a:lstStyle/>
          <a:p>
            <a:r>
              <a:rPr lang="pt-BR" b="1" dirty="0">
                <a:solidFill>
                  <a:schemeClr val="accent6">
                    <a:lumMod val="75000"/>
                  </a:schemeClr>
                </a:solidFill>
                <a:latin typeface="Times New Roman" pitchFamily="18" charset="0"/>
                <a:cs typeface="Times New Roman" pitchFamily="18" charset="0"/>
              </a:rPr>
              <a:t>3. Kết thúc:</a:t>
            </a:r>
            <a:endParaRPr lang="en-US" dirty="0">
              <a:solidFill>
                <a:schemeClr val="accent6">
                  <a:lumMod val="75000"/>
                </a:schemeClr>
              </a:solidFill>
            </a:endParaRPr>
          </a:p>
        </p:txBody>
      </p:sp>
      <p:sp>
        <p:nvSpPr>
          <p:cNvPr id="3" name="Content Placeholder 2"/>
          <p:cNvSpPr>
            <a:spLocks noGrp="1"/>
          </p:cNvSpPr>
          <p:nvPr>
            <p:ph idx="1"/>
          </p:nvPr>
        </p:nvSpPr>
        <p:spPr>
          <a:xfrm>
            <a:off x="762000" y="1676400"/>
            <a:ext cx="7315200" cy="914400"/>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trẻ</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bài</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Tìm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thân</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pic>
        <p:nvPicPr>
          <p:cNvPr id="4" name="Tim-ban-than-dang-cap-nh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6800" y="4114800"/>
            <a:ext cx="609600" cy="609600"/>
          </a:xfrm>
          <a:prstGeom prst="rect">
            <a:avLst/>
          </a:prstGeom>
        </p:spPr>
      </p:pic>
    </p:spTree>
    <p:extLst>
      <p:ext uri="{BB962C8B-B14F-4D97-AF65-F5344CB8AC3E}">
        <p14:creationId xmlns:p14="http://schemas.microsoft.com/office/powerpoint/2010/main" val="211941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0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322</Words>
  <Application>Microsoft Office PowerPoint</Application>
  <PresentationFormat>On-screen Show (4:3)</PresentationFormat>
  <Paragraphs>49</Paragraphs>
  <Slides>8</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Times New Roman</vt:lpstr>
      <vt:lpstr>Office Theme</vt:lpstr>
      <vt:lpstr>PowerPoint Presentation</vt:lpstr>
      <vt:lpstr>I/ Mục đích - yêu cầu:</vt:lpstr>
      <vt:lpstr>II. CHUẨN BỊ:</vt:lpstr>
      <vt:lpstr>III. CÁCH TIẾN HÀNH:</vt:lpstr>
      <vt:lpstr>2. Phương pháp, hình thức tổ chức:</vt:lpstr>
      <vt:lpstr>PowerPoint Presentation</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Lop D2</cp:lastModifiedBy>
  <cp:revision>22</cp:revision>
  <dcterms:created xsi:type="dcterms:W3CDTF">2006-08-16T00:00:00Z</dcterms:created>
  <dcterms:modified xsi:type="dcterms:W3CDTF">2020-09-26T05:15:54Z</dcterms:modified>
</cp:coreProperties>
</file>