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6" r:id="rId7"/>
    <p:sldId id="264" r:id="rId8"/>
    <p:sldId id="265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66"/>
    <a:srgbClr val="FF33CC"/>
    <a:srgbClr val="3333FF"/>
    <a:srgbClr val="00CCFF"/>
    <a:srgbClr val="9900FF"/>
    <a:srgbClr val="33CC33"/>
    <a:srgbClr val="FF00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29" autoAdjust="0"/>
    <p:restoredTop sz="94660"/>
  </p:normalViewPr>
  <p:slideViewPr>
    <p:cSldViewPr>
      <p:cViewPr varScale="1">
        <p:scale>
          <a:sx n="75" d="100"/>
          <a:sy n="75" d="100"/>
        </p:scale>
        <p:origin x="1038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.pn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.png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6.png"/><Relationship Id="rId4" Type="http://schemas.openxmlformats.org/officeDocument/2006/relationships/image" Target="../media/image1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084" y="2753193"/>
            <a:ext cx="7685116" cy="2673782"/>
          </a:xfrm>
        </p:spPr>
        <p:txBody>
          <a:bodyPr>
            <a:noAutofit/>
          </a:bodyPr>
          <a:lstStyle/>
          <a:p>
            <a:r>
              <a:rPr lang="en-US" sz="3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GIÁO DỤC ÂM NHẠC</a:t>
            </a:r>
          </a:p>
          <a:p>
            <a:pPr algn="l"/>
            <a:r>
              <a:rPr lang="vi-VN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ĐỀ TÀI: </a:t>
            </a:r>
            <a:r>
              <a:rPr lang="en-US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DH: “</a:t>
            </a:r>
            <a:r>
              <a:rPr lang="en-US" sz="2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xanh</a:t>
            </a:r>
            <a:r>
              <a:rPr lang="en-US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 algn="l"/>
            <a:r>
              <a:rPr lang="en-US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TC</a:t>
            </a:r>
            <a:r>
              <a:rPr lang="vi-VN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ÂN: </a:t>
            </a:r>
            <a:r>
              <a:rPr lang="en-US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2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giai</a:t>
            </a:r>
            <a:r>
              <a:rPr lang="en-US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đoán</a:t>
            </a:r>
            <a:r>
              <a:rPr lang="en-US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vi-VN" sz="2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LỨA </a:t>
            </a:r>
            <a:r>
              <a:rPr lang="vi-VN" sz="2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TUỔI: 24 – 36 THÁNG </a:t>
            </a:r>
          </a:p>
          <a:p>
            <a:pPr algn="l"/>
            <a:r>
              <a:rPr lang="vi-VN" sz="2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NGƯỜI </a:t>
            </a:r>
            <a:r>
              <a:rPr lang="vi-VN" sz="2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THỰC HIỆN : </a:t>
            </a:r>
            <a:r>
              <a:rPr lang="en-US" sz="2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Phan </a:t>
            </a:r>
            <a:r>
              <a:rPr lang="en-US" sz="2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Xuân</a:t>
            </a:r>
            <a:endParaRPr lang="vi-VN" sz="2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vi-VN" sz="2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THỜI GIAN: 12-15 PHÚT</a:t>
            </a:r>
          </a:p>
          <a:p>
            <a:pPr algn="l"/>
            <a:endParaRPr lang="vi-VN" sz="2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en-US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0" y="22860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469968" y="5867400"/>
            <a:ext cx="6553200" cy="750887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vi-VN" sz="1600" dirty="0" smtClean="0"/>
          </a:p>
          <a:p>
            <a:endParaRPr lang="vi-VN" sz="1600" dirty="0" smtClean="0"/>
          </a:p>
          <a:p>
            <a:r>
              <a:rPr lang="vi-VN" sz="2600" b="1" dirty="0" smtClean="0">
                <a:solidFill>
                  <a:schemeClr val="tx1"/>
                </a:solidFill>
                <a:latin typeface="+mj-lt"/>
              </a:rPr>
              <a:t>NĂM HỌC : 20</a:t>
            </a:r>
            <a:r>
              <a:rPr lang="en-US" sz="2600" b="1" dirty="0" smtClean="0">
                <a:solidFill>
                  <a:schemeClr val="tx1"/>
                </a:solidFill>
                <a:latin typeface="+mj-lt"/>
              </a:rPr>
              <a:t>20</a:t>
            </a:r>
            <a:r>
              <a:rPr lang="vi-VN" sz="2600" b="1" dirty="0" smtClean="0">
                <a:solidFill>
                  <a:schemeClr val="tx1"/>
                </a:solidFill>
                <a:latin typeface="+mj-lt"/>
              </a:rPr>
              <a:t> - 20</a:t>
            </a:r>
            <a:r>
              <a:rPr lang="en-US" sz="2600" b="1" dirty="0" smtClean="0">
                <a:solidFill>
                  <a:schemeClr val="tx1"/>
                </a:solidFill>
                <a:latin typeface="+mj-lt"/>
              </a:rPr>
              <a:t>21</a:t>
            </a:r>
            <a:endParaRPr lang="en-US" sz="26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50768" y="0"/>
            <a:ext cx="7772400" cy="2590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727364" y="215467"/>
            <a:ext cx="7330440" cy="25638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vi-VN" sz="2000" dirty="0" smtClean="0">
              <a:solidFill>
                <a:srgbClr val="FF0000"/>
              </a:solidFill>
              <a:latin typeface="+mj-lt"/>
            </a:endParaRPr>
          </a:p>
          <a:p>
            <a:endParaRPr lang="vi-VN" sz="1600" dirty="0" smtClean="0">
              <a:latin typeface="+mj-lt"/>
            </a:endParaRPr>
          </a:p>
          <a:p>
            <a:endParaRPr lang="en-US" sz="1600" dirty="0"/>
          </a:p>
        </p:txBody>
      </p:sp>
      <p:sp>
        <p:nvSpPr>
          <p:cNvPr id="15" name="Rectangle 14"/>
          <p:cNvSpPr/>
          <p:nvPr/>
        </p:nvSpPr>
        <p:spPr>
          <a:xfrm>
            <a:off x="609600" y="228601"/>
            <a:ext cx="82296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b="1" dirty="0">
                <a:solidFill>
                  <a:srgbClr val="7030A0"/>
                </a:solidFill>
                <a:latin typeface="+mj-lt"/>
              </a:rPr>
              <a:t>PHÒNG GIÁO DỤC VÀ ĐÀO TẠO QUẬN LONG </a:t>
            </a:r>
            <a:r>
              <a:rPr lang="vi-VN" b="1" dirty="0" smtClean="0">
                <a:solidFill>
                  <a:srgbClr val="7030A0"/>
                </a:solidFill>
                <a:latin typeface="+mj-lt"/>
              </a:rPr>
              <a:t>BIÊN</a:t>
            </a:r>
            <a:endParaRPr lang="en-US" b="1" dirty="0" smtClean="0">
              <a:solidFill>
                <a:srgbClr val="7030A0"/>
              </a:solidFill>
              <a:latin typeface="+mj-lt"/>
            </a:endParaRPr>
          </a:p>
          <a:p>
            <a:pPr algn="ctr"/>
            <a:r>
              <a:rPr lang="vi-VN" sz="2400" b="1" dirty="0" smtClean="0">
                <a:solidFill>
                  <a:srgbClr val="7030A0"/>
                </a:solidFill>
                <a:latin typeface="+mj-lt"/>
              </a:rPr>
              <a:t>Trường </a:t>
            </a:r>
            <a:r>
              <a:rPr lang="vi-VN" sz="2400" b="1" dirty="0">
                <a:solidFill>
                  <a:srgbClr val="7030A0"/>
                </a:solidFill>
                <a:latin typeface="+mj-lt"/>
              </a:rPr>
              <a:t>Mầm Non Gia Thượng</a:t>
            </a:r>
            <a:endParaRPr lang="en-US" sz="2400" dirty="0">
              <a:solidFill>
                <a:srgbClr val="7030A0"/>
              </a:solidFill>
              <a:latin typeface="+mj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6168" y="1345101"/>
            <a:ext cx="1408298" cy="1127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528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vi-VN" sz="4000" b="1" dirty="0" smtClean="0">
                <a:solidFill>
                  <a:srgbClr val="FF00FF"/>
                </a:solidFill>
              </a:rPr>
              <a:t>I</a:t>
            </a:r>
            <a:r>
              <a:rPr lang="en-US" sz="4000" b="1" dirty="0" smtClean="0">
                <a:solidFill>
                  <a:srgbClr val="FF00FF"/>
                </a:solidFill>
              </a:rPr>
              <a:t>.</a:t>
            </a:r>
            <a:r>
              <a:rPr lang="vi-VN" sz="4000" b="1" dirty="0" smtClean="0">
                <a:solidFill>
                  <a:srgbClr val="FF00FF"/>
                </a:solidFill>
              </a:rPr>
              <a:t> </a:t>
            </a:r>
            <a:r>
              <a:rPr lang="vi-VN" sz="4000" b="1" dirty="0">
                <a:solidFill>
                  <a:srgbClr val="FF00FF"/>
                </a:solidFill>
              </a:rPr>
              <a:t>MỤC ĐÍCH </a:t>
            </a:r>
            <a:r>
              <a:rPr lang="en-US" sz="4000" b="1" dirty="0" smtClean="0">
                <a:solidFill>
                  <a:srgbClr val="FF00FF"/>
                </a:solidFill>
              </a:rPr>
              <a:t>- </a:t>
            </a:r>
            <a:r>
              <a:rPr lang="vi-VN" sz="4000" b="1" dirty="0" smtClean="0">
                <a:solidFill>
                  <a:srgbClr val="FF00FF"/>
                </a:solidFill>
              </a:rPr>
              <a:t>YÊU CẦU</a:t>
            </a:r>
            <a:r>
              <a:rPr lang="en-US" sz="4000" b="1" dirty="0" smtClean="0">
                <a:solidFill>
                  <a:srgbClr val="FF00FF"/>
                </a:solidFill>
              </a:rPr>
              <a:t>:</a:t>
            </a:r>
            <a:endParaRPr lang="en-US" sz="4000" dirty="0">
              <a:solidFill>
                <a:srgbClr val="FF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229600" cy="4010891"/>
          </a:xfrm>
        </p:spPr>
        <p:txBody>
          <a:bodyPr>
            <a:normAutofit/>
          </a:bodyPr>
          <a:lstStyle/>
          <a:p>
            <a:pPr marL="800100" lvl="2" indent="0">
              <a:buNone/>
            </a:pPr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8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>
              <a:buNone/>
            </a:pP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biết tên bài hát, tên tác giả, biết cảm nhận giai điệu vui tươi của bài hát.</a:t>
            </a:r>
          </a:p>
          <a:p>
            <a:pPr marL="800100" lvl="2" indent="0">
              <a:buNone/>
            </a:pP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vi-VN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Kỹ năng</a:t>
            </a:r>
            <a:r>
              <a:rPr lang="vi-VN" sz="28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Trẻ hát thuộc lời, không ngọng.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Rèn kỹ năng nghe giai điệu bài hát, đoán tên bài hát</a:t>
            </a:r>
          </a:p>
          <a:p>
            <a:pPr marL="800100" lvl="2" indent="0">
              <a:buNone/>
            </a:pPr>
            <a:r>
              <a:rPr lang="en-US" sz="28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vi-VN" sz="28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Thái độ: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-Trẻ hứng thú tham gia hoạt động.</a:t>
            </a:r>
          </a:p>
          <a:p>
            <a:pPr marL="0" indent="0">
              <a:buNone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2044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143000"/>
          </a:xfrm>
        </p:spPr>
        <p:txBody>
          <a:bodyPr>
            <a:normAutofit/>
          </a:bodyPr>
          <a:lstStyle/>
          <a:p>
            <a:r>
              <a:rPr lang="vi-VN" sz="4000" b="1" dirty="0">
                <a:solidFill>
                  <a:srgbClr val="3333FF"/>
                </a:solidFill>
              </a:rPr>
              <a:t>II: CHUẨN </a:t>
            </a:r>
            <a:r>
              <a:rPr lang="vi-VN" sz="4000" b="1" dirty="0" smtClean="0">
                <a:solidFill>
                  <a:srgbClr val="3333FF"/>
                </a:solidFill>
              </a:rPr>
              <a:t>BỊ</a:t>
            </a:r>
            <a:r>
              <a:rPr lang="en-US" sz="4000" b="1" dirty="0" smtClean="0">
                <a:solidFill>
                  <a:srgbClr val="3333FF"/>
                </a:solidFill>
              </a:rPr>
              <a:t>:</a:t>
            </a:r>
            <a:endParaRPr lang="en-US" sz="4000" b="1" dirty="0">
              <a:solidFill>
                <a:srgbClr val="3333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b="1" dirty="0"/>
              <a:t> </a:t>
            </a:r>
            <a:endParaRPr lang="en-US" dirty="0"/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57200" y="2209800"/>
            <a:ext cx="8305800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Đồ dùng của cô:</a:t>
            </a:r>
            <a:endParaRPr lang="en-US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Đàn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“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giảng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2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dùng của trẻ</a:t>
            </a:r>
            <a:r>
              <a:rPr lang="en-US" sz="32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Trang phục gọn gàng.</a:t>
            </a:r>
          </a:p>
        </p:txBody>
      </p:sp>
    </p:spTree>
    <p:extLst>
      <p:ext uri="{BB962C8B-B14F-4D97-AF65-F5344CB8AC3E}">
        <p14:creationId xmlns:p14="http://schemas.microsoft.com/office/powerpoint/2010/main" val="2289931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533400"/>
            <a:ext cx="8229600" cy="1143000"/>
          </a:xfrm>
        </p:spPr>
        <p:txBody>
          <a:bodyPr>
            <a:normAutofit/>
          </a:bodyPr>
          <a:lstStyle/>
          <a:p>
            <a:r>
              <a:rPr lang="vi-VN" sz="4000" b="1" dirty="0">
                <a:solidFill>
                  <a:schemeClr val="accent6">
                    <a:lumMod val="75000"/>
                  </a:schemeClr>
                </a:solidFill>
              </a:rPr>
              <a:t>III: CÁCH TIẾN </a:t>
            </a:r>
            <a:r>
              <a:rPr lang="vi-VN" sz="4000" b="1" dirty="0" smtClean="0">
                <a:solidFill>
                  <a:schemeClr val="accent6">
                    <a:lumMod val="75000"/>
                  </a:schemeClr>
                </a:solidFill>
              </a:rPr>
              <a:t>HÀNH</a:t>
            </a:r>
            <a:r>
              <a:rPr lang="en-US" sz="4000" b="1" dirty="0" smtClean="0">
                <a:solidFill>
                  <a:schemeClr val="accent6">
                    <a:lumMod val="75000"/>
                  </a:schemeClr>
                </a:solidFill>
              </a:rPr>
              <a:t>:</a:t>
            </a:r>
            <a:endParaRPr lang="en-US" sz="4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2362200"/>
            <a:ext cx="5715000" cy="2667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Ổn định tổ chức</a:t>
            </a:r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Cô và trẻ đọc bài thơ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Hoa kết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Trò chuyện dẫn dắt vào bài.</a:t>
            </a:r>
          </a:p>
        </p:txBody>
      </p:sp>
      <p:pic>
        <p:nvPicPr>
          <p:cNvPr id="4" name="NhacNenKeChuyen-VA-481681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657600" y="5105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392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21946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914400"/>
            <a:ext cx="8229600" cy="5562600"/>
          </a:xfrm>
        </p:spPr>
        <p:txBody>
          <a:bodyPr>
            <a:normAutofit/>
          </a:bodyPr>
          <a:lstStyle/>
          <a:p>
            <a:pPr marL="800100" lvl="2" indent="0">
              <a:buNone/>
            </a:pPr>
            <a:r>
              <a:rPr lang="en-US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pt-BR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Phương pháp, </a:t>
            </a:r>
            <a:r>
              <a:rPr lang="pt-BR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hình thức tổ chức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800100" lvl="2" indent="0">
              <a:buNone/>
            </a:pPr>
            <a:endParaRPr lang="en-US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400050" lvl="1" indent="0">
              <a:buNone/>
            </a:pPr>
            <a:r>
              <a:rPr lang="vi-VN" sz="26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* Dạy hát</a:t>
            </a:r>
            <a:r>
              <a:rPr lang="vi-VN" sz="26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6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26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6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6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26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26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thiệu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1.</a:t>
            </a: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2:</a:t>
            </a: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thiêu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bóng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đùa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em yêu cây xanh BEA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553200" y="2362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935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3424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743200"/>
            <a:ext cx="8229600" cy="2819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28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8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nhịp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2-3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2-3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Cho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Cho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2-3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Khuyến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khích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0" indent="0"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em yêu cây xanh BEA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429000" y="5562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008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24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286000"/>
            <a:ext cx="7010400" cy="297180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3000" i="1" dirty="0" smtClean="0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vi-VN" sz="3000" i="1" dirty="0" smtClean="0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3000" i="1" dirty="0" err="1" smtClean="0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rò</a:t>
            </a:r>
            <a:r>
              <a:rPr lang="en-US" sz="3000" i="1" dirty="0" smtClean="0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000" i="1" dirty="0" smtClean="0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3000" i="1" dirty="0" err="1" smtClean="0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hơi</a:t>
            </a:r>
            <a:r>
              <a:rPr lang="vi-VN" sz="3000" i="1" dirty="0" smtClean="0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000" i="1" dirty="0" smtClean="0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vi-VN" sz="3000" i="1" dirty="0" smtClean="0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Nghe </a:t>
            </a:r>
            <a:r>
              <a:rPr lang="vi-VN" sz="3000" i="1" dirty="0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giai điệu đoán tên bài </a:t>
            </a:r>
            <a:r>
              <a:rPr lang="vi-VN" sz="3000" i="1" dirty="0" smtClean="0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3000" i="1" dirty="0" smtClean="0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vi-VN" sz="3000" i="1" dirty="0" smtClean="0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000" dirty="0">
              <a:solidFill>
                <a:srgbClr val="99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Cô giới thiệu tên trò chơi, giới thiệu cách chơi, luật chơi.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Cách chơi:  Cô cho trẻ nghe giai điệu đoán tên bài hát, bạn nào lên chơi phải đoán được tên bài hát đó các bạn không được nhắc.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Luật chơi: Bạn chơi đoán sai sẽ phải nhảy lò cò .</a:t>
            </a:r>
          </a:p>
          <a:p>
            <a:pPr marL="0" indent="0">
              <a:buNone/>
            </a:pPr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 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Cô tổ chức cho trẻ chơi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lần. Cô và trẻ cùng nhận xét.</a:t>
            </a:r>
          </a:p>
        </p:txBody>
      </p:sp>
      <p:pic>
        <p:nvPicPr>
          <p:cNvPr id="4" name="Nhạc trò chơi nghe giai điệu đoán tên bài há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05700" y="1676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918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8666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3048000"/>
            <a:ext cx="6705600" cy="1600200"/>
          </a:xfrm>
        </p:spPr>
        <p:txBody>
          <a:bodyPr>
            <a:normAutofit/>
          </a:bodyPr>
          <a:lstStyle/>
          <a:p>
            <a:pPr marL="1257300" lvl="3" indent="0">
              <a:buNone/>
            </a:pPr>
            <a:r>
              <a:rPr lang="es-ES" sz="3200" b="1" dirty="0">
                <a:solidFill>
                  <a:srgbClr val="00CC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es-ES" sz="3200" dirty="0">
                <a:solidFill>
                  <a:srgbClr val="00CC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3200" b="1" dirty="0">
                <a:solidFill>
                  <a:srgbClr val="00CC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 </a:t>
            </a:r>
            <a:r>
              <a:rPr lang="es-ES" sz="3200" b="1" dirty="0" err="1">
                <a:solidFill>
                  <a:srgbClr val="00CC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s-ES" sz="3200" dirty="0" smtClean="0">
                <a:solidFill>
                  <a:srgbClr val="00CCFF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>
              <a:buNone/>
            </a:pPr>
            <a:r>
              <a:rPr lang="es-E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s-ES" sz="24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s-E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4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s-E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400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s-E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400" dirty="0" err="1" smtClean="0"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s-E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4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s-E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s-ES" sz="24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s-E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400" dirty="0" err="1" smtClean="0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s-E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400" dirty="0" err="1" smtClean="0">
                <a:latin typeface="Times New Roman" pitchFamily="18" charset="0"/>
                <a:cs typeface="Times New Roman" pitchFamily="18" charset="0"/>
              </a:rPr>
              <a:t>khen</a:t>
            </a:r>
            <a:r>
              <a:rPr lang="es-E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400" dirty="0" err="1" smtClean="0">
                <a:latin typeface="Times New Roman" pitchFamily="18" charset="0"/>
                <a:cs typeface="Times New Roman" pitchFamily="18" charset="0"/>
              </a:rPr>
              <a:t>ngợi</a:t>
            </a:r>
            <a:r>
              <a:rPr lang="es-E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s-E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74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452</Words>
  <Application>Microsoft Office PowerPoint</Application>
  <PresentationFormat>On-screen Show (4:3)</PresentationFormat>
  <Paragraphs>57</Paragraphs>
  <Slides>8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PowerPoint Presentation</vt:lpstr>
      <vt:lpstr>I. MỤC ĐÍCH - YÊU CẦU:</vt:lpstr>
      <vt:lpstr>II: CHUẨN BỊ:</vt:lpstr>
      <vt:lpstr>III: CÁCH TIẾN HÀNH: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Lop D2</cp:lastModifiedBy>
  <cp:revision>31</cp:revision>
  <dcterms:created xsi:type="dcterms:W3CDTF">2006-08-16T00:00:00Z</dcterms:created>
  <dcterms:modified xsi:type="dcterms:W3CDTF">2020-12-29T08:33:54Z</dcterms:modified>
</cp:coreProperties>
</file>